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4" r:id="rId5"/>
    <p:sldId id="261" r:id="rId6"/>
    <p:sldId id="273" r:id="rId7"/>
    <p:sldId id="262" r:id="rId8"/>
    <p:sldId id="265" r:id="rId9"/>
    <p:sldId id="266" r:id="rId10"/>
    <p:sldId id="269" r:id="rId11"/>
    <p:sldId id="267" r:id="rId12"/>
    <p:sldId id="272" r:id="rId13"/>
    <p:sldId id="268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4C4E"/>
    <a:srgbClr val="EAC732"/>
    <a:srgbClr val="E024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65" autoAdjust="0"/>
    <p:restoredTop sz="94660"/>
  </p:normalViewPr>
  <p:slideViewPr>
    <p:cSldViewPr snapToGrid="0">
      <p:cViewPr varScale="1">
        <p:scale>
          <a:sx n="62" d="100"/>
          <a:sy n="62" d="100"/>
        </p:scale>
        <p:origin x="66" y="11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4AA9D1-BB34-4178-AC59-48D2126E7B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69A37FA-D73D-4CD8-AD2D-D95A602B6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FA3DE0F-8741-4F87-AB0E-7D8BB0D2E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82719-FCCE-4412-B19D-A7C2DEE7481A}" type="datetimeFigureOut">
              <a:rPr lang="pl-PL" smtClean="0"/>
              <a:t>18.06.2026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C4D18EE-F0CF-40A3-9A02-63E405E19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6B6277C-6173-497D-A18D-98820F0B4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D7216-6FED-433C-BEC2-87BBCBD8C6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33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0">
        <p159:morph option="byObject"/>
      </p:transition>
    </mc:Choice>
    <mc:Fallback xmlns="">
      <p:transition spd="slow" advClick="0" advTm="6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7DA437-9081-41D2-A89C-90AB549B2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569F1B0-3141-4C86-9106-5EDD52AAE3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50A8A0D-BB3D-47A8-9D85-0ABD14723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82719-FCCE-4412-B19D-A7C2DEE7481A}" type="datetimeFigureOut">
              <a:rPr lang="pl-PL" smtClean="0"/>
              <a:t>18.06.2026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BD47616-57BC-4E5C-A40E-C0D9D2F3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823ED4F-0F60-4942-97A0-C17605975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D7216-6FED-433C-BEC2-87BBCBD8C6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77737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0">
        <p159:morph option="byObject"/>
      </p:transition>
    </mc:Choice>
    <mc:Fallback xmlns="">
      <p:transition spd="slow" advClick="0" advTm="6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2BDDB9D4-BDCE-4992-9E53-14FF253420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4917D2B-D8DC-40A5-84CB-A36CD313F3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57FC4FD-76C5-4B05-BC1E-89722056D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82719-FCCE-4412-B19D-A7C2DEE7481A}" type="datetimeFigureOut">
              <a:rPr lang="pl-PL" smtClean="0"/>
              <a:t>18.06.2026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72A2291-B3CE-4131-82F6-839EB9317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05780CB-A17C-4589-BFD7-74E7DDC85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D7216-6FED-433C-BEC2-87BBCBD8C6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99917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0">
        <p159:morph option="byObject"/>
      </p:transition>
    </mc:Choice>
    <mc:Fallback xmlns="">
      <p:transition spd="slow" advClick="0" advTm="6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D453F7-A765-4869-8623-319C13834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F99B555-9301-4265-BFFD-B403AAD72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18D9388-87C2-4400-9613-82131EB15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82719-FCCE-4412-B19D-A7C2DEE7481A}" type="datetimeFigureOut">
              <a:rPr lang="pl-PL" smtClean="0"/>
              <a:t>18.06.2026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7E4CFEC-8BCF-4761-9DE3-206838834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5578512-A663-4348-8AB8-06205396A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D7216-6FED-433C-BEC2-87BBCBD8C6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60698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0">
        <p159:morph option="byObject"/>
      </p:transition>
    </mc:Choice>
    <mc:Fallback xmlns="">
      <p:transition spd="slow" advClick="0" advTm="6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A8F691-0982-4932-9B93-31A26825D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B740DCD-C575-4551-A348-2AE39DA89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BA6382F-C638-48DF-8F4D-16A6F10B3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82719-FCCE-4412-B19D-A7C2DEE7481A}" type="datetimeFigureOut">
              <a:rPr lang="pl-PL" smtClean="0"/>
              <a:t>18.06.2026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BA428CE-555F-41D3-AB90-40128B1FC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D18F739-BA5A-4F68-BE27-1BFC897A5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D7216-6FED-433C-BEC2-87BBCBD8C6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4160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0">
        <p159:morph option="byObject"/>
      </p:transition>
    </mc:Choice>
    <mc:Fallback xmlns="">
      <p:transition spd="slow" advClick="0" advTm="6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FCCBA5-ACB1-40E3-98AD-1AC41191C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6BEA59-69A4-49CA-A8CA-079FC673A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9AF74E3-796B-45F6-BCEF-8DA62CE2A9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205D4E8-F94C-4BBD-8328-4269736FE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82719-FCCE-4412-B19D-A7C2DEE7481A}" type="datetimeFigureOut">
              <a:rPr lang="pl-PL" smtClean="0"/>
              <a:t>18.06.2026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9A7AF39-FBF6-4041-8CA4-9A87AB8C9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B4CFEAC-135D-4D33-A691-4CA2EF160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D7216-6FED-433C-BEC2-87BBCBD8C6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26094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0">
        <p159:morph option="byObject"/>
      </p:transition>
    </mc:Choice>
    <mc:Fallback xmlns="">
      <p:transition spd="slow" advClick="0" advTm="6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5126A0-E993-4CB3-9A70-7C3B3EC75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C864214-C877-4B4D-84C3-4BE5BC75D4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D5B711D-4D57-4068-BAF3-9BF5F3AE31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16EFBA1-6D42-43D4-B0CF-418D075D82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84AED7F-1551-40E0-8B52-28FB62F23E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FA9C6E2-19B8-4CE3-B582-76619FAB1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82719-FCCE-4412-B19D-A7C2DEE7481A}" type="datetimeFigureOut">
              <a:rPr lang="pl-PL" smtClean="0"/>
              <a:t>18.06.2026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1FC32B9-8E60-42A6-82A3-F2E2EB2BE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CA380B43-6236-4580-8DA7-04D576C9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D7216-6FED-433C-BEC2-87BBCBD8C6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06487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0">
        <p159:morph option="byObject"/>
      </p:transition>
    </mc:Choice>
    <mc:Fallback xmlns="">
      <p:transition spd="slow" advClick="0" advTm="6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345C9B-8062-41D9-B1BF-9F0AC84AD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6B43D0B-E215-4AB7-BCDF-1F2FA0F9A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82719-FCCE-4412-B19D-A7C2DEE7481A}" type="datetimeFigureOut">
              <a:rPr lang="pl-PL" smtClean="0"/>
              <a:t>18.06.2026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63C2F2-175B-4320-9ED1-C4643C101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E76B3D4-5367-431C-8BEB-E2C2248E1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D7216-6FED-433C-BEC2-87BBCBD8C6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5548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0">
        <p159:morph option="byObject"/>
      </p:transition>
    </mc:Choice>
    <mc:Fallback xmlns="">
      <p:transition spd="slow" advClick="0" advTm="6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7F31AF0-2045-469F-A91A-8B45462F4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82719-FCCE-4412-B19D-A7C2DEE7481A}" type="datetimeFigureOut">
              <a:rPr lang="pl-PL" smtClean="0"/>
              <a:t>18.06.2026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5969E67D-ECB3-4618-935D-91236B052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5FC511D-E8AA-4B91-8E0F-0E9A0B388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D7216-6FED-433C-BEC2-87BBCBD8C6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71171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0">
        <p159:morph option="byObject"/>
      </p:transition>
    </mc:Choice>
    <mc:Fallback xmlns="">
      <p:transition spd="slow" advClick="0" advTm="6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62AE05-7225-41AB-9808-856536D4E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90FA21-BB3A-4FF6-8FB7-DE925C316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C4F9C84-9741-4B79-A7EB-A91864C6EB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8D2DDAF-F7B2-4113-AB5B-384F6BF10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82719-FCCE-4412-B19D-A7C2DEE7481A}" type="datetimeFigureOut">
              <a:rPr lang="pl-PL" smtClean="0"/>
              <a:t>18.06.2026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7B75CF9-87B9-4BC2-983C-919B8593A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1CA32A9-4A89-4920-8F22-5E2DA5730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D7216-6FED-433C-BEC2-87BBCBD8C6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4058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0">
        <p159:morph option="byObject"/>
      </p:transition>
    </mc:Choice>
    <mc:Fallback xmlns="">
      <p:transition spd="slow" advClick="0" advTm="6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F23612-4BFE-46F3-8E78-077320583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9E30F97-4427-4A1F-8A36-2B29447EE1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ADE8BE0-D8B8-4934-B2CF-BBE267A768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F1750ED-69EE-4684-9AB4-6B660706A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82719-FCCE-4412-B19D-A7C2DEE7481A}" type="datetimeFigureOut">
              <a:rPr lang="pl-PL" smtClean="0"/>
              <a:t>18.06.2026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5953740-9CFF-44C1-B094-8F2A0D7F0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3D6328B-1F75-448B-B5DE-9ACD75B18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D7216-6FED-433C-BEC2-87BBCBD8C6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7845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0">
        <p159:morph option="byObject"/>
      </p:transition>
    </mc:Choice>
    <mc:Fallback xmlns="">
      <p:transition spd="slow" advClick="0" advTm="6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6D0D7E5-D9FF-4910-A140-9EC3CF427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7759E83-548E-4D2B-BE72-46FA5AB10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A2091E7-6159-4D61-A796-23C4DD1F6D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82719-FCCE-4412-B19D-A7C2DEE7481A}" type="datetimeFigureOut">
              <a:rPr lang="pl-PL" smtClean="0"/>
              <a:t>18.06.2026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4149E1A-EB7C-40CA-8C09-FB37247421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44F58B2-5A15-4640-A78E-9D323DD180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D7216-6FED-433C-BEC2-87BBCBD8C6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278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0">
        <p159:morph option="byObject"/>
      </p:transition>
    </mc:Choice>
    <mc:Fallback xmlns="">
      <p:transition spd="slow" advClick="0" advTm="6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cksokol.pl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hyperlink" Target="http://www.dziedzictwokarpat.pl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1862" y="5465981"/>
            <a:ext cx="3640138" cy="976184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93260"/>
            <a:ext cx="11986504" cy="32162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F429EDD-A134-107A-FCA2-54EF8FEDB14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21809" y="1305550"/>
            <a:ext cx="4748382" cy="1603322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3C64EA91-06E7-DA37-733C-092762A8DBE4}"/>
              </a:ext>
            </a:extLst>
          </p:cNvPr>
          <p:cNvSpPr txBox="1"/>
          <p:nvPr/>
        </p:nvSpPr>
        <p:spPr>
          <a:xfrm>
            <a:off x="3043325" y="4624156"/>
            <a:ext cx="6105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rgbClr val="1B4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 ochrona, dokumentacja i popularyzacja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A2A1719-48A7-8C26-213F-62937BCB0339}"/>
              </a:ext>
            </a:extLst>
          </p:cNvPr>
          <p:cNvSpPr txBox="1"/>
          <p:nvPr/>
        </p:nvSpPr>
        <p:spPr>
          <a:xfrm>
            <a:off x="3043325" y="2808723"/>
            <a:ext cx="61053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1B4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Instytut Dziedzictwa</a:t>
            </a:r>
          </a:p>
          <a:p>
            <a:pPr algn="ctr"/>
            <a:r>
              <a:rPr lang="pl-PL" sz="3200" b="1" dirty="0">
                <a:solidFill>
                  <a:srgbClr val="1B4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Niematerialnego</a:t>
            </a:r>
            <a:br>
              <a:rPr lang="pl-PL" sz="3200" b="1" dirty="0">
                <a:solidFill>
                  <a:srgbClr val="1B4C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b="1" dirty="0">
                <a:solidFill>
                  <a:srgbClr val="1B4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Ludów Karpackich</a:t>
            </a:r>
          </a:p>
        </p:txBody>
      </p:sp>
    </p:spTree>
    <p:extLst>
      <p:ext uri="{BB962C8B-B14F-4D97-AF65-F5344CB8AC3E}">
        <p14:creationId xmlns:p14="http://schemas.microsoft.com/office/powerpoint/2010/main" val="421074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0"/>
    </mc:Choice>
    <mc:Fallback xmlns="">
      <p:transition advClick="0" advTm="6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3379" y="2208179"/>
            <a:ext cx="2668621" cy="3764604"/>
          </a:xfrm>
          <a:prstGeom prst="rect">
            <a:avLst/>
          </a:prstGeom>
        </p:spPr>
      </p:pic>
      <p:pic>
        <p:nvPicPr>
          <p:cNvPr id="6" name="Obraz 5" descr="Obraz zawierający ubrania, w pomieszczeniu, ludzie, osoba&#10;&#10;Zawartość wygenerowana przez AI może być niepoprawna.">
            <a:extLst>
              <a:ext uri="{FF2B5EF4-FFF2-40B4-BE49-F238E27FC236}">
                <a16:creationId xmlns:a16="http://schemas.microsoft.com/office/drawing/2014/main" id="{17D79C55-7EEA-23A9-134C-DD5547F6C44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4951" y="2452654"/>
            <a:ext cx="4925791" cy="3275651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B37CF9-931E-4AE2-8BC2-F0E265FFC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2432" y="974361"/>
            <a:ext cx="5134843" cy="6232236"/>
          </a:xfrm>
        </p:spPr>
        <p:txBody>
          <a:bodyPr>
            <a:noAutofit/>
          </a:bodyPr>
          <a:lstStyle/>
          <a:p>
            <a:pPr marL="0" indent="0">
              <a:lnSpc>
                <a:spcPct val="108000"/>
              </a:lnSpc>
              <a:buNone/>
            </a:pPr>
            <a:r>
              <a:rPr lang="pl-PL" sz="37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Działalność Instytutu</a:t>
            </a:r>
            <a:br>
              <a:rPr lang="pl-PL" sz="37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7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Partnerzy</a:t>
            </a:r>
          </a:p>
          <a:p>
            <a:pPr marL="0" indent="0">
              <a:buNone/>
            </a:pPr>
            <a:r>
              <a:rPr lang="pl-PL" sz="1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polskie i zagraniczne uczelnie wyższe zajmujące się kulturą tradycyjną,</a:t>
            </a: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regionalne i lokalne instytucje kultury,</a:t>
            </a: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organizacje pozarządowe,</a:t>
            </a: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samorządy,</a:t>
            </a: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twórcy i artyści ludowi,</a:t>
            </a: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branża turystyczna.</a:t>
            </a:r>
            <a:endParaRPr lang="pl-PL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22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0"/>
    </mc:Choice>
    <mc:Fallback xmlns="">
      <p:transition advClick="0" advTm="6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0383" y="2130356"/>
            <a:ext cx="2561617" cy="4727643"/>
          </a:xfrm>
          <a:prstGeom prst="rect">
            <a:avLst/>
          </a:prstGeom>
        </p:spPr>
      </p:pic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4253173E-4217-4FD2-B0AB-4B1ADAAFB5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2432" y="1025611"/>
            <a:ext cx="4600984" cy="53381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3700" b="1" dirty="0">
                <a:solidFill>
                  <a:srgbClr val="EAC7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Rozbudowa</a:t>
            </a:r>
            <a:br>
              <a:rPr lang="pl-PL" sz="3700" b="1" dirty="0">
                <a:solidFill>
                  <a:srgbClr val="EAC73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700" b="1" dirty="0">
                <a:solidFill>
                  <a:srgbClr val="EAC7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modernizacja </a:t>
            </a:r>
          </a:p>
          <a:p>
            <a:pPr marL="0" indent="0">
              <a:buNone/>
            </a:pP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sala widowiskowa 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na 200 miejsc,</a:t>
            </a: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galeria wystawiennicza,</a:t>
            </a: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część edukacyjna.</a:t>
            </a:r>
          </a:p>
          <a:p>
            <a:pPr marL="0" indent="0"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Całość po modernizacji 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dostępna dla osób 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 niepełnosprawnościami. </a:t>
            </a:r>
          </a:p>
          <a:p>
            <a:pPr marL="0" indent="0">
              <a:buNone/>
            </a:pPr>
            <a:endParaRPr lang="pl-PL" sz="2400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l-PL" sz="2400" dirty="0">
              <a:cs typeface="Times New Roman" panose="02020603050405020304" pitchFamily="18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73B726C-1A1E-E17D-E602-07E70F510E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5658" y="2566843"/>
            <a:ext cx="2862000" cy="1908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A2ED973-BC4D-1556-809F-2B6DBCCB70B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7096" y="2541764"/>
            <a:ext cx="2862000" cy="1908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483CADA2-42D0-0CA6-7C65-EF4443585F2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5536" y="4565297"/>
            <a:ext cx="2862243" cy="190800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F2E6FAEF-0506-2E59-986F-96AE3776D98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9097" y="4565297"/>
            <a:ext cx="2862000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7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0"/>
    </mc:Choice>
    <mc:Fallback xmlns="">
      <p:transition advClick="0" advTm="6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EDA79E-F3C5-D096-61BA-8007AC5C3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560" y="476885"/>
            <a:ext cx="10515600" cy="1325563"/>
          </a:xfrm>
        </p:spPr>
        <p:txBody>
          <a:bodyPr>
            <a:normAutofit/>
          </a:bodyPr>
          <a:lstStyle/>
          <a:p>
            <a:pPr marL="0" indent="0"/>
            <a:r>
              <a:rPr lang="pl-PL" sz="44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Koszty projektu</a:t>
            </a:r>
            <a:endParaRPr lang="pl-PL" dirty="0">
              <a:solidFill>
                <a:srgbClr val="92D050"/>
              </a:solidFill>
            </a:endParaRP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B42ECC57-97E0-42FF-A006-97E2D1ADA76B}"/>
              </a:ext>
            </a:extLst>
          </p:cNvPr>
          <p:cNvSpPr txBox="1">
            <a:spLocks/>
          </p:cNvSpPr>
          <p:nvPr/>
        </p:nvSpPr>
        <p:spPr>
          <a:xfrm>
            <a:off x="1861032" y="2805199"/>
            <a:ext cx="10066808" cy="3053272"/>
          </a:xfrm>
          <a:prstGeom prst="rect">
            <a:avLst/>
          </a:prstGeom>
          <a:noFill/>
          <a:ln w="2222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Całkowity koszt projektu: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34 039 225,00  </a:t>
            </a:r>
            <a:b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(okres realizacji 2020-2023), w tym: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środki UE w ramach RPO WM 2014-2020: </a:t>
            </a:r>
            <a:b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800" b="1" dirty="0">
                <a:latin typeface="Arial" panose="020B0604020202020204" pitchFamily="34" charset="0"/>
                <a:cs typeface="Arial" panose="020B0604020202020204" pitchFamily="34" charset="0"/>
              </a:rPr>
              <a:t>25 000 000,00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  <a:t>środki z budżetu Województwa Małopolskiego: </a:t>
            </a:r>
            <a:br>
              <a:rPr lang="pl-PL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800" b="1" dirty="0">
                <a:latin typeface="Arial" panose="020B0604020202020204" pitchFamily="34" charset="0"/>
                <a:cs typeface="Arial" panose="020B0604020202020204" pitchFamily="34" charset="0"/>
              </a:rPr>
              <a:t>9 033 344,00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23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0"/>
    </mc:Choice>
    <mc:Fallback xmlns="">
      <p:transition advClick="0" advTm="6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>
            <a:extLst>
              <a:ext uri="{FF2B5EF4-FFF2-40B4-BE49-F238E27FC236}">
                <a16:creationId xmlns:a16="http://schemas.microsoft.com/office/drawing/2014/main" id="{565AE451-3E93-E99B-ABF4-7617707CE45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335" y="2292569"/>
            <a:ext cx="1393458" cy="1000699"/>
          </a:xfrm>
          <a:prstGeom prst="rect">
            <a:avLst/>
          </a:prstGeom>
        </p:spPr>
      </p:pic>
      <p:grpSp>
        <p:nvGrpSpPr>
          <p:cNvPr id="15" name="Grupa 14">
            <a:extLst>
              <a:ext uri="{FF2B5EF4-FFF2-40B4-BE49-F238E27FC236}">
                <a16:creationId xmlns:a16="http://schemas.microsoft.com/office/drawing/2014/main" id="{7F18D9FD-6ADB-7478-B6D2-0FA35C7CDB0A}"/>
              </a:ext>
            </a:extLst>
          </p:cNvPr>
          <p:cNvGrpSpPr/>
          <p:nvPr/>
        </p:nvGrpSpPr>
        <p:grpSpPr>
          <a:xfrm>
            <a:off x="2478246" y="1646301"/>
            <a:ext cx="6677979" cy="4770537"/>
            <a:chOff x="2178207" y="1746317"/>
            <a:chExt cx="6677979" cy="4770537"/>
          </a:xfrm>
        </p:grpSpPr>
        <p:sp>
          <p:nvSpPr>
            <p:cNvPr id="4" name="pole tekstowe 3"/>
            <p:cNvSpPr txBox="1"/>
            <p:nvPr/>
          </p:nvSpPr>
          <p:spPr>
            <a:xfrm>
              <a:off x="2178207" y="1746317"/>
              <a:ext cx="6677979" cy="4770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Małopolskie Centrum Kultury </a:t>
              </a:r>
              <a:br>
                <a:rPr lang="pl-PL" sz="2400" b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pl-PL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SOKÓŁ w Nowym Sączu</a:t>
              </a:r>
            </a:p>
            <a:p>
              <a:r>
                <a:rPr lang="pl-PL" dirty="0">
                  <a:latin typeface="Arial" panose="020B0604020202020204" pitchFamily="34" charset="0"/>
                  <a:cs typeface="Arial" panose="020B0604020202020204" pitchFamily="34" charset="0"/>
                </a:rPr>
                <a:t>ul. Długosza 3, 33-300 Nowy Sącz</a:t>
              </a:r>
            </a:p>
            <a:p>
              <a:r>
                <a:rPr lang="pl-PL" dirty="0">
                  <a:latin typeface="Arial" panose="020B0604020202020204" pitchFamily="34" charset="0"/>
                  <a:cs typeface="Arial" panose="020B0604020202020204" pitchFamily="34" charset="0"/>
                </a:rPr>
                <a:t>tel.: +48 18 448 26 10</a:t>
              </a:r>
            </a:p>
            <a:p>
              <a:r>
                <a:rPr lang="pl-PL" dirty="0">
                  <a:latin typeface="Arial" panose="020B0604020202020204" pitchFamily="34" charset="0"/>
                  <a:cs typeface="Arial" panose="020B0604020202020204" pitchFamily="34" charset="0"/>
                </a:rPr>
                <a:t>e-mail: kontakt@mcksokol.pl</a:t>
              </a:r>
            </a:p>
            <a:p>
              <a:endParaRPr lang="pl-PL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pl-PL" b="1" dirty="0">
                  <a:latin typeface="Arial" panose="020B0604020202020204" pitchFamily="34" charset="0"/>
                  <a:cs typeface="Arial" panose="020B060402020202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mcksokol.pl</a:t>
              </a:r>
              <a:r>
                <a:rPr lang="pl-PL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           /</a:t>
              </a:r>
              <a:r>
                <a:rPr lang="pl-PL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mcksokol</a:t>
              </a:r>
              <a:endParaRPr lang="pl-PL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pl-PL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pl-PL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Instytut Dziedzictwa Niematerialnego </a:t>
              </a:r>
              <a:br>
                <a:rPr lang="pl-PL" sz="2400" b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pl-PL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Ludów Karpackich</a:t>
              </a:r>
            </a:p>
            <a:p>
              <a:r>
                <a:rPr lang="pl-PL" dirty="0">
                  <a:latin typeface="Arial" panose="020B0604020202020204" pitchFamily="34" charset="0"/>
                  <a:cs typeface="Arial" panose="020B0604020202020204" pitchFamily="34" charset="0"/>
                </a:rPr>
                <a:t>ul. Jana Pawła II 116, 34-471 Ludźmierz </a:t>
              </a:r>
            </a:p>
            <a:p>
              <a:r>
                <a:rPr lang="pl-PL" dirty="0">
                  <a:latin typeface="Arial" panose="020B0604020202020204" pitchFamily="34" charset="0"/>
                  <a:cs typeface="Arial" panose="020B0604020202020204" pitchFamily="34" charset="0"/>
                </a:rPr>
                <a:t>tel. +48 18 548 16 60</a:t>
              </a:r>
            </a:p>
            <a:p>
              <a:r>
                <a:rPr lang="pl-PL" dirty="0">
                  <a:latin typeface="Arial" panose="020B0604020202020204" pitchFamily="34" charset="0"/>
                  <a:cs typeface="Arial" panose="020B0604020202020204" pitchFamily="34" charset="0"/>
                </a:rPr>
                <a:t>e-mail: kontakt.ludzmierz@mcksokol.pl</a:t>
              </a:r>
            </a:p>
            <a:p>
              <a:endParaRPr lang="pl-PL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pl-PL" b="1" dirty="0">
                  <a:latin typeface="Arial" panose="020B0604020202020204" pitchFamily="34" charset="0"/>
                  <a:cs typeface="Arial" panose="020B060402020202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dziedzictwokarpat.pl</a:t>
              </a:r>
              <a:r>
                <a:rPr lang="pl-PL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     /</a:t>
              </a:r>
              <a:r>
                <a:rPr lang="pl-PL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DziedzictwoKarpat</a:t>
              </a:r>
              <a:endParaRPr lang="pl-PL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992A9243-DC34-CE76-9E69-ED987AFCBE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21299" y="3690563"/>
              <a:ext cx="704003" cy="195640"/>
            </a:xfrm>
            <a:prstGeom prst="rect">
              <a:avLst/>
            </a:prstGeom>
          </p:spPr>
        </p:pic>
        <p:pic>
          <p:nvPicPr>
            <p:cNvPr id="14" name="Obraz 13">
              <a:extLst>
                <a:ext uri="{FF2B5EF4-FFF2-40B4-BE49-F238E27FC236}">
                  <a16:creationId xmlns:a16="http://schemas.microsoft.com/office/drawing/2014/main" id="{DEDCC7E9-6012-F155-80C9-21DE16B12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42362" y="6195827"/>
              <a:ext cx="138300" cy="1956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549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0"/>
    </mc:Choice>
    <mc:Fallback xmlns="">
      <p:transition advClick="0" advTm="6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0366" y="0"/>
            <a:ext cx="2918517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BB0F61F-635A-4997-97B5-FC6FAD4A5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3796" y="3090830"/>
            <a:ext cx="4114800" cy="3351996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Siedziba Instytutu</a:t>
            </a:r>
            <a:b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Dom Podhalański </a:t>
            </a:r>
            <a:b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przekazany przez Związek Podhalan </a:t>
            </a:r>
            <a:br>
              <a:rPr lang="pl-PL" sz="3200" dirty="0">
                <a:latin typeface="+mn-lt"/>
                <a:cs typeface="Times New Roman" panose="02020603050405020304" pitchFamily="18" charset="0"/>
              </a:rPr>
            </a:br>
            <a:br>
              <a:rPr lang="pl-PL" sz="3200" dirty="0">
                <a:latin typeface="+mn-lt"/>
                <a:cs typeface="Times New Roman" panose="02020603050405020304" pitchFamily="18" charset="0"/>
              </a:rPr>
            </a:br>
            <a:br>
              <a:rPr lang="pl-PL" sz="1800" dirty="0">
                <a:latin typeface="+mn-lt"/>
                <a:cs typeface="Times New Roman" panose="02020603050405020304" pitchFamily="18" charset="0"/>
              </a:rPr>
            </a:br>
            <a:endParaRPr lang="pl-PL" sz="32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D6DA521-5AD4-3001-3AF8-34D8713BD0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8516" y="1235554"/>
            <a:ext cx="6851059" cy="4715190"/>
          </a:xfrm>
          <a:prstGeom prst="rect">
            <a:avLst/>
          </a:prstGeom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797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0"/>
    </mc:Choice>
    <mc:Fallback xmlns="">
      <p:transition advClick="0" advTm="6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562" y="2966936"/>
            <a:ext cx="2639438" cy="392069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7DC0FF8-234F-462A-BF83-43F424BA0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2317" y="772459"/>
            <a:ext cx="10590163" cy="2292544"/>
          </a:xfrm>
        </p:spPr>
        <p:txBody>
          <a:bodyPr>
            <a:noAutofit/>
          </a:bodyPr>
          <a:lstStyle/>
          <a:p>
            <a:pPr>
              <a:lnSpc>
                <a:spcPct val="108000"/>
              </a:lnSpc>
              <a:spcAft>
                <a:spcPts val="800"/>
              </a:spcAft>
            </a:pPr>
            <a:r>
              <a:rPr lang="pl-PL" sz="3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Działalność Instytutu</a:t>
            </a:r>
            <a:br>
              <a:rPr lang="pl-PL" sz="3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Dokumentowanie kultury </a:t>
            </a:r>
            <a:br>
              <a:rPr lang="pl-PL" sz="3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ludów Karpat</a:t>
            </a:r>
            <a:endParaRPr lang="pl-PL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F8D5AAE-B168-BE7C-6784-46F525B120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2278" y="3503507"/>
            <a:ext cx="4101391" cy="2894552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F33825AC-0312-1CD6-6164-74690295E11B}"/>
              </a:ext>
            </a:extLst>
          </p:cNvPr>
          <p:cNvSpPr txBox="1"/>
          <p:nvPr/>
        </p:nvSpPr>
        <p:spPr>
          <a:xfrm>
            <a:off x="1612317" y="3158951"/>
            <a:ext cx="6098058" cy="2455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Badania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(monografie, opracowania, artykuły naukowe i i inne publikacje).</a:t>
            </a:r>
          </a:p>
          <a:p>
            <a:pPr marL="342900" indent="-342900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Gromadzenie materiałów źródłowych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08000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Utworzenie Karpackiej Biblioteki Cyfrowej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we współpracy z innymi instytucjami.</a:t>
            </a:r>
          </a:p>
        </p:txBody>
      </p:sp>
    </p:spTree>
    <p:extLst>
      <p:ext uri="{BB962C8B-B14F-4D97-AF65-F5344CB8AC3E}">
        <p14:creationId xmlns:p14="http://schemas.microsoft.com/office/powerpoint/2010/main" val="402708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0"/>
    </mc:Choice>
    <mc:Fallback xmlns="">
      <p:transition advClick="0" advTm="6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D80E0-3AF8-EF52-E8B0-BF7AF33D5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30ED7781-CF96-CC7E-F666-46B6B4667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3106" y="2105254"/>
            <a:ext cx="2658894" cy="4752746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5688E62-1EAD-7E14-FAE4-A06175751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2317" y="925715"/>
            <a:ext cx="6638801" cy="5123866"/>
          </a:xfrm>
        </p:spPr>
        <p:txBody>
          <a:bodyPr>
            <a:noAutofit/>
          </a:bodyPr>
          <a:lstStyle/>
          <a:p>
            <a:pPr marL="0" indent="0">
              <a:lnSpc>
                <a:spcPct val="108000"/>
              </a:lnSpc>
              <a:buNone/>
            </a:pPr>
            <a:r>
              <a:rPr lang="pl-PL" sz="37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Działalność Instytutu Muzyka i tańce regionalne</a:t>
            </a:r>
          </a:p>
          <a:p>
            <a:pPr marL="0" indent="0">
              <a:buNone/>
            </a:pPr>
            <a:r>
              <a:rPr lang="pl-PL" sz="10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Gromadzenie, digitalizacja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i udostępnianie nagrań autentycznej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muzyki ludów karpackich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Wykorzystanie nagrań jako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bazy do nauki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gry na tradycyjnych instrumentach </a:t>
            </a:r>
          </a:p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Pomoc merytoryczna w tworzeniu kapel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oraz grup muzycznych Edukacja instruktorów i amatorów tańca ludowego</a:t>
            </a: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Opracowanie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materiałów instruktarzowo-metodycznych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do nauki poszczególnych tańców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FBC7AA9-D282-84C4-4D77-9D419F15A4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3217" y="2442290"/>
            <a:ext cx="3094199" cy="2062800"/>
          </a:xfrm>
          <a:prstGeom prst="rect">
            <a:avLst/>
          </a:prstGeom>
          <a:ln w="25400"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F666F42-746B-6788-FC9E-C65EC283A8E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3217" y="4589460"/>
            <a:ext cx="3098418" cy="2063442"/>
          </a:xfrm>
          <a:prstGeom prst="rect">
            <a:avLst/>
          </a:prstGeom>
          <a:ln w="25400">
            <a:noFill/>
          </a:ln>
        </p:spPr>
      </p:pic>
      <p:pic>
        <p:nvPicPr>
          <p:cNvPr id="5" name="Obraz 4" descr="Obraz zawierający ubrania, osoba, sport, rozrywka&#10;&#10;Zawartość wygenerowana przez AI może być niepoprawna.">
            <a:extLst>
              <a:ext uri="{FF2B5EF4-FFF2-40B4-BE49-F238E27FC236}">
                <a16:creationId xmlns:a16="http://schemas.microsoft.com/office/drawing/2014/main" id="{F95F56F1-1623-B4EC-A685-1BF1BD294E3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5461" y="2442290"/>
            <a:ext cx="3101955" cy="2062800"/>
          </a:xfrm>
          <a:prstGeom prst="rect">
            <a:avLst/>
          </a:prstGeom>
        </p:spPr>
      </p:pic>
      <p:pic>
        <p:nvPicPr>
          <p:cNvPr id="9" name="Obraz 8" descr="Obraz zawierający osoba, ubrania, sport, tancerz&#10;&#10;Zawartość wygenerowana przez AI może być niepoprawna.">
            <a:extLst>
              <a:ext uri="{FF2B5EF4-FFF2-40B4-BE49-F238E27FC236}">
                <a16:creationId xmlns:a16="http://schemas.microsoft.com/office/drawing/2014/main" id="{68528339-EFC5-7B4D-A600-45CA4943740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3216" y="4565908"/>
            <a:ext cx="3094199" cy="205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42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0"/>
    </mc:Choice>
    <mc:Fallback xmlns="">
      <p:transition advClick="0" advTm="6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2017" y="2178996"/>
            <a:ext cx="2629400" cy="467900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1850E06-D459-4C8A-82FA-70C99456B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2317" y="925715"/>
            <a:ext cx="6378692" cy="6255059"/>
          </a:xfrm>
        </p:spPr>
        <p:txBody>
          <a:bodyPr>
            <a:normAutofit/>
          </a:bodyPr>
          <a:lstStyle/>
          <a:p>
            <a:pPr marL="0" indent="0">
              <a:lnSpc>
                <a:spcPct val="108000"/>
              </a:lnSpc>
              <a:buNone/>
            </a:pPr>
            <a:r>
              <a:rPr lang="pl-PL" sz="3700" b="1" dirty="0">
                <a:solidFill>
                  <a:srgbClr val="E024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Działalność Instytutu</a:t>
            </a:r>
            <a:br>
              <a:rPr lang="pl-PL" sz="3700" b="1" dirty="0">
                <a:solidFill>
                  <a:srgbClr val="E0248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700" b="1" dirty="0">
                <a:solidFill>
                  <a:srgbClr val="E024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Edukacja</a:t>
            </a:r>
          </a:p>
          <a:p>
            <a:pPr marL="0" indent="0">
              <a:buNone/>
            </a:pPr>
            <a:r>
              <a:rPr lang="pl-PL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Prowadzenie kilkudniowych warsztatów edukacyjnych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dla szkół pt. „Edukacyjne Warsztaty Regionalne”.</a:t>
            </a: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Organizacja konferencji naukowych, seminariów oraz szkoleń dla nauczycieli, animatorów kultury i regionalistów.</a:t>
            </a: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Prowadzenie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szkółek muzykowania 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oraz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nauki ginących zawodów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az 7" descr="Obraz zawierający ubrania, obuwie, na wolnym powietrzu, osoba&#10;&#10;Zawartość wygenerowana przez AI może być niepoprawna.">
            <a:extLst>
              <a:ext uri="{FF2B5EF4-FFF2-40B4-BE49-F238E27FC236}">
                <a16:creationId xmlns:a16="http://schemas.microsoft.com/office/drawing/2014/main" id="{B6C91882-6697-469C-0169-BF6A50BBE6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6877" y="2436973"/>
            <a:ext cx="2784222" cy="41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57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0"/>
    </mc:Choice>
    <mc:Fallback xmlns="">
      <p:transition advClick="0" advTm="6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3A974-A59C-7EB3-61EB-910665EB5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AC3EA7C5-A2D8-5795-3D48-CAD570CCD6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3651" y="2120630"/>
            <a:ext cx="2737311" cy="473736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A39638-7573-1343-A59A-9F78C71FE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2317" y="925715"/>
            <a:ext cx="5529888" cy="5392245"/>
          </a:xfrm>
        </p:spPr>
        <p:txBody>
          <a:bodyPr>
            <a:normAutofit/>
          </a:bodyPr>
          <a:lstStyle/>
          <a:p>
            <a:pPr marL="0" indent="0">
              <a:lnSpc>
                <a:spcPct val="108000"/>
              </a:lnSpc>
              <a:buNone/>
            </a:pPr>
            <a:r>
              <a:rPr lang="pl-PL" sz="3700" b="1" dirty="0">
                <a:solidFill>
                  <a:srgbClr val="EAC7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Działalność Instytutu</a:t>
            </a:r>
            <a:br>
              <a:rPr lang="pl-PL" sz="3700" b="1" dirty="0">
                <a:solidFill>
                  <a:srgbClr val="EAC73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700" b="1" dirty="0">
                <a:solidFill>
                  <a:srgbClr val="EAC7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Pracownia Muzyczna</a:t>
            </a:r>
          </a:p>
          <a:p>
            <a:pPr marL="0" indent="0">
              <a:buNone/>
            </a:pPr>
            <a:r>
              <a:rPr lang="pl-PL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Prowadzenie warsztatów muzykowania dla dzieci i dorosłych: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skrzypce,</a:t>
            </a: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basy,</a:t>
            </a: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cymbały,</a:t>
            </a: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dirty="0" err="1">
                <a:latin typeface="Arial" panose="020B0604020202020204" pitchFamily="34" charset="0"/>
                <a:cs typeface="Arial" panose="020B0604020202020204" pitchFamily="34" charset="0"/>
              </a:rPr>
              <a:t>heligonka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klarnet,</a:t>
            </a:r>
          </a:p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dudy podhalańskie.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588E2B3-6584-535D-8351-3A551DC49E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90689" y="2343701"/>
            <a:ext cx="3458393" cy="2127600"/>
          </a:xfrm>
          <a:prstGeom prst="rect">
            <a:avLst/>
          </a:prstGeom>
          <a:ln w="25400"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D26FB0A-1083-D648-9550-62F32AEA86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90688" y="4568379"/>
            <a:ext cx="3455029" cy="2128288"/>
          </a:xfrm>
          <a:prstGeom prst="rect">
            <a:avLst/>
          </a:prstGeom>
          <a:ln w="25400">
            <a:noFill/>
          </a:ln>
        </p:spPr>
      </p:pic>
      <p:pic>
        <p:nvPicPr>
          <p:cNvPr id="11" name="Obraz 10" descr="Obraz zawierający osoba, instrument muzyczny, ubrania, muzyka&#10;&#10;Zawartość wygenerowana przez AI może być niepoprawna.">
            <a:extLst>
              <a:ext uri="{FF2B5EF4-FFF2-40B4-BE49-F238E27FC236}">
                <a16:creationId xmlns:a16="http://schemas.microsoft.com/office/drawing/2014/main" id="{0CB559DE-F5E1-E45D-156C-029D410BFD7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7319" y="2355452"/>
            <a:ext cx="3458396" cy="2115848"/>
          </a:xfrm>
          <a:prstGeom prst="rect">
            <a:avLst/>
          </a:prstGeom>
        </p:spPr>
      </p:pic>
      <p:pic>
        <p:nvPicPr>
          <p:cNvPr id="8" name="Obraz 7" descr="Obraz zawierający osoba, ubrania, w pomieszczeniu, muzyka&#10;&#10;Zawartość wygenerowana przez AI może być niepoprawna.">
            <a:extLst>
              <a:ext uri="{FF2B5EF4-FFF2-40B4-BE49-F238E27FC236}">
                <a16:creationId xmlns:a16="http://schemas.microsoft.com/office/drawing/2014/main" id="{BB51A9F3-BA1B-48AC-4AB6-B58807FD16A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7320" y="4568378"/>
            <a:ext cx="3458395" cy="211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56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0"/>
    </mc:Choice>
    <mc:Fallback xmlns="">
      <p:transition advClick="0" advTm="6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015A3C6F-63A1-9613-151D-A99EF6897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3651" y="2120630"/>
            <a:ext cx="2737311" cy="4767006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36380C-4194-4DCE-8199-E093B0306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2317" y="925715"/>
            <a:ext cx="5346623" cy="5392245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8000"/>
              </a:lnSpc>
              <a:buNone/>
            </a:pPr>
            <a:r>
              <a:rPr lang="pl-PL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Działalność Instytutu</a:t>
            </a:r>
            <a:br>
              <a:rPr lang="pl-PL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Kultywowanie tradycji </a:t>
            </a:r>
          </a:p>
          <a:p>
            <a:pPr marL="0" indent="0">
              <a:buNone/>
            </a:pPr>
            <a:r>
              <a:rPr lang="pl-PL" sz="1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pl-PL" sz="2600" dirty="0">
                <a:latin typeface="Arial" panose="020B0604020202020204" pitchFamily="34" charset="0"/>
                <a:cs typeface="Arial" panose="020B0604020202020204" pitchFamily="34" charset="0"/>
              </a:rPr>
              <a:t>Opracowanie materiałów instruktarzowo-metodycznych </a:t>
            </a:r>
            <a:br>
              <a:rPr lang="pl-PL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600" dirty="0">
                <a:latin typeface="Arial" panose="020B0604020202020204" pitchFamily="34" charset="0"/>
                <a:cs typeface="Arial" panose="020B0604020202020204" pitchFamily="34" charset="0"/>
              </a:rPr>
              <a:t>do nauki</a:t>
            </a:r>
            <a:r>
              <a:rPr lang="pl-PL" sz="2600" b="1" dirty="0">
                <a:latin typeface="Arial" panose="020B0604020202020204" pitchFamily="34" charset="0"/>
                <a:cs typeface="Arial" panose="020B0604020202020204" pitchFamily="34" charset="0"/>
              </a:rPr>
              <a:t> zanikających zawodów:</a:t>
            </a:r>
          </a:p>
          <a:p>
            <a:r>
              <a:rPr lang="pl-PL" sz="2600" dirty="0">
                <a:latin typeface="Arial" panose="020B0604020202020204" pitchFamily="34" charset="0"/>
                <a:cs typeface="Arial" panose="020B0604020202020204" pitchFamily="34" charset="0"/>
              </a:rPr>
              <a:t> kaletnictwo,</a:t>
            </a:r>
          </a:p>
          <a:p>
            <a:r>
              <a:rPr lang="pl-PL" sz="2600" dirty="0">
                <a:latin typeface="Arial" panose="020B0604020202020204" pitchFamily="34" charset="0"/>
                <a:cs typeface="Arial" panose="020B0604020202020204" pitchFamily="34" charset="0"/>
              </a:rPr>
              <a:t> kuśnierstwo,</a:t>
            </a:r>
          </a:p>
          <a:p>
            <a:r>
              <a:rPr lang="pl-PL" sz="2600" dirty="0">
                <a:latin typeface="Arial" panose="020B0604020202020204" pitchFamily="34" charset="0"/>
                <a:cs typeface="Arial" panose="020B0604020202020204" pitchFamily="34" charset="0"/>
              </a:rPr>
              <a:t> wyrób dud podhalańskich,</a:t>
            </a:r>
          </a:p>
          <a:p>
            <a:r>
              <a:rPr lang="pl-PL" sz="2600" dirty="0">
                <a:latin typeface="Arial" panose="020B0604020202020204" pitchFamily="34" charset="0"/>
                <a:cs typeface="Arial" panose="020B0604020202020204" pitchFamily="34" charset="0"/>
              </a:rPr>
              <a:t> strzyżenie owiec,</a:t>
            </a:r>
          </a:p>
          <a:p>
            <a:r>
              <a:rPr lang="pl-PL" sz="2600" dirty="0">
                <a:latin typeface="Arial" panose="020B0604020202020204" pitchFamily="34" charset="0"/>
                <a:cs typeface="Arial" panose="020B0604020202020204" pitchFamily="34" charset="0"/>
              </a:rPr>
              <a:t> haftu i szycia strojów regionalnych (portki góralskie, gorsety, bluzki).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90689" y="2343701"/>
            <a:ext cx="3458393" cy="2127600"/>
          </a:xfrm>
          <a:prstGeom prst="rect">
            <a:avLst/>
          </a:prstGeom>
          <a:ln w="25400">
            <a:noFill/>
          </a:ln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90688" y="4568379"/>
            <a:ext cx="3455029" cy="2128288"/>
          </a:xfrm>
          <a:prstGeom prst="rect">
            <a:avLst/>
          </a:prstGeom>
          <a:ln w="25400">
            <a:noFill/>
          </a:ln>
        </p:spPr>
      </p:pic>
      <p:pic>
        <p:nvPicPr>
          <p:cNvPr id="5" name="Obraz 4" descr="Obraz zawierający w pomieszczeniu, Akcesoria modowe, aparat, osoba&#10;&#10;Zawartość wygenerowana przez AI może być niepoprawna.">
            <a:extLst>
              <a:ext uri="{FF2B5EF4-FFF2-40B4-BE49-F238E27FC236}">
                <a16:creationId xmlns:a16="http://schemas.microsoft.com/office/drawing/2014/main" id="{B3B5BC10-4E18-9C69-6C4B-2AF8AD3831F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0687" y="2343701"/>
            <a:ext cx="3455029" cy="2127600"/>
          </a:xfrm>
          <a:prstGeom prst="rect">
            <a:avLst/>
          </a:prstGeom>
        </p:spPr>
      </p:pic>
      <p:pic>
        <p:nvPicPr>
          <p:cNvPr id="9" name="Obraz 8" descr="Obraz zawierający osoba, ubrania, w pomieszczeniu, meble&#10;&#10;Zawartość wygenerowana przez AI może być niepoprawna.">
            <a:extLst>
              <a:ext uri="{FF2B5EF4-FFF2-40B4-BE49-F238E27FC236}">
                <a16:creationId xmlns:a16="http://schemas.microsoft.com/office/drawing/2014/main" id="{64B91733-54BA-4483-6110-FB67A65B331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0687" y="4568379"/>
            <a:ext cx="3455029" cy="211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01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0"/>
    </mc:Choice>
    <mc:Fallback xmlns="">
      <p:transition advClick="0" advTm="6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315155" y="-42544"/>
            <a:ext cx="1561689" cy="12192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58DD105-E34D-4114-8735-B99AEE536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683" y="894946"/>
            <a:ext cx="10437780" cy="4377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Działalność Instytutu </a:t>
            </a:r>
          </a:p>
          <a:p>
            <a:pPr marL="0" indent="0">
              <a:buNone/>
            </a:pPr>
            <a:r>
              <a:rPr lang="pl-PL" sz="3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uprawy, hodowla i kulinaria</a:t>
            </a:r>
          </a:p>
          <a:p>
            <a:pPr marL="0" indent="0">
              <a:buNone/>
            </a:pPr>
            <a:r>
              <a:rPr lang="pl-PL" sz="1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Tradycyjne sposoby gospodarowania rolniczego w górach </a:t>
            </a:r>
            <a:b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(uprawy, hodowla) w tym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wykorzystanie koni w Karpatach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Edukacja kulinarna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 zakresu potraw tradycyjnych (pokazy, konkursy) 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we współpracy z Kołami Gospodyń Wiejskich i innymi organizacjami pozarządowymi.</a:t>
            </a:r>
          </a:p>
        </p:txBody>
      </p:sp>
      <p:pic>
        <p:nvPicPr>
          <p:cNvPr id="4" name="Obraz 3" descr="Obraz zawierający na wolnym powietrzu, niebo, uzda, Wodze&#10;&#10;Zawartość wygenerowana przez AI może być niepoprawna.">
            <a:extLst>
              <a:ext uri="{FF2B5EF4-FFF2-40B4-BE49-F238E27FC236}">
                <a16:creationId xmlns:a16="http://schemas.microsoft.com/office/drawing/2014/main" id="{9C51AD34-12FD-CCB0-415F-A3558D19357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4812" y="4518761"/>
            <a:ext cx="3253535" cy="2163600"/>
          </a:xfrm>
          <a:prstGeom prst="rect">
            <a:avLst/>
          </a:prstGeom>
        </p:spPr>
      </p:pic>
      <p:pic>
        <p:nvPicPr>
          <p:cNvPr id="12" name="Obraz 11" descr="Obraz zawierający koń, osoba, ubrania, uzda&#10;&#10;Zawartość wygenerowana przez AI może być niepoprawna.">
            <a:extLst>
              <a:ext uri="{FF2B5EF4-FFF2-40B4-BE49-F238E27FC236}">
                <a16:creationId xmlns:a16="http://schemas.microsoft.com/office/drawing/2014/main" id="{5FB78A10-BC24-C9BF-A197-8225D3BA3F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145" y="4518761"/>
            <a:ext cx="3253534" cy="2163600"/>
          </a:xfrm>
          <a:prstGeom prst="rect">
            <a:avLst/>
          </a:prstGeom>
        </p:spPr>
      </p:pic>
      <p:pic>
        <p:nvPicPr>
          <p:cNvPr id="16" name="Obraz 15" descr="Obraz zawierający jedzenie, stół, w pomieszczeniu, miska&#10;&#10;Zawartość wygenerowana przez AI może być niepoprawna.">
            <a:extLst>
              <a:ext uri="{FF2B5EF4-FFF2-40B4-BE49-F238E27FC236}">
                <a16:creationId xmlns:a16="http://schemas.microsoft.com/office/drawing/2014/main" id="{7B151AC4-DA27-0451-2EA4-F70656BE96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3464" y="4539065"/>
            <a:ext cx="3223001" cy="2143296"/>
          </a:xfrm>
          <a:prstGeom prst="rect">
            <a:avLst/>
          </a:prstGeom>
        </p:spPr>
      </p:pic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A3B81C2B-8934-554B-B8AF-882958FE5AD5}"/>
              </a:ext>
            </a:extLst>
          </p:cNvPr>
          <p:cNvSpPr txBox="1">
            <a:spLocks/>
          </p:cNvSpPr>
          <p:nvPr/>
        </p:nvSpPr>
        <p:spPr>
          <a:xfrm>
            <a:off x="1225683" y="894944"/>
            <a:ext cx="10437780" cy="4377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60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0"/>
    </mc:Choice>
    <mc:Fallback xmlns="">
      <p:transition advClick="0" advTm="6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562" y="2173348"/>
            <a:ext cx="2639438" cy="4684652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B37CF9-931E-4AE2-8BC2-F0E265FFC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2432" y="1281840"/>
            <a:ext cx="6803797" cy="42178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3700" b="1" dirty="0">
                <a:solidFill>
                  <a:srgbClr val="E024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Działalność Instytutu – oferta</a:t>
            </a:r>
          </a:p>
          <a:p>
            <a:pPr marL="0" indent="0">
              <a:buNone/>
            </a:pPr>
            <a:r>
              <a:rPr lang="pl-PL" sz="1000" b="1" dirty="0">
                <a:solidFill>
                  <a:srgbClr val="E024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Główne wydarzenia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Święto Karpat, Zjazd Karpacki, Karpackie Kolędowanie, Przeglądy Zespołów Regionalnych i Konkurs Dudziarski.</a:t>
            </a:r>
          </a:p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Działalność sceniczna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: międzynarodowe koncerty, występy grup teatralnych, wydarzeń regionalnych i ponadregionalnych.</a:t>
            </a:r>
          </a:p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Działalność studia nagrań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: nagrania zespołów, utworów regionalnych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oraz teledysków.</a:t>
            </a:r>
          </a:p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Wystawy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poświęcone kulturze Karpat, prezentacja tradycyjnego stroju, 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instrumentów i rękodzieła.</a:t>
            </a: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az 7" descr="Obraz zawierający ubrania, osoba, rozrywka, Teatr&#10;&#10;Zawartość wygenerowana przez AI może być niepoprawna.">
            <a:extLst>
              <a:ext uri="{FF2B5EF4-FFF2-40B4-BE49-F238E27FC236}">
                <a16:creationId xmlns:a16="http://schemas.microsoft.com/office/drawing/2014/main" id="{3E65AA76-53BA-291E-0164-EF1BB9080F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7509" y="2521224"/>
            <a:ext cx="2999171" cy="1994449"/>
          </a:xfrm>
          <a:prstGeom prst="rect">
            <a:avLst/>
          </a:prstGeom>
        </p:spPr>
      </p:pic>
      <p:pic>
        <p:nvPicPr>
          <p:cNvPr id="10" name="Obraz 9" descr="Obraz zawierający ubrania, osoba, sport, Taniec&#10;&#10;Zawartość wygenerowana przez AI może być niepoprawna.">
            <a:extLst>
              <a:ext uri="{FF2B5EF4-FFF2-40B4-BE49-F238E27FC236}">
                <a16:creationId xmlns:a16="http://schemas.microsoft.com/office/drawing/2014/main" id="{81E43E8D-6DBC-2D3A-211F-AC8053FC046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7506" y="4593165"/>
            <a:ext cx="2999173" cy="199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81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0"/>
    </mc:Choice>
    <mc:Fallback xmlns="">
      <p:transition advClick="0" advTm="60000"/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945</TotalTime>
  <Words>521</Words>
  <Application>Microsoft Office PowerPoint</Application>
  <PresentationFormat>Panoramiczny</PresentationFormat>
  <Paragraphs>79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  <vt:lpstr>Siedziba Instytutu  Dom Podhalański  przekazany przez Związek Podhalan    </vt:lpstr>
      <vt:lpstr>Działalność Instytutu Dokumentowanie kultury  ludów Karpat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Koszty projektu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Rozbudowa i modernizacja  Domu Podhalańskiego  w Ludźmierzu dla potrzeb Instytutu Dziedzictwa Niematerialnego Ludów Karpat w Ludźmierzu  MCK Sokół w Nowym Sączu.</dc:title>
  <dc:creator>Kinga Mastalska</dc:creator>
  <cp:lastModifiedBy>Jakub Oskwarek</cp:lastModifiedBy>
  <cp:revision>80</cp:revision>
  <dcterms:created xsi:type="dcterms:W3CDTF">2021-03-19T11:54:33Z</dcterms:created>
  <dcterms:modified xsi:type="dcterms:W3CDTF">2026-06-18T19:43:30Z</dcterms:modified>
</cp:coreProperties>
</file>