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8"/>
  </p:notesMasterIdLst>
  <p:handoutMasterIdLst>
    <p:handoutMasterId r:id="rId29"/>
  </p:handoutMasterIdLst>
  <p:sldIdLst>
    <p:sldId id="256" r:id="rId2"/>
    <p:sldId id="328" r:id="rId3"/>
    <p:sldId id="320" r:id="rId4"/>
    <p:sldId id="329" r:id="rId5"/>
    <p:sldId id="319" r:id="rId6"/>
    <p:sldId id="311" r:id="rId7"/>
    <p:sldId id="309" r:id="rId8"/>
    <p:sldId id="325" r:id="rId9"/>
    <p:sldId id="322" r:id="rId10"/>
    <p:sldId id="323" r:id="rId11"/>
    <p:sldId id="324" r:id="rId12"/>
    <p:sldId id="321" r:id="rId13"/>
    <p:sldId id="316" r:id="rId14"/>
    <p:sldId id="330" r:id="rId15"/>
    <p:sldId id="313" r:id="rId16"/>
    <p:sldId id="326" r:id="rId17"/>
    <p:sldId id="327" r:id="rId18"/>
    <p:sldId id="318" r:id="rId19"/>
    <p:sldId id="314" r:id="rId20"/>
    <p:sldId id="331" r:id="rId21"/>
    <p:sldId id="333" r:id="rId22"/>
    <p:sldId id="336" r:id="rId23"/>
    <p:sldId id="335" r:id="rId24"/>
    <p:sldId id="317" r:id="rId25"/>
    <p:sldId id="332" r:id="rId26"/>
    <p:sldId id="266" r:id="rId27"/>
  </p:sldIdLst>
  <p:sldSz cx="9144000" cy="5143500" type="screen16x9"/>
  <p:notesSz cx="6742113" cy="987266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E9C9FD"/>
    <a:srgbClr val="0067B2"/>
    <a:srgbClr val="F9FBFE"/>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Styl z motywem 1 — Ak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Styl z motywem 1 — Ak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204" y="60"/>
      </p:cViewPr>
      <p:guideLst>
        <p:guide orient="horz" pos="1620"/>
        <p:guide pos="2880"/>
      </p:guideLst>
    </p:cSldViewPr>
  </p:slideViewPr>
  <p:notesTextViewPr>
    <p:cViewPr>
      <p:scale>
        <a:sx n="1" d="1"/>
        <a:sy n="1" d="1"/>
      </p:scale>
      <p:origin x="0" y="0"/>
    </p:cViewPr>
  </p:notesTextViewPr>
  <p:notesViewPr>
    <p:cSldViewPr snapToGrid="0">
      <p:cViewPr varScale="1">
        <p:scale>
          <a:sx n="85" d="100"/>
          <a:sy n="85" d="100"/>
        </p:scale>
        <p:origin x="-3918" y="-96"/>
      </p:cViewPr>
      <p:guideLst>
        <p:guide orient="horz" pos="3110"/>
        <p:guide pos="212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zdonekb\Desktop\Kopia%20Dane%20Programow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laskie365-my.sharepoint.com/personal/zdonekb_slaskie_pl/Documents/OWCA%20PLUS/Prezentacje%20i%20do%20aktualizacji/Dane%20Programow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slaskie365-my.sharepoint.com/personal/zdonekb_slaskie_pl/Documents/OWCA%20PLUS/Prezentacje%20i%20do%20aktualizacji/Dane%20Programowe..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manualLayout>
          <c:xMode val="edge"/>
          <c:yMode val="edge"/>
          <c:x val="0.36624657045348086"/>
          <c:y val="8.0321147988072938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bg1"/>
              </a:solidFill>
              <a:latin typeface="+mn-lt"/>
              <a:ea typeface="+mn-ea"/>
              <a:cs typeface="+mn-cs"/>
            </a:defRPr>
          </a:pPr>
          <a:endParaRPr lang="pl-PL"/>
        </a:p>
      </c:txPr>
    </c:title>
    <c:autoTitleDeleted val="0"/>
    <c:plotArea>
      <c:layout>
        <c:manualLayout>
          <c:layoutTarget val="inner"/>
          <c:xMode val="edge"/>
          <c:yMode val="edge"/>
          <c:x val="4.7712768198592742E-2"/>
          <c:y val="0.1544284303602122"/>
          <c:w val="0.86534398253981692"/>
          <c:h val="0.76018986588490278"/>
        </c:manualLayout>
      </c:layout>
      <c:barChart>
        <c:barDir val="col"/>
        <c:grouping val="clustered"/>
        <c:varyColors val="0"/>
        <c:ser>
          <c:idx val="0"/>
          <c:order val="0"/>
          <c:tx>
            <c:strRef>
              <c:f>Historycznie!$A$3</c:f>
              <c:strCache>
                <c:ptCount val="1"/>
                <c:pt idx="0">
                  <c:v>Budżet Programu</c:v>
                </c:pt>
              </c:strCache>
            </c:strRef>
          </c:tx>
          <c:spPr>
            <a:solidFill>
              <a:srgbClr val="ED7D31"/>
            </a:solidFill>
            <a:ln>
              <a:noFill/>
            </a:ln>
            <a:effectLst/>
          </c:spPr>
          <c:invertIfNegative val="0"/>
          <c:dLbls>
            <c:dLbl>
              <c:idx val="16"/>
              <c:layout>
                <c:manualLayout>
                  <c:x val="-1.1016682404784388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77-48EA-B079-E7B6FB0A57F0}"/>
                </c:ext>
              </c:extLst>
            </c:dLbl>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Historycznie!$B$2:$T$2</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Historycznie!$B$3:$T$3</c:f>
              <c:numCache>
                <c:formatCode>#\ ##0\ "zł"</c:formatCode>
                <c:ptCount val="19"/>
                <c:pt idx="0">
                  <c:v>500000</c:v>
                </c:pt>
                <c:pt idx="1">
                  <c:v>400000</c:v>
                </c:pt>
                <c:pt idx="2">
                  <c:v>600000</c:v>
                </c:pt>
                <c:pt idx="3">
                  <c:v>600000</c:v>
                </c:pt>
                <c:pt idx="4">
                  <c:v>600000</c:v>
                </c:pt>
                <c:pt idx="5">
                  <c:v>700000</c:v>
                </c:pt>
                <c:pt idx="6">
                  <c:v>600000</c:v>
                </c:pt>
                <c:pt idx="7">
                  <c:v>588000</c:v>
                </c:pt>
                <c:pt idx="8">
                  <c:v>600000</c:v>
                </c:pt>
                <c:pt idx="9">
                  <c:v>600000</c:v>
                </c:pt>
                <c:pt idx="10">
                  <c:v>600000</c:v>
                </c:pt>
                <c:pt idx="11">
                  <c:v>600000</c:v>
                </c:pt>
                <c:pt idx="12">
                  <c:v>600000</c:v>
                </c:pt>
                <c:pt idx="13">
                  <c:v>700000</c:v>
                </c:pt>
                <c:pt idx="14">
                  <c:v>800000</c:v>
                </c:pt>
                <c:pt idx="15">
                  <c:v>800000</c:v>
                </c:pt>
                <c:pt idx="16">
                  <c:v>1300000</c:v>
                </c:pt>
                <c:pt idx="17">
                  <c:v>850000</c:v>
                </c:pt>
                <c:pt idx="18">
                  <c:v>979866</c:v>
                </c:pt>
              </c:numCache>
            </c:numRef>
          </c:val>
          <c:extLst>
            <c:ext xmlns:c16="http://schemas.microsoft.com/office/drawing/2014/chart" uri="{C3380CC4-5D6E-409C-BE32-E72D297353CC}">
              <c16:uniqueId val="{00000000-5277-48EA-B079-E7B6FB0A57F0}"/>
            </c:ext>
          </c:extLst>
        </c:ser>
        <c:dLbls>
          <c:dLblPos val="outEnd"/>
          <c:showLegendKey val="0"/>
          <c:showVal val="1"/>
          <c:showCatName val="0"/>
          <c:showSerName val="0"/>
          <c:showPercent val="0"/>
          <c:showBubbleSize val="0"/>
        </c:dLbls>
        <c:gapWidth val="444"/>
        <c:overlap val="-90"/>
        <c:axId val="760787711"/>
        <c:axId val="760785311"/>
      </c:barChart>
      <c:catAx>
        <c:axId val="76078771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bg1"/>
                </a:solidFill>
                <a:latin typeface="+mn-lt"/>
                <a:ea typeface="+mn-ea"/>
                <a:cs typeface="+mn-cs"/>
              </a:defRPr>
            </a:pPr>
            <a:endParaRPr lang="pl-PL"/>
          </a:p>
        </c:txPr>
        <c:crossAx val="760785311"/>
        <c:crosses val="autoZero"/>
        <c:auto val="1"/>
        <c:lblAlgn val="ctr"/>
        <c:lblOffset val="100"/>
        <c:noMultiLvlLbl val="0"/>
      </c:catAx>
      <c:valAx>
        <c:axId val="760785311"/>
        <c:scaling>
          <c:orientation val="minMax"/>
        </c:scaling>
        <c:delete val="1"/>
        <c:axPos val="l"/>
        <c:numFmt formatCode="#\ ##0\ &quot;zł&quot;" sourceLinked="1"/>
        <c:majorTickMark val="none"/>
        <c:minorTickMark val="none"/>
        <c:tickLblPos val="nextTo"/>
        <c:crossAx val="760787711"/>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pl-PL"/>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bg1"/>
                </a:solidFill>
                <a:latin typeface="+mn-lt"/>
                <a:ea typeface="+mn-ea"/>
                <a:cs typeface="+mn-cs"/>
              </a:defRPr>
            </a:pPr>
            <a:r>
              <a:rPr lang="pl-PL" sz="1600" dirty="0">
                <a:solidFill>
                  <a:schemeClr val="bg1"/>
                </a:solidFill>
              </a:rPr>
              <a:t>BUDŻET PROGRAMU W PODZIALE WYPAS/PROMOCJA</a:t>
            </a:r>
          </a:p>
          <a:p>
            <a:pPr>
              <a:defRPr sz="1600">
                <a:solidFill>
                  <a:schemeClr val="bg1"/>
                </a:solidFill>
              </a:defRPr>
            </a:pPr>
            <a:r>
              <a:rPr lang="pl-PL" sz="1600" dirty="0">
                <a:solidFill>
                  <a:schemeClr val="bg1"/>
                </a:solidFill>
              </a:rPr>
              <a:t>(</a:t>
            </a:r>
            <a:r>
              <a:rPr lang="pl-PL" sz="1600" baseline="0" dirty="0">
                <a:solidFill>
                  <a:schemeClr val="bg1"/>
                </a:solidFill>
              </a:rPr>
              <a:t> wg. podpisanych umów)</a:t>
            </a:r>
            <a:endParaRPr lang="pl-PL" sz="1600" dirty="0">
              <a:solidFill>
                <a:schemeClr val="bg1"/>
              </a:solidFill>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bg1"/>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Arkusz2!$A$8</c:f>
              <c:strCache>
                <c:ptCount val="1"/>
                <c:pt idx="0">
                  <c:v>Działania pomujące</c:v>
                </c:pt>
              </c:strCache>
            </c:strRef>
          </c:tx>
          <c:spPr>
            <a:solidFill>
              <a:schemeClr val="accent2"/>
            </a:solidFill>
            <a:ln>
              <a:noFill/>
            </a:ln>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Arkusz2!$B$7:$T$7</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Arkusz2!$B$8:$T$8</c:f>
              <c:numCache>
                <c:formatCode>#\ ##0\ "zł"</c:formatCode>
                <c:ptCount val="19"/>
                <c:pt idx="0">
                  <c:v>100000</c:v>
                </c:pt>
                <c:pt idx="1">
                  <c:v>100000</c:v>
                </c:pt>
                <c:pt idx="2">
                  <c:v>100000</c:v>
                </c:pt>
                <c:pt idx="3">
                  <c:v>75000</c:v>
                </c:pt>
                <c:pt idx="4">
                  <c:v>80000</c:v>
                </c:pt>
                <c:pt idx="5">
                  <c:v>120000</c:v>
                </c:pt>
                <c:pt idx="6">
                  <c:v>100000</c:v>
                </c:pt>
                <c:pt idx="7">
                  <c:v>88000</c:v>
                </c:pt>
                <c:pt idx="8">
                  <c:v>82000</c:v>
                </c:pt>
                <c:pt idx="9">
                  <c:v>73377</c:v>
                </c:pt>
                <c:pt idx="10">
                  <c:v>75000</c:v>
                </c:pt>
                <c:pt idx="11">
                  <c:v>39775</c:v>
                </c:pt>
                <c:pt idx="12">
                  <c:v>19250</c:v>
                </c:pt>
                <c:pt idx="13">
                  <c:v>98684</c:v>
                </c:pt>
                <c:pt idx="14">
                  <c:v>100000</c:v>
                </c:pt>
                <c:pt idx="15">
                  <c:v>99500</c:v>
                </c:pt>
                <c:pt idx="16">
                  <c:v>100000</c:v>
                </c:pt>
                <c:pt idx="17">
                  <c:v>100000</c:v>
                </c:pt>
                <c:pt idx="18">
                  <c:v>129870</c:v>
                </c:pt>
              </c:numCache>
            </c:numRef>
          </c:val>
          <c:extLst>
            <c:ext xmlns:c16="http://schemas.microsoft.com/office/drawing/2014/chart" uri="{C3380CC4-5D6E-409C-BE32-E72D297353CC}">
              <c16:uniqueId val="{00000000-B1FF-451C-B64A-29CA52AE1E95}"/>
            </c:ext>
          </c:extLst>
        </c:ser>
        <c:ser>
          <c:idx val="1"/>
          <c:order val="1"/>
          <c:tx>
            <c:strRef>
              <c:f>Arkusz2!$A$9</c:f>
              <c:strCache>
                <c:ptCount val="1"/>
                <c:pt idx="0">
                  <c:v>Wypas</c:v>
                </c:pt>
              </c:strCache>
            </c:strRef>
          </c:tx>
          <c:spPr>
            <a:solidFill>
              <a:schemeClr val="accent4"/>
            </a:solidFill>
            <a:ln>
              <a:noFill/>
            </a:ln>
            <a:effectLst/>
            <a:sp3d/>
          </c:spPr>
          <c:invertIfNegative val="0"/>
          <c:dLbls>
            <c:dLbl>
              <c:idx val="0"/>
              <c:layout>
                <c:manualLayout>
                  <c:x val="0"/>
                  <c:y val="-2.7739251040221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FF-451C-B64A-29CA52AE1E95}"/>
                </c:ext>
              </c:extLst>
            </c:dLbl>
            <c:dLbl>
              <c:idx val="1"/>
              <c:layout>
                <c:manualLayout>
                  <c:x val="-3.8701966534829615E-17"/>
                  <c:y val="-7.39713361072584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1FF-451C-B64A-29CA52AE1E95}"/>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Arkusz2!$B$7:$T$7</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Arkusz2!$B$9:$T$9</c:f>
              <c:numCache>
                <c:formatCode>#\ ##0\ "zł"</c:formatCode>
                <c:ptCount val="19"/>
                <c:pt idx="0">
                  <c:v>400000</c:v>
                </c:pt>
                <c:pt idx="1">
                  <c:v>300000</c:v>
                </c:pt>
                <c:pt idx="2">
                  <c:v>450000</c:v>
                </c:pt>
                <c:pt idx="3">
                  <c:v>500000</c:v>
                </c:pt>
                <c:pt idx="4">
                  <c:v>490000</c:v>
                </c:pt>
                <c:pt idx="5">
                  <c:v>550000</c:v>
                </c:pt>
                <c:pt idx="6">
                  <c:v>465000</c:v>
                </c:pt>
                <c:pt idx="7">
                  <c:v>465000</c:v>
                </c:pt>
                <c:pt idx="8">
                  <c:v>479856</c:v>
                </c:pt>
                <c:pt idx="9">
                  <c:v>421000</c:v>
                </c:pt>
                <c:pt idx="10">
                  <c:v>503750</c:v>
                </c:pt>
                <c:pt idx="11">
                  <c:v>469590</c:v>
                </c:pt>
                <c:pt idx="12">
                  <c:v>492616</c:v>
                </c:pt>
                <c:pt idx="13">
                  <c:v>598654</c:v>
                </c:pt>
                <c:pt idx="14">
                  <c:v>636904</c:v>
                </c:pt>
                <c:pt idx="15">
                  <c:v>697483</c:v>
                </c:pt>
                <c:pt idx="16">
                  <c:v>1111930</c:v>
                </c:pt>
                <c:pt idx="17">
                  <c:v>749997</c:v>
                </c:pt>
                <c:pt idx="18">
                  <c:v>849996</c:v>
                </c:pt>
              </c:numCache>
            </c:numRef>
          </c:val>
          <c:extLst>
            <c:ext xmlns:c16="http://schemas.microsoft.com/office/drawing/2014/chart" uri="{C3380CC4-5D6E-409C-BE32-E72D297353CC}">
              <c16:uniqueId val="{00000003-B1FF-451C-B64A-29CA52AE1E95}"/>
            </c:ext>
          </c:extLst>
        </c:ser>
        <c:dLbls>
          <c:showLegendKey val="0"/>
          <c:showVal val="1"/>
          <c:showCatName val="0"/>
          <c:showSerName val="0"/>
          <c:showPercent val="0"/>
          <c:showBubbleSize val="0"/>
        </c:dLbls>
        <c:gapWidth val="150"/>
        <c:shape val="box"/>
        <c:axId val="1347098687"/>
        <c:axId val="1347099167"/>
        <c:axId val="0"/>
      </c:bar3DChart>
      <c:catAx>
        <c:axId val="134709868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pl-PL"/>
          </a:p>
        </c:txPr>
        <c:crossAx val="1347099167"/>
        <c:crosses val="autoZero"/>
        <c:auto val="1"/>
        <c:lblAlgn val="ctr"/>
        <c:lblOffset val="100"/>
        <c:noMultiLvlLbl val="0"/>
      </c:catAx>
      <c:valAx>
        <c:axId val="1347099167"/>
        <c:scaling>
          <c:orientation val="minMax"/>
        </c:scaling>
        <c:delete val="0"/>
        <c:axPos val="l"/>
        <c:majorGridlines>
          <c:spPr>
            <a:ln w="9525" cap="flat" cmpd="sng" algn="ctr">
              <a:solidFill>
                <a:schemeClr val="tx1">
                  <a:lumMod val="15000"/>
                  <a:lumOff val="85000"/>
                </a:schemeClr>
              </a:solidFill>
              <a:round/>
            </a:ln>
            <a:effectLst/>
          </c:spPr>
        </c:majorGridlines>
        <c:numFmt formatCode="#\ ##0\ &quot;zł&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pl-PL"/>
          </a:p>
        </c:txPr>
        <c:crossAx val="1347098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pl-P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1183678153345"/>
          <c:y val="7.6388896880236645E-2"/>
          <c:w val="0.75337587877657419"/>
          <c:h val="0.79359985146551215"/>
        </c:manualLayout>
      </c:layout>
      <c:barChart>
        <c:barDir val="col"/>
        <c:grouping val="clustered"/>
        <c:varyColors val="0"/>
        <c:ser>
          <c:idx val="0"/>
          <c:order val="0"/>
          <c:tx>
            <c:strRef>
              <c:f>'Powierzchnia wypasu'!$E$3</c:f>
              <c:strCache>
                <c:ptCount val="1"/>
                <c:pt idx="0">
                  <c:v>Beskidy</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'Powierzchnia wypasu'!$D$4:$D$23</c:f>
              <c:strCache>
                <c:ptCount val="19"/>
                <c:pt idx="0">
                  <c:v>2008 r.</c:v>
                </c:pt>
                <c:pt idx="1">
                  <c:v>2009 r.</c:v>
                </c:pt>
                <c:pt idx="2">
                  <c:v>2010 r.</c:v>
                </c:pt>
                <c:pt idx="3">
                  <c:v>2011 r.</c:v>
                </c:pt>
                <c:pt idx="4">
                  <c:v>2012 r.</c:v>
                </c:pt>
                <c:pt idx="5">
                  <c:v>2013 r.</c:v>
                </c:pt>
                <c:pt idx="6">
                  <c:v>2014 r.</c:v>
                </c:pt>
                <c:pt idx="7">
                  <c:v>2015 r.</c:v>
                </c:pt>
                <c:pt idx="8">
                  <c:v>2016 r.</c:v>
                </c:pt>
                <c:pt idx="9">
                  <c:v>2017 r.</c:v>
                </c:pt>
                <c:pt idx="10">
                  <c:v>2018 r.</c:v>
                </c:pt>
                <c:pt idx="11">
                  <c:v>2019 r.</c:v>
                </c:pt>
                <c:pt idx="12">
                  <c:v>2020 r.</c:v>
                </c:pt>
                <c:pt idx="13">
                  <c:v>2021 r.</c:v>
                </c:pt>
                <c:pt idx="14">
                  <c:v>2022 r.</c:v>
                </c:pt>
                <c:pt idx="15">
                  <c:v>2023 r.</c:v>
                </c:pt>
                <c:pt idx="16">
                  <c:v>2024 r.</c:v>
                </c:pt>
                <c:pt idx="17">
                  <c:v>2025 r.</c:v>
                </c:pt>
                <c:pt idx="18">
                  <c:v>2026 r. </c:v>
                </c:pt>
              </c:strCache>
            </c:strRef>
          </c:cat>
          <c:val>
            <c:numRef>
              <c:f>'Powierzchnia wypasu'!$E$4:$E$23</c:f>
              <c:numCache>
                <c:formatCode>General</c:formatCode>
                <c:ptCount val="20"/>
                <c:pt idx="0">
                  <c:v>220</c:v>
                </c:pt>
                <c:pt idx="1">
                  <c:v>220</c:v>
                </c:pt>
                <c:pt idx="2">
                  <c:v>580</c:v>
                </c:pt>
                <c:pt idx="3">
                  <c:v>482</c:v>
                </c:pt>
                <c:pt idx="4">
                  <c:v>540.5</c:v>
                </c:pt>
                <c:pt idx="5">
                  <c:v>560.5</c:v>
                </c:pt>
                <c:pt idx="6">
                  <c:v>466</c:v>
                </c:pt>
                <c:pt idx="7">
                  <c:v>690</c:v>
                </c:pt>
                <c:pt idx="8">
                  <c:v>550</c:v>
                </c:pt>
                <c:pt idx="9">
                  <c:v>580</c:v>
                </c:pt>
                <c:pt idx="10">
                  <c:v>610</c:v>
                </c:pt>
                <c:pt idx="11">
                  <c:v>610</c:v>
                </c:pt>
                <c:pt idx="12">
                  <c:v>591</c:v>
                </c:pt>
                <c:pt idx="13">
                  <c:v>770.24</c:v>
                </c:pt>
                <c:pt idx="14">
                  <c:v>835.33</c:v>
                </c:pt>
                <c:pt idx="15">
                  <c:v>893.5</c:v>
                </c:pt>
                <c:pt idx="16">
                  <c:v>991.3</c:v>
                </c:pt>
                <c:pt idx="17">
                  <c:v>811.11</c:v>
                </c:pt>
                <c:pt idx="18">
                  <c:v>922.22</c:v>
                </c:pt>
              </c:numCache>
            </c:numRef>
          </c:val>
          <c:extLst>
            <c:ext xmlns:c16="http://schemas.microsoft.com/office/drawing/2014/chart" uri="{C3380CC4-5D6E-409C-BE32-E72D297353CC}">
              <c16:uniqueId val="{00000000-FC59-4DC9-8404-58ADBBC74573}"/>
            </c:ext>
          </c:extLst>
        </c:ser>
        <c:ser>
          <c:idx val="1"/>
          <c:order val="1"/>
          <c:tx>
            <c:strRef>
              <c:f>'Powierzchnia wypasu'!$F$3</c:f>
              <c:strCache>
                <c:ptCount val="1"/>
                <c:pt idx="0">
                  <c:v>Jura Krakowsko-Częstochowska</c:v>
                </c:pt>
              </c:strCache>
            </c:strRef>
          </c:tx>
          <c:spPr>
            <a:solidFill>
              <a:srgbClr val="FF0000"/>
            </a:solidFill>
            <a:ln>
              <a:noFill/>
            </a:ln>
            <a:effectLst/>
          </c:spPr>
          <c:invertIfNegative val="0"/>
          <c:dLbls>
            <c:dLbl>
              <c:idx val="0"/>
              <c:layout>
                <c:manualLayout>
                  <c:x val="1.0718855395044682E-2"/>
                  <c:y val="-6.78588329669965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59-4DC9-8404-58ADBBC74573}"/>
                </c:ext>
              </c:extLst>
            </c:dLbl>
            <c:dLbl>
              <c:idx val="1"/>
              <c:layout>
                <c:manualLayout>
                  <c:x val="1.0718855395044682E-2"/>
                  <c:y val="-6.78588329669965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C59-4DC9-8404-58ADBBC74573}"/>
                </c:ext>
              </c:extLst>
            </c:dLbl>
            <c:dLbl>
              <c:idx val="2"/>
              <c:layout>
                <c:manualLayout>
                  <c:x val="1.0718855395044682E-2"/>
                  <c:y val="-4.52392219779985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C59-4DC9-8404-58ADBBC74573}"/>
                </c:ext>
              </c:extLst>
            </c:dLbl>
            <c:dLbl>
              <c:idx val="3"/>
              <c:layout>
                <c:manualLayout>
                  <c:x val="1.0718855395044632E-2"/>
                  <c:y val="-4.52392219779985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C59-4DC9-8404-58ADBBC74573}"/>
                </c:ext>
              </c:extLst>
            </c:dLbl>
            <c:dLbl>
              <c:idx val="4"/>
              <c:layout>
                <c:manualLayout>
                  <c:x val="1.2058712319425267E-2"/>
                  <c:y val="-6.78588329669957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C59-4DC9-8404-58ADBBC74573}"/>
                </c:ext>
              </c:extLst>
            </c:dLbl>
            <c:dLbl>
              <c:idx val="5"/>
              <c:layout>
                <c:manualLayout>
                  <c:x val="9.3789984706640957E-3"/>
                  <c:y val="-6.785883296699738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C59-4DC9-8404-58ADBBC74573}"/>
                </c:ext>
              </c:extLst>
            </c:dLbl>
            <c:dLbl>
              <c:idx val="6"/>
              <c:layout>
                <c:manualLayout>
                  <c:x val="9.3789984706640472E-3"/>
                  <c:y val="-4.52392219779985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C59-4DC9-8404-58ADBBC74573}"/>
                </c:ext>
              </c:extLst>
            </c:dLbl>
            <c:dLbl>
              <c:idx val="7"/>
              <c:layout>
                <c:manualLayout>
                  <c:x val="9.3789984706640472E-3"/>
                  <c:y val="-9.04784439559962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C59-4DC9-8404-58ADBBC74573}"/>
                </c:ext>
              </c:extLst>
            </c:dLbl>
            <c:dLbl>
              <c:idx val="8"/>
              <c:layout>
                <c:manualLayout>
                  <c:x val="9.378998470664194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C59-4DC9-8404-58ADBBC74573}"/>
                </c:ext>
              </c:extLst>
            </c:dLbl>
            <c:dLbl>
              <c:idx val="9"/>
              <c:layout>
                <c:manualLayout>
                  <c:x val="8.0391415462835111E-3"/>
                  <c:y val="-4.52392219779977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C59-4DC9-8404-58ADBBC74573}"/>
                </c:ext>
              </c:extLst>
            </c:dLbl>
            <c:dLbl>
              <c:idx val="10"/>
              <c:layout>
                <c:manualLayout>
                  <c:x val="9.3789984706640957E-3"/>
                  <c:y val="-2.261961098899968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C59-4DC9-8404-58ADBBC74573}"/>
                </c:ext>
              </c:extLst>
            </c:dLbl>
            <c:dLbl>
              <c:idx val="11"/>
              <c:layout>
                <c:manualLayout>
                  <c:x val="9.3789984706640957E-3"/>
                  <c:y val="-4.52392219779977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C59-4DC9-8404-58ADBBC74573}"/>
                </c:ext>
              </c:extLst>
            </c:dLbl>
            <c:dLbl>
              <c:idx val="12"/>
              <c:layout>
                <c:manualLayout>
                  <c:x val="1.120922192925893E-2"/>
                  <c:y val="-6.785883296699738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C59-4DC9-8404-58ADBBC74573}"/>
                </c:ext>
              </c:extLst>
            </c:dLbl>
            <c:dLbl>
              <c:idx val="13"/>
              <c:layout>
                <c:manualLayout>
                  <c:x val="1.1405347442835584E-2"/>
                  <c:y val="-1.1309805494499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C59-4DC9-8404-58ADBBC74573}"/>
                </c:ext>
              </c:extLst>
            </c:dLbl>
            <c:dLbl>
              <c:idx val="14"/>
              <c:layout>
                <c:manualLayout>
                  <c:x val="1.2650602409638455E-2"/>
                  <c:y val="-1.84317249951933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C59-4DC9-8404-58ADBBC74573}"/>
                </c:ext>
              </c:extLst>
            </c:dLbl>
            <c:dLbl>
              <c:idx val="15"/>
              <c:layout>
                <c:manualLayout>
                  <c:x val="1.1512717536813922E-2"/>
                  <c:y val="-1.60735444696329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C59-4DC9-8404-58ADBBC74573}"/>
                </c:ext>
              </c:extLst>
            </c:dLbl>
            <c:dLbl>
              <c:idx val="16"/>
              <c:layout>
                <c:manualLayout>
                  <c:x val="1.9444444444444344E-2"/>
                  <c:y val="-8.487556272013328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C59-4DC9-8404-58ADBBC7457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'Powierzchnia wypasu'!$D$4:$D$23</c:f>
              <c:strCache>
                <c:ptCount val="19"/>
                <c:pt idx="0">
                  <c:v>2008 r.</c:v>
                </c:pt>
                <c:pt idx="1">
                  <c:v>2009 r.</c:v>
                </c:pt>
                <c:pt idx="2">
                  <c:v>2010 r.</c:v>
                </c:pt>
                <c:pt idx="3">
                  <c:v>2011 r.</c:v>
                </c:pt>
                <c:pt idx="4">
                  <c:v>2012 r.</c:v>
                </c:pt>
                <c:pt idx="5">
                  <c:v>2013 r.</c:v>
                </c:pt>
                <c:pt idx="6">
                  <c:v>2014 r.</c:v>
                </c:pt>
                <c:pt idx="7">
                  <c:v>2015 r.</c:v>
                </c:pt>
                <c:pt idx="8">
                  <c:v>2016 r.</c:v>
                </c:pt>
                <c:pt idx="9">
                  <c:v>2017 r.</c:v>
                </c:pt>
                <c:pt idx="10">
                  <c:v>2018 r.</c:v>
                </c:pt>
                <c:pt idx="11">
                  <c:v>2019 r.</c:v>
                </c:pt>
                <c:pt idx="12">
                  <c:v>2020 r.</c:v>
                </c:pt>
                <c:pt idx="13">
                  <c:v>2021 r.</c:v>
                </c:pt>
                <c:pt idx="14">
                  <c:v>2022 r.</c:v>
                </c:pt>
                <c:pt idx="15">
                  <c:v>2023 r.</c:v>
                </c:pt>
                <c:pt idx="16">
                  <c:v>2024 r.</c:v>
                </c:pt>
                <c:pt idx="17">
                  <c:v>2025 r.</c:v>
                </c:pt>
                <c:pt idx="18">
                  <c:v>2026 r. </c:v>
                </c:pt>
              </c:strCache>
            </c:strRef>
          </c:cat>
          <c:val>
            <c:numRef>
              <c:f>'Powierzchnia wypasu'!$F$4:$F$23</c:f>
              <c:numCache>
                <c:formatCode>General</c:formatCode>
                <c:ptCount val="20"/>
                <c:pt idx="0">
                  <c:v>41.8</c:v>
                </c:pt>
                <c:pt idx="1">
                  <c:v>41.8</c:v>
                </c:pt>
                <c:pt idx="2">
                  <c:v>120.5</c:v>
                </c:pt>
                <c:pt idx="3">
                  <c:v>83</c:v>
                </c:pt>
                <c:pt idx="4">
                  <c:v>63.1</c:v>
                </c:pt>
                <c:pt idx="5">
                  <c:v>68.400000000000006</c:v>
                </c:pt>
                <c:pt idx="6">
                  <c:v>89</c:v>
                </c:pt>
                <c:pt idx="7">
                  <c:v>80</c:v>
                </c:pt>
                <c:pt idx="8">
                  <c:v>130</c:v>
                </c:pt>
                <c:pt idx="9">
                  <c:v>0</c:v>
                </c:pt>
                <c:pt idx="10">
                  <c:v>100</c:v>
                </c:pt>
                <c:pt idx="11">
                  <c:v>100</c:v>
                </c:pt>
                <c:pt idx="12">
                  <c:v>100</c:v>
                </c:pt>
                <c:pt idx="13">
                  <c:v>100</c:v>
                </c:pt>
                <c:pt idx="14">
                  <c:v>16</c:v>
                </c:pt>
                <c:pt idx="15">
                  <c:v>13</c:v>
                </c:pt>
                <c:pt idx="16">
                  <c:v>23</c:v>
                </c:pt>
                <c:pt idx="17">
                  <c:v>22.22</c:v>
                </c:pt>
                <c:pt idx="18">
                  <c:v>22.22</c:v>
                </c:pt>
              </c:numCache>
            </c:numRef>
          </c:val>
          <c:extLst>
            <c:ext xmlns:c16="http://schemas.microsoft.com/office/drawing/2014/chart" uri="{C3380CC4-5D6E-409C-BE32-E72D297353CC}">
              <c16:uniqueId val="{00000012-FC59-4DC9-8404-58ADBBC74573}"/>
            </c:ext>
          </c:extLst>
        </c:ser>
        <c:dLbls>
          <c:showLegendKey val="0"/>
          <c:showVal val="1"/>
          <c:showCatName val="0"/>
          <c:showSerName val="0"/>
          <c:showPercent val="0"/>
          <c:showBubbleSize val="0"/>
        </c:dLbls>
        <c:gapWidth val="150"/>
        <c:axId val="674408784"/>
        <c:axId val="674417520"/>
      </c:barChart>
      <c:catAx>
        <c:axId val="674408784"/>
        <c:scaling>
          <c:orientation val="minMax"/>
        </c:scaling>
        <c:delete val="0"/>
        <c:axPos val="b"/>
        <c:numFmt formatCode="General" sourceLinked="1"/>
        <c:majorTickMark val="none"/>
        <c:minorTickMark val="none"/>
        <c:tickLblPos val="nextTo"/>
        <c:spPr>
          <a:noFill/>
          <a:ln>
            <a:noFill/>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674417520"/>
        <c:crosses val="autoZero"/>
        <c:auto val="1"/>
        <c:lblAlgn val="ctr"/>
        <c:lblOffset val="100"/>
        <c:noMultiLvlLbl val="0"/>
      </c:catAx>
      <c:valAx>
        <c:axId val="67441752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6744087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solidFill>
      <a:schemeClr val="bg1"/>
    </a:solid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645769088749837E-2"/>
          <c:y val="4.154869562931033E-2"/>
          <c:w val="0.78723364902581094"/>
          <c:h val="0.7563825626612537"/>
        </c:manualLayout>
      </c:layout>
      <c:lineChart>
        <c:grouping val="standard"/>
        <c:varyColors val="0"/>
        <c:ser>
          <c:idx val="0"/>
          <c:order val="0"/>
          <c:tx>
            <c:strRef>
              <c:f>Pogłowie!$E$3</c:f>
              <c:strCache>
                <c:ptCount val="1"/>
                <c:pt idx="0">
                  <c:v>Liczba owiec</c:v>
                </c:pt>
              </c:strCache>
            </c:strRef>
          </c:tx>
          <c:spPr>
            <a:ln w="31750" cap="rnd">
              <a:solidFill>
                <a:schemeClr val="accent1">
                  <a:lumMod val="75000"/>
                </a:schemeClr>
              </a:solidFill>
              <a:round/>
            </a:ln>
            <a:effectLst>
              <a:outerShdw blurRad="50800" dist="38100" dir="5400000" algn="t" rotWithShape="0">
                <a:prstClr val="black">
                  <a:alpha val="40000"/>
                </a:prstClr>
              </a:outerShdw>
            </a:effectLst>
          </c:spPr>
          <c:marker>
            <c:symbol val="circle"/>
            <c:size val="5"/>
            <c:spPr>
              <a:solidFill>
                <a:schemeClr val="accent1"/>
              </a:solidFill>
              <a:ln w="22225">
                <a:solidFill>
                  <a:schemeClr val="accent1"/>
                </a:solidFill>
              </a:ln>
              <a:effectLst>
                <a:outerShdw blurRad="50800" dist="38100" dir="5400000" algn="t" rotWithShape="0">
                  <a:prstClr val="black">
                    <a:alpha val="40000"/>
                  </a:prstClr>
                </a:outerShdw>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Pogłowie!$D$4:$D$21</c:f>
              <c:strCache>
                <c:ptCount val="18"/>
                <c:pt idx="0">
                  <c:v>2008/2009 r.</c:v>
                </c:pt>
                <c:pt idx="1">
                  <c:v>2010 r.</c:v>
                </c:pt>
                <c:pt idx="2">
                  <c:v>2011 r.</c:v>
                </c:pt>
                <c:pt idx="3">
                  <c:v>2012 r.</c:v>
                </c:pt>
                <c:pt idx="4">
                  <c:v>2013 r.</c:v>
                </c:pt>
                <c:pt idx="5">
                  <c:v>2014 r.</c:v>
                </c:pt>
                <c:pt idx="6">
                  <c:v>2015 r.</c:v>
                </c:pt>
                <c:pt idx="7">
                  <c:v>2016 r.</c:v>
                </c:pt>
                <c:pt idx="8">
                  <c:v>2017 r.</c:v>
                </c:pt>
                <c:pt idx="9">
                  <c:v>2018 r.</c:v>
                </c:pt>
                <c:pt idx="10">
                  <c:v>2019 r.</c:v>
                </c:pt>
                <c:pt idx="11">
                  <c:v>2020 r.</c:v>
                </c:pt>
                <c:pt idx="12">
                  <c:v>2021 r.</c:v>
                </c:pt>
                <c:pt idx="13">
                  <c:v>2022 r. </c:v>
                </c:pt>
                <c:pt idx="14">
                  <c:v>2023 r.</c:v>
                </c:pt>
                <c:pt idx="15">
                  <c:v>2024 r.</c:v>
                </c:pt>
                <c:pt idx="16">
                  <c:v>2025 r.</c:v>
                </c:pt>
                <c:pt idx="17">
                  <c:v>2026 r.</c:v>
                </c:pt>
              </c:strCache>
            </c:strRef>
          </c:cat>
          <c:val>
            <c:numRef>
              <c:f>Pogłowie!$E$4:$E$21</c:f>
              <c:numCache>
                <c:formatCode>General</c:formatCode>
                <c:ptCount val="18"/>
                <c:pt idx="0">
                  <c:v>1000</c:v>
                </c:pt>
                <c:pt idx="1">
                  <c:v>1500</c:v>
                </c:pt>
                <c:pt idx="2">
                  <c:v>2000</c:v>
                </c:pt>
                <c:pt idx="3">
                  <c:v>3500</c:v>
                </c:pt>
                <c:pt idx="4">
                  <c:v>3833</c:v>
                </c:pt>
                <c:pt idx="5">
                  <c:v>3700</c:v>
                </c:pt>
                <c:pt idx="6">
                  <c:v>3500</c:v>
                </c:pt>
                <c:pt idx="7">
                  <c:v>3200</c:v>
                </c:pt>
                <c:pt idx="8">
                  <c:v>4500</c:v>
                </c:pt>
                <c:pt idx="9">
                  <c:v>6000</c:v>
                </c:pt>
                <c:pt idx="10">
                  <c:v>4500</c:v>
                </c:pt>
                <c:pt idx="11">
                  <c:v>5500</c:v>
                </c:pt>
                <c:pt idx="12">
                  <c:v>4747</c:v>
                </c:pt>
                <c:pt idx="13">
                  <c:v>5086</c:v>
                </c:pt>
                <c:pt idx="14">
                  <c:v>5404</c:v>
                </c:pt>
                <c:pt idx="15">
                  <c:v>5083</c:v>
                </c:pt>
                <c:pt idx="16">
                  <c:v>4220</c:v>
                </c:pt>
                <c:pt idx="17">
                  <c:v>4878</c:v>
                </c:pt>
              </c:numCache>
            </c:numRef>
          </c:val>
          <c:smooth val="0"/>
          <c:extLst>
            <c:ext xmlns:c16="http://schemas.microsoft.com/office/drawing/2014/chart" uri="{C3380CC4-5D6E-409C-BE32-E72D297353CC}">
              <c16:uniqueId val="{00000000-F096-4970-9DB0-FD789CD8C4D0}"/>
            </c:ext>
          </c:extLst>
        </c:ser>
        <c:dLbls>
          <c:dLblPos val="t"/>
          <c:showLegendKey val="0"/>
          <c:showVal val="1"/>
          <c:showCatName val="0"/>
          <c:showSerName val="0"/>
          <c:showPercent val="0"/>
          <c:showBubbleSize val="0"/>
        </c:dLbls>
        <c:marker val="1"/>
        <c:smooth val="0"/>
        <c:axId val="1433939504"/>
        <c:axId val="1433936592"/>
      </c:lineChart>
      <c:catAx>
        <c:axId val="1433939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433936592"/>
        <c:crosses val="autoZero"/>
        <c:auto val="1"/>
        <c:lblAlgn val="ctr"/>
        <c:lblOffset val="100"/>
        <c:noMultiLvlLbl val="0"/>
      </c:catAx>
      <c:valAx>
        <c:axId val="1433936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433939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solidFill>
      <a:schemeClr val="bg1"/>
    </a:solidFill>
    <a:ln w="31750" cap="flat" cmpd="sng" algn="ctr">
      <a:solidFill>
        <a:schemeClr val="tx1">
          <a:lumMod val="15000"/>
          <a:lumOff val="85000"/>
        </a:schemeClr>
      </a:solidFill>
      <a:round/>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334B82-0C70-4464-B784-B4229C9EBBB6}" type="doc">
      <dgm:prSet loTypeId="urn:microsoft.com/office/officeart/2005/8/layout/hProcess6" loCatId="process" qsTypeId="urn:microsoft.com/office/officeart/2005/8/quickstyle/simple1" qsCatId="simple" csTypeId="urn:microsoft.com/office/officeart/2005/8/colors/colorful1" csCatId="colorful" phldr="1"/>
      <dgm:spPr/>
      <dgm:t>
        <a:bodyPr/>
        <a:lstStyle/>
        <a:p>
          <a:endParaRPr lang="pl-PL"/>
        </a:p>
      </dgm:t>
    </dgm:pt>
    <dgm:pt modelId="{FD732D43-ACAE-4A0C-9858-2CC0567F7E65}">
      <dgm:prSet phldrT="[Tekst]" custT="1"/>
      <dgm:spPr>
        <a:solidFill>
          <a:srgbClr val="7030A0"/>
        </a:solidFill>
      </dgm:spPr>
      <dgm:t>
        <a:bodyPr/>
        <a:lstStyle/>
        <a:p>
          <a:r>
            <a:rPr lang="pl-PL" sz="1200" b="1" dirty="0"/>
            <a:t>Złożenie oferty konkursowej</a:t>
          </a:r>
        </a:p>
      </dgm:t>
    </dgm:pt>
    <dgm:pt modelId="{DD498B41-0B61-4DC2-AE15-2EC0E0D6F543}" type="parTrans" cxnId="{48861CEC-3914-45A7-820C-25BCCC22E53D}">
      <dgm:prSet/>
      <dgm:spPr/>
      <dgm:t>
        <a:bodyPr/>
        <a:lstStyle/>
        <a:p>
          <a:endParaRPr lang="pl-PL"/>
        </a:p>
      </dgm:t>
    </dgm:pt>
    <dgm:pt modelId="{947C755F-9D85-4296-83E1-D2029F05950F}" type="sibTrans" cxnId="{48861CEC-3914-45A7-820C-25BCCC22E53D}">
      <dgm:prSet/>
      <dgm:spPr/>
      <dgm:t>
        <a:bodyPr/>
        <a:lstStyle/>
        <a:p>
          <a:endParaRPr lang="pl-PL"/>
        </a:p>
      </dgm:t>
    </dgm:pt>
    <dgm:pt modelId="{C06BC011-39BC-4052-B719-356DB79AFD31}">
      <dgm:prSet phldrT="[Tekst]" custT="1"/>
      <dgm:spPr>
        <a:solidFill>
          <a:srgbClr val="E9C9FD">
            <a:alpha val="89804"/>
          </a:srgbClr>
        </a:solidFill>
      </dgm:spPr>
      <dgm:t>
        <a:bodyPr/>
        <a:lstStyle/>
        <a:p>
          <a:r>
            <a:rPr lang="pl-PL" sz="1600" b="1" dirty="0"/>
            <a:t>Kwalifikacja </a:t>
          </a:r>
          <a:r>
            <a:rPr lang="pl-PL" sz="1200" b="1" dirty="0"/>
            <a:t>(obliczenie kwoty dotacji wg. zgłoszonych ha)</a:t>
          </a:r>
          <a:endParaRPr lang="pl-PL" sz="1100" b="1" dirty="0"/>
        </a:p>
      </dgm:t>
    </dgm:pt>
    <dgm:pt modelId="{F43B1370-B47C-43E6-A411-3F053BBDAA7D}" type="parTrans" cxnId="{1A89E907-49C4-4024-A7DC-7461C31A4D60}">
      <dgm:prSet/>
      <dgm:spPr/>
      <dgm:t>
        <a:bodyPr/>
        <a:lstStyle/>
        <a:p>
          <a:endParaRPr lang="pl-PL"/>
        </a:p>
      </dgm:t>
    </dgm:pt>
    <dgm:pt modelId="{422F1A36-4076-409A-A4D2-F78050DE8E0E}" type="sibTrans" cxnId="{1A89E907-49C4-4024-A7DC-7461C31A4D60}">
      <dgm:prSet/>
      <dgm:spPr/>
      <dgm:t>
        <a:bodyPr/>
        <a:lstStyle/>
        <a:p>
          <a:endParaRPr lang="pl-PL"/>
        </a:p>
      </dgm:t>
    </dgm:pt>
    <dgm:pt modelId="{59A3B126-12F9-404F-A774-422E51EB0F69}">
      <dgm:prSet phldrT="[Tekst]" custT="1"/>
      <dgm:spPr/>
      <dgm:t>
        <a:bodyPr/>
        <a:lstStyle/>
        <a:p>
          <a:r>
            <a:rPr lang="pl-PL" sz="1200" b="1" dirty="0"/>
            <a:t>Dotacja </a:t>
          </a:r>
          <a:br>
            <a:rPr lang="pl-PL" sz="1200" b="1" dirty="0"/>
          </a:br>
          <a:r>
            <a:rPr lang="pl-PL" sz="1200" b="1" dirty="0"/>
            <a:t>( podpisanie umowy + przekazanie środków)</a:t>
          </a:r>
        </a:p>
      </dgm:t>
    </dgm:pt>
    <dgm:pt modelId="{AF9E49B8-46E0-447C-A5FA-D91042E5CF8F}" type="parTrans" cxnId="{FEE84938-4088-4DD9-989B-F5AA1F5D116E}">
      <dgm:prSet/>
      <dgm:spPr/>
      <dgm:t>
        <a:bodyPr/>
        <a:lstStyle/>
        <a:p>
          <a:endParaRPr lang="pl-PL"/>
        </a:p>
      </dgm:t>
    </dgm:pt>
    <dgm:pt modelId="{B336B3D1-9170-4667-A1C3-01772C3BCBD9}" type="sibTrans" cxnId="{FEE84938-4088-4DD9-989B-F5AA1F5D116E}">
      <dgm:prSet/>
      <dgm:spPr/>
      <dgm:t>
        <a:bodyPr/>
        <a:lstStyle/>
        <a:p>
          <a:endParaRPr lang="pl-PL"/>
        </a:p>
      </dgm:t>
    </dgm:pt>
    <dgm:pt modelId="{C87B2ACA-1BF0-4EA1-81C6-581A4E226F1D}">
      <dgm:prSet phldrT="[Tekst]" custT="1"/>
      <dgm:spPr/>
      <dgm:t>
        <a:bodyPr/>
        <a:lstStyle/>
        <a:p>
          <a:r>
            <a:rPr lang="pl-PL" sz="1500" b="1" dirty="0"/>
            <a:t>Realizacja zadania publicznego</a:t>
          </a:r>
        </a:p>
        <a:p>
          <a:r>
            <a:rPr lang="pl-PL" sz="1200" b="1" dirty="0"/>
            <a:t>(Kontrola terenu wypasu)</a:t>
          </a:r>
        </a:p>
      </dgm:t>
    </dgm:pt>
    <dgm:pt modelId="{E1C2A5DA-0C87-4838-A854-A05ABD5E4CE2}" type="parTrans" cxnId="{1F8EBAE4-0888-4AEB-8C31-12985BC060A4}">
      <dgm:prSet/>
      <dgm:spPr/>
      <dgm:t>
        <a:bodyPr/>
        <a:lstStyle/>
        <a:p>
          <a:endParaRPr lang="pl-PL"/>
        </a:p>
      </dgm:t>
    </dgm:pt>
    <dgm:pt modelId="{E72952D8-AFB0-40F9-A1CA-11BF05BA9EE0}" type="sibTrans" cxnId="{1F8EBAE4-0888-4AEB-8C31-12985BC060A4}">
      <dgm:prSet/>
      <dgm:spPr/>
      <dgm:t>
        <a:bodyPr/>
        <a:lstStyle/>
        <a:p>
          <a:endParaRPr lang="pl-PL"/>
        </a:p>
      </dgm:t>
    </dgm:pt>
    <dgm:pt modelId="{23D2B8EA-84B8-48C2-B333-F25213FC8183}">
      <dgm:prSet phldrT="[Tekst]" custT="1"/>
      <dgm:spPr/>
      <dgm:t>
        <a:bodyPr/>
        <a:lstStyle/>
        <a:p>
          <a:r>
            <a:rPr lang="pl-PL" sz="1200" b="1" baseline="0" dirty="0"/>
            <a:t>Złożenie sprawozdania </a:t>
          </a:r>
          <a:br>
            <a:rPr lang="pl-PL" sz="1200" b="1" baseline="0" dirty="0"/>
          </a:br>
          <a:r>
            <a:rPr lang="pl-PL" sz="1200" b="1" baseline="0" dirty="0"/>
            <a:t>z wykonania zadania</a:t>
          </a:r>
        </a:p>
      </dgm:t>
    </dgm:pt>
    <dgm:pt modelId="{0C940AEA-83A3-4096-88E5-0AFC1D93E863}" type="parTrans" cxnId="{8F3C5617-9ABD-4A86-A63B-10A08F8A5F0B}">
      <dgm:prSet/>
      <dgm:spPr/>
      <dgm:t>
        <a:bodyPr/>
        <a:lstStyle/>
        <a:p>
          <a:endParaRPr lang="pl-PL"/>
        </a:p>
      </dgm:t>
    </dgm:pt>
    <dgm:pt modelId="{F22F7DA0-5947-48C7-A063-6C6A621D6B20}" type="sibTrans" cxnId="{8F3C5617-9ABD-4A86-A63B-10A08F8A5F0B}">
      <dgm:prSet/>
      <dgm:spPr/>
      <dgm:t>
        <a:bodyPr/>
        <a:lstStyle/>
        <a:p>
          <a:endParaRPr lang="pl-PL"/>
        </a:p>
      </dgm:t>
    </dgm:pt>
    <dgm:pt modelId="{02EAA89C-300D-43C5-9AFE-76547AEF214C}">
      <dgm:prSet phldrT="[Tekst]"/>
      <dgm:spPr/>
      <dgm:t>
        <a:bodyPr/>
        <a:lstStyle/>
        <a:p>
          <a:r>
            <a:rPr lang="pl-PL" b="1" dirty="0"/>
            <a:t>Rozliczenie</a:t>
          </a:r>
        </a:p>
      </dgm:t>
    </dgm:pt>
    <dgm:pt modelId="{B58F07CE-8103-4AB3-B7D6-2ECC5218FF2F}" type="parTrans" cxnId="{6895736F-558B-4DA3-A942-620E3891A483}">
      <dgm:prSet/>
      <dgm:spPr/>
      <dgm:t>
        <a:bodyPr/>
        <a:lstStyle/>
        <a:p>
          <a:endParaRPr lang="pl-PL"/>
        </a:p>
      </dgm:t>
    </dgm:pt>
    <dgm:pt modelId="{A4207474-1BC7-4C02-8492-F3BB870A571C}" type="sibTrans" cxnId="{6895736F-558B-4DA3-A942-620E3891A483}">
      <dgm:prSet/>
      <dgm:spPr/>
      <dgm:t>
        <a:bodyPr/>
        <a:lstStyle/>
        <a:p>
          <a:endParaRPr lang="pl-PL"/>
        </a:p>
      </dgm:t>
    </dgm:pt>
    <dgm:pt modelId="{559D8FEF-5885-4841-B2FC-6E07F6547571}" type="pres">
      <dgm:prSet presAssocID="{07334B82-0C70-4464-B784-B4229C9EBBB6}" presName="theList" presStyleCnt="0">
        <dgm:presLayoutVars>
          <dgm:dir/>
          <dgm:animLvl val="lvl"/>
          <dgm:resizeHandles val="exact"/>
        </dgm:presLayoutVars>
      </dgm:prSet>
      <dgm:spPr/>
    </dgm:pt>
    <dgm:pt modelId="{35DAFB1B-1A2F-4AE4-AA38-2EB44E931719}" type="pres">
      <dgm:prSet presAssocID="{FD732D43-ACAE-4A0C-9858-2CC0567F7E65}" presName="compNode" presStyleCnt="0"/>
      <dgm:spPr/>
    </dgm:pt>
    <dgm:pt modelId="{59B02418-77AE-4B4E-AEBA-341F816454AE}" type="pres">
      <dgm:prSet presAssocID="{FD732D43-ACAE-4A0C-9858-2CC0567F7E65}" presName="noGeometry" presStyleCnt="0"/>
      <dgm:spPr/>
    </dgm:pt>
    <dgm:pt modelId="{2C644653-A665-4FCD-86A3-92555CCBAF8D}" type="pres">
      <dgm:prSet presAssocID="{FD732D43-ACAE-4A0C-9858-2CC0567F7E65}" presName="childTextVisible" presStyleLbl="bgAccFollowNode1" presStyleIdx="0" presStyleCnt="3">
        <dgm:presLayoutVars>
          <dgm:bulletEnabled val="1"/>
        </dgm:presLayoutVars>
      </dgm:prSet>
      <dgm:spPr/>
    </dgm:pt>
    <dgm:pt modelId="{51EE243A-FD6D-4147-B597-2DC4F7F38EAE}" type="pres">
      <dgm:prSet presAssocID="{FD732D43-ACAE-4A0C-9858-2CC0567F7E65}" presName="childTextHidden" presStyleLbl="bgAccFollowNode1" presStyleIdx="0" presStyleCnt="3"/>
      <dgm:spPr/>
    </dgm:pt>
    <dgm:pt modelId="{A832DF0D-36C3-43F7-BF59-F9BECCE817B3}" type="pres">
      <dgm:prSet presAssocID="{FD732D43-ACAE-4A0C-9858-2CC0567F7E65}" presName="parentText" presStyleLbl="node1" presStyleIdx="0" presStyleCnt="3" custScaleX="108272" custScaleY="120596">
        <dgm:presLayoutVars>
          <dgm:chMax val="1"/>
          <dgm:bulletEnabled val="1"/>
        </dgm:presLayoutVars>
      </dgm:prSet>
      <dgm:spPr/>
    </dgm:pt>
    <dgm:pt modelId="{C5FD5C3A-184C-40B0-8D8A-5DEDD9B15B28}" type="pres">
      <dgm:prSet presAssocID="{FD732D43-ACAE-4A0C-9858-2CC0567F7E65}" presName="aSpace" presStyleCnt="0"/>
      <dgm:spPr/>
    </dgm:pt>
    <dgm:pt modelId="{2BC4D1DE-CC90-47AD-A990-CBAE8AD48D09}" type="pres">
      <dgm:prSet presAssocID="{59A3B126-12F9-404F-A774-422E51EB0F69}" presName="compNode" presStyleCnt="0"/>
      <dgm:spPr/>
    </dgm:pt>
    <dgm:pt modelId="{14DC9E1B-F978-4CB5-A084-69E35B51776A}" type="pres">
      <dgm:prSet presAssocID="{59A3B126-12F9-404F-A774-422E51EB0F69}" presName="noGeometry" presStyleCnt="0"/>
      <dgm:spPr/>
    </dgm:pt>
    <dgm:pt modelId="{DA0DE542-3EC1-48B4-83CA-2DB8229397BD}" type="pres">
      <dgm:prSet presAssocID="{59A3B126-12F9-404F-A774-422E51EB0F69}" presName="childTextVisible" presStyleLbl="bgAccFollowNode1" presStyleIdx="1" presStyleCnt="3" custLinFactNeighborX="358" custLinFactNeighborY="410">
        <dgm:presLayoutVars>
          <dgm:bulletEnabled val="1"/>
        </dgm:presLayoutVars>
      </dgm:prSet>
      <dgm:spPr/>
    </dgm:pt>
    <dgm:pt modelId="{6604E73C-96B1-48D1-B689-9FC6712AAB74}" type="pres">
      <dgm:prSet presAssocID="{59A3B126-12F9-404F-A774-422E51EB0F69}" presName="childTextHidden" presStyleLbl="bgAccFollowNode1" presStyleIdx="1" presStyleCnt="3"/>
      <dgm:spPr/>
    </dgm:pt>
    <dgm:pt modelId="{B19E92BA-9655-40E8-97C7-FAE99B0FFB82}" type="pres">
      <dgm:prSet presAssocID="{59A3B126-12F9-404F-A774-422E51EB0F69}" presName="parentText" presStyleLbl="node1" presStyleIdx="1" presStyleCnt="3" custScaleX="122576" custScaleY="121075" custLinFactNeighborX="-7915" custLinFactNeighborY="717">
        <dgm:presLayoutVars>
          <dgm:chMax val="1"/>
          <dgm:bulletEnabled val="1"/>
        </dgm:presLayoutVars>
      </dgm:prSet>
      <dgm:spPr/>
    </dgm:pt>
    <dgm:pt modelId="{B40FE298-F5BF-44FA-8782-D238CA9E1DA1}" type="pres">
      <dgm:prSet presAssocID="{59A3B126-12F9-404F-A774-422E51EB0F69}" presName="aSpace" presStyleCnt="0"/>
      <dgm:spPr/>
    </dgm:pt>
    <dgm:pt modelId="{3BBC284E-DCA8-462B-B205-7A7FEED02692}" type="pres">
      <dgm:prSet presAssocID="{23D2B8EA-84B8-48C2-B333-F25213FC8183}" presName="compNode" presStyleCnt="0"/>
      <dgm:spPr/>
    </dgm:pt>
    <dgm:pt modelId="{3D8A75B8-BB03-4257-AB1C-0B3A2971ECC9}" type="pres">
      <dgm:prSet presAssocID="{23D2B8EA-84B8-48C2-B333-F25213FC8183}" presName="noGeometry" presStyleCnt="0"/>
      <dgm:spPr/>
    </dgm:pt>
    <dgm:pt modelId="{F9DE5889-8073-421A-898B-719F8B60C1B5}" type="pres">
      <dgm:prSet presAssocID="{23D2B8EA-84B8-48C2-B333-F25213FC8183}" presName="childTextVisible" presStyleLbl="bgAccFollowNode1" presStyleIdx="2" presStyleCnt="3" custLinFactNeighborX="3228">
        <dgm:presLayoutVars>
          <dgm:bulletEnabled val="1"/>
        </dgm:presLayoutVars>
      </dgm:prSet>
      <dgm:spPr/>
    </dgm:pt>
    <dgm:pt modelId="{59328B6F-4EBB-4D34-B9B6-92845042FA06}" type="pres">
      <dgm:prSet presAssocID="{23D2B8EA-84B8-48C2-B333-F25213FC8183}" presName="childTextHidden" presStyleLbl="bgAccFollowNode1" presStyleIdx="2" presStyleCnt="3"/>
      <dgm:spPr/>
    </dgm:pt>
    <dgm:pt modelId="{8FC04051-D030-483A-A50C-E40F09A73C40}" type="pres">
      <dgm:prSet presAssocID="{23D2B8EA-84B8-48C2-B333-F25213FC8183}" presName="parentText" presStyleLbl="node1" presStyleIdx="2" presStyleCnt="3" custScaleX="122256" custScaleY="119888" custLinFactNeighborX="-7456" custLinFactNeighborY="-718">
        <dgm:presLayoutVars>
          <dgm:chMax val="1"/>
          <dgm:bulletEnabled val="1"/>
        </dgm:presLayoutVars>
      </dgm:prSet>
      <dgm:spPr/>
    </dgm:pt>
  </dgm:ptLst>
  <dgm:cxnLst>
    <dgm:cxn modelId="{1A89E907-49C4-4024-A7DC-7461C31A4D60}" srcId="{FD732D43-ACAE-4A0C-9858-2CC0567F7E65}" destId="{C06BC011-39BC-4052-B719-356DB79AFD31}" srcOrd="0" destOrd="0" parTransId="{F43B1370-B47C-43E6-A411-3F053BBDAA7D}" sibTransId="{422F1A36-4076-409A-A4D2-F78050DE8E0E}"/>
    <dgm:cxn modelId="{92587D16-B918-433D-B50C-219F84475B46}" type="presOf" srcId="{23D2B8EA-84B8-48C2-B333-F25213FC8183}" destId="{8FC04051-D030-483A-A50C-E40F09A73C40}" srcOrd="0" destOrd="0" presId="urn:microsoft.com/office/officeart/2005/8/layout/hProcess6"/>
    <dgm:cxn modelId="{8F3C5617-9ABD-4A86-A63B-10A08F8A5F0B}" srcId="{07334B82-0C70-4464-B784-B4229C9EBBB6}" destId="{23D2B8EA-84B8-48C2-B333-F25213FC8183}" srcOrd="2" destOrd="0" parTransId="{0C940AEA-83A3-4096-88E5-0AFC1D93E863}" sibTransId="{F22F7DA0-5947-48C7-A063-6C6A621D6B20}"/>
    <dgm:cxn modelId="{04B7F131-51CD-4677-955A-7D34A3D62A5B}" type="presOf" srcId="{FD732D43-ACAE-4A0C-9858-2CC0567F7E65}" destId="{A832DF0D-36C3-43F7-BF59-F9BECCE817B3}" srcOrd="0" destOrd="0" presId="urn:microsoft.com/office/officeart/2005/8/layout/hProcess6"/>
    <dgm:cxn modelId="{FEE84938-4088-4DD9-989B-F5AA1F5D116E}" srcId="{07334B82-0C70-4464-B784-B4229C9EBBB6}" destId="{59A3B126-12F9-404F-A774-422E51EB0F69}" srcOrd="1" destOrd="0" parTransId="{AF9E49B8-46E0-447C-A5FA-D91042E5CF8F}" sibTransId="{B336B3D1-9170-4667-A1C3-01772C3BCBD9}"/>
    <dgm:cxn modelId="{843B3C68-8724-464D-81D4-A7AB40BF3DEA}" type="presOf" srcId="{02EAA89C-300D-43C5-9AFE-76547AEF214C}" destId="{59328B6F-4EBB-4D34-B9B6-92845042FA06}" srcOrd="1" destOrd="0" presId="urn:microsoft.com/office/officeart/2005/8/layout/hProcess6"/>
    <dgm:cxn modelId="{A879DA48-F720-46E8-A02C-A4B5D91B24E1}" type="presOf" srcId="{C87B2ACA-1BF0-4EA1-81C6-581A4E226F1D}" destId="{DA0DE542-3EC1-48B4-83CA-2DB8229397BD}" srcOrd="0" destOrd="0" presId="urn:microsoft.com/office/officeart/2005/8/layout/hProcess6"/>
    <dgm:cxn modelId="{D572706D-2B29-4FEB-A224-F3AE3EB17936}" type="presOf" srcId="{C06BC011-39BC-4052-B719-356DB79AFD31}" destId="{51EE243A-FD6D-4147-B597-2DC4F7F38EAE}" srcOrd="1" destOrd="0" presId="urn:microsoft.com/office/officeart/2005/8/layout/hProcess6"/>
    <dgm:cxn modelId="{6895736F-558B-4DA3-A942-620E3891A483}" srcId="{23D2B8EA-84B8-48C2-B333-F25213FC8183}" destId="{02EAA89C-300D-43C5-9AFE-76547AEF214C}" srcOrd="0" destOrd="0" parTransId="{B58F07CE-8103-4AB3-B7D6-2ECC5218FF2F}" sibTransId="{A4207474-1BC7-4C02-8492-F3BB870A571C}"/>
    <dgm:cxn modelId="{01A74978-9492-4A9A-8317-B96B10DA5EA4}" type="presOf" srcId="{02EAA89C-300D-43C5-9AFE-76547AEF214C}" destId="{F9DE5889-8073-421A-898B-719F8B60C1B5}" srcOrd="0" destOrd="0" presId="urn:microsoft.com/office/officeart/2005/8/layout/hProcess6"/>
    <dgm:cxn modelId="{B1FE11B4-88EC-4D28-A9A6-B13C1666A029}" type="presOf" srcId="{C06BC011-39BC-4052-B719-356DB79AFD31}" destId="{2C644653-A665-4FCD-86A3-92555CCBAF8D}" srcOrd="0" destOrd="0" presId="urn:microsoft.com/office/officeart/2005/8/layout/hProcess6"/>
    <dgm:cxn modelId="{31C4B5BC-6D74-4D20-9FBC-3B4CA5995054}" type="presOf" srcId="{07334B82-0C70-4464-B784-B4229C9EBBB6}" destId="{559D8FEF-5885-4841-B2FC-6E07F6547571}" srcOrd="0" destOrd="0" presId="urn:microsoft.com/office/officeart/2005/8/layout/hProcess6"/>
    <dgm:cxn modelId="{1E711ED9-0E90-49B4-A709-23C8E4481F09}" type="presOf" srcId="{59A3B126-12F9-404F-A774-422E51EB0F69}" destId="{B19E92BA-9655-40E8-97C7-FAE99B0FFB82}" srcOrd="0" destOrd="0" presId="urn:microsoft.com/office/officeart/2005/8/layout/hProcess6"/>
    <dgm:cxn modelId="{1F8EBAE4-0888-4AEB-8C31-12985BC060A4}" srcId="{59A3B126-12F9-404F-A774-422E51EB0F69}" destId="{C87B2ACA-1BF0-4EA1-81C6-581A4E226F1D}" srcOrd="0" destOrd="0" parTransId="{E1C2A5DA-0C87-4838-A854-A05ABD5E4CE2}" sibTransId="{E72952D8-AFB0-40F9-A1CA-11BF05BA9EE0}"/>
    <dgm:cxn modelId="{48861CEC-3914-45A7-820C-25BCCC22E53D}" srcId="{07334B82-0C70-4464-B784-B4229C9EBBB6}" destId="{FD732D43-ACAE-4A0C-9858-2CC0567F7E65}" srcOrd="0" destOrd="0" parTransId="{DD498B41-0B61-4DC2-AE15-2EC0E0D6F543}" sibTransId="{947C755F-9D85-4296-83E1-D2029F05950F}"/>
    <dgm:cxn modelId="{B5A018FC-6852-4DD1-97E2-39E5CDB4D4B6}" type="presOf" srcId="{C87B2ACA-1BF0-4EA1-81C6-581A4E226F1D}" destId="{6604E73C-96B1-48D1-B689-9FC6712AAB74}" srcOrd="1" destOrd="0" presId="urn:microsoft.com/office/officeart/2005/8/layout/hProcess6"/>
    <dgm:cxn modelId="{0C64876B-EF79-4E41-9CBD-2C254A750438}" type="presParOf" srcId="{559D8FEF-5885-4841-B2FC-6E07F6547571}" destId="{35DAFB1B-1A2F-4AE4-AA38-2EB44E931719}" srcOrd="0" destOrd="0" presId="urn:microsoft.com/office/officeart/2005/8/layout/hProcess6"/>
    <dgm:cxn modelId="{7F99C13F-1831-4361-87FD-3A7F69E4F9EF}" type="presParOf" srcId="{35DAFB1B-1A2F-4AE4-AA38-2EB44E931719}" destId="{59B02418-77AE-4B4E-AEBA-341F816454AE}" srcOrd="0" destOrd="0" presId="urn:microsoft.com/office/officeart/2005/8/layout/hProcess6"/>
    <dgm:cxn modelId="{2CC76CBC-C75B-45EC-B2CA-1AF0C4E456FB}" type="presParOf" srcId="{35DAFB1B-1A2F-4AE4-AA38-2EB44E931719}" destId="{2C644653-A665-4FCD-86A3-92555CCBAF8D}" srcOrd="1" destOrd="0" presId="urn:microsoft.com/office/officeart/2005/8/layout/hProcess6"/>
    <dgm:cxn modelId="{B6773580-588B-4735-863B-7A5CF09FBD22}" type="presParOf" srcId="{35DAFB1B-1A2F-4AE4-AA38-2EB44E931719}" destId="{51EE243A-FD6D-4147-B597-2DC4F7F38EAE}" srcOrd="2" destOrd="0" presId="urn:microsoft.com/office/officeart/2005/8/layout/hProcess6"/>
    <dgm:cxn modelId="{93033A07-5949-40E5-9A40-881F52697F4F}" type="presParOf" srcId="{35DAFB1B-1A2F-4AE4-AA38-2EB44E931719}" destId="{A832DF0D-36C3-43F7-BF59-F9BECCE817B3}" srcOrd="3" destOrd="0" presId="urn:microsoft.com/office/officeart/2005/8/layout/hProcess6"/>
    <dgm:cxn modelId="{8CE8A6C8-79EC-4C82-9FC5-B5D4C391DC22}" type="presParOf" srcId="{559D8FEF-5885-4841-B2FC-6E07F6547571}" destId="{C5FD5C3A-184C-40B0-8D8A-5DEDD9B15B28}" srcOrd="1" destOrd="0" presId="urn:microsoft.com/office/officeart/2005/8/layout/hProcess6"/>
    <dgm:cxn modelId="{6CF7ACB1-6DF5-4FC0-82E6-696B013BE647}" type="presParOf" srcId="{559D8FEF-5885-4841-B2FC-6E07F6547571}" destId="{2BC4D1DE-CC90-47AD-A990-CBAE8AD48D09}" srcOrd="2" destOrd="0" presId="urn:microsoft.com/office/officeart/2005/8/layout/hProcess6"/>
    <dgm:cxn modelId="{90C9B856-8E46-4B71-B4DE-BE42BD6BA8D3}" type="presParOf" srcId="{2BC4D1DE-CC90-47AD-A990-CBAE8AD48D09}" destId="{14DC9E1B-F978-4CB5-A084-69E35B51776A}" srcOrd="0" destOrd="0" presId="urn:microsoft.com/office/officeart/2005/8/layout/hProcess6"/>
    <dgm:cxn modelId="{390F0E85-63A8-4E3F-A4C0-A8B60D0EF894}" type="presParOf" srcId="{2BC4D1DE-CC90-47AD-A990-CBAE8AD48D09}" destId="{DA0DE542-3EC1-48B4-83CA-2DB8229397BD}" srcOrd="1" destOrd="0" presId="urn:microsoft.com/office/officeart/2005/8/layout/hProcess6"/>
    <dgm:cxn modelId="{6544C7E9-C7D8-447F-A906-238D97618917}" type="presParOf" srcId="{2BC4D1DE-CC90-47AD-A990-CBAE8AD48D09}" destId="{6604E73C-96B1-48D1-B689-9FC6712AAB74}" srcOrd="2" destOrd="0" presId="urn:microsoft.com/office/officeart/2005/8/layout/hProcess6"/>
    <dgm:cxn modelId="{DA0512CD-6A13-4D47-991C-2B92684DE18A}" type="presParOf" srcId="{2BC4D1DE-CC90-47AD-A990-CBAE8AD48D09}" destId="{B19E92BA-9655-40E8-97C7-FAE99B0FFB82}" srcOrd="3" destOrd="0" presId="urn:microsoft.com/office/officeart/2005/8/layout/hProcess6"/>
    <dgm:cxn modelId="{A42728B9-5881-4AA6-8899-9C166F0DB28E}" type="presParOf" srcId="{559D8FEF-5885-4841-B2FC-6E07F6547571}" destId="{B40FE298-F5BF-44FA-8782-D238CA9E1DA1}" srcOrd="3" destOrd="0" presId="urn:microsoft.com/office/officeart/2005/8/layout/hProcess6"/>
    <dgm:cxn modelId="{4AE238BD-5AB7-472C-AB90-360E02FB89E9}" type="presParOf" srcId="{559D8FEF-5885-4841-B2FC-6E07F6547571}" destId="{3BBC284E-DCA8-462B-B205-7A7FEED02692}" srcOrd="4" destOrd="0" presId="urn:microsoft.com/office/officeart/2005/8/layout/hProcess6"/>
    <dgm:cxn modelId="{CFA9AF08-9B96-4C92-9CB6-AB845579B7E9}" type="presParOf" srcId="{3BBC284E-DCA8-462B-B205-7A7FEED02692}" destId="{3D8A75B8-BB03-4257-AB1C-0B3A2971ECC9}" srcOrd="0" destOrd="0" presId="urn:microsoft.com/office/officeart/2005/8/layout/hProcess6"/>
    <dgm:cxn modelId="{BA6AA8F1-D1A2-4F83-9215-5D1758523089}" type="presParOf" srcId="{3BBC284E-DCA8-462B-B205-7A7FEED02692}" destId="{F9DE5889-8073-421A-898B-719F8B60C1B5}" srcOrd="1" destOrd="0" presId="urn:microsoft.com/office/officeart/2005/8/layout/hProcess6"/>
    <dgm:cxn modelId="{7979A549-A5BD-44B3-938B-40843CE9B135}" type="presParOf" srcId="{3BBC284E-DCA8-462B-B205-7A7FEED02692}" destId="{59328B6F-4EBB-4D34-B9B6-92845042FA06}" srcOrd="2" destOrd="0" presId="urn:microsoft.com/office/officeart/2005/8/layout/hProcess6"/>
    <dgm:cxn modelId="{5992622D-B34B-408E-8628-B9050FA22C11}" type="presParOf" srcId="{3BBC284E-DCA8-462B-B205-7A7FEED02692}" destId="{8FC04051-D030-483A-A50C-E40F09A73C40}"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334B82-0C70-4464-B784-B4229C9EBBB6}" type="doc">
      <dgm:prSet loTypeId="urn:microsoft.com/office/officeart/2005/8/layout/hProcess6" loCatId="process" qsTypeId="urn:microsoft.com/office/officeart/2005/8/quickstyle/simple1" qsCatId="simple" csTypeId="urn:microsoft.com/office/officeart/2005/8/colors/colorful1" csCatId="colorful" phldr="1"/>
      <dgm:spPr/>
      <dgm:t>
        <a:bodyPr/>
        <a:lstStyle/>
        <a:p>
          <a:endParaRPr lang="pl-PL"/>
        </a:p>
      </dgm:t>
    </dgm:pt>
    <dgm:pt modelId="{FD732D43-ACAE-4A0C-9858-2CC0567F7E65}">
      <dgm:prSet phldrT="[Tekst]" custT="1"/>
      <dgm:spPr>
        <a:solidFill>
          <a:srgbClr val="7030A0"/>
        </a:solidFill>
      </dgm:spPr>
      <dgm:t>
        <a:bodyPr/>
        <a:lstStyle/>
        <a:p>
          <a:r>
            <a:rPr lang="pl-PL" sz="1200" b="1" dirty="0"/>
            <a:t>Złożenie oferty konkursowej</a:t>
          </a:r>
        </a:p>
      </dgm:t>
    </dgm:pt>
    <dgm:pt modelId="{DD498B41-0B61-4DC2-AE15-2EC0E0D6F543}" type="parTrans" cxnId="{48861CEC-3914-45A7-820C-25BCCC22E53D}">
      <dgm:prSet/>
      <dgm:spPr/>
      <dgm:t>
        <a:bodyPr/>
        <a:lstStyle/>
        <a:p>
          <a:endParaRPr lang="pl-PL"/>
        </a:p>
      </dgm:t>
    </dgm:pt>
    <dgm:pt modelId="{947C755F-9D85-4296-83E1-D2029F05950F}" type="sibTrans" cxnId="{48861CEC-3914-45A7-820C-25BCCC22E53D}">
      <dgm:prSet/>
      <dgm:spPr/>
      <dgm:t>
        <a:bodyPr/>
        <a:lstStyle/>
        <a:p>
          <a:endParaRPr lang="pl-PL"/>
        </a:p>
      </dgm:t>
    </dgm:pt>
    <dgm:pt modelId="{C06BC011-39BC-4052-B719-356DB79AFD31}">
      <dgm:prSet phldrT="[Tekst]" custT="1"/>
      <dgm:spPr>
        <a:solidFill>
          <a:srgbClr val="E9C9FD">
            <a:alpha val="89804"/>
          </a:srgbClr>
        </a:solidFill>
      </dgm:spPr>
      <dgm:t>
        <a:bodyPr/>
        <a:lstStyle/>
        <a:p>
          <a:r>
            <a:rPr lang="pl-PL" sz="1600" b="1" dirty="0"/>
            <a:t>Kwalifikacja</a:t>
          </a:r>
          <a:endParaRPr lang="pl-PL" sz="1100" b="1" dirty="0"/>
        </a:p>
      </dgm:t>
    </dgm:pt>
    <dgm:pt modelId="{F43B1370-B47C-43E6-A411-3F053BBDAA7D}" type="parTrans" cxnId="{1A89E907-49C4-4024-A7DC-7461C31A4D60}">
      <dgm:prSet/>
      <dgm:spPr/>
      <dgm:t>
        <a:bodyPr/>
        <a:lstStyle/>
        <a:p>
          <a:endParaRPr lang="pl-PL"/>
        </a:p>
      </dgm:t>
    </dgm:pt>
    <dgm:pt modelId="{422F1A36-4076-409A-A4D2-F78050DE8E0E}" type="sibTrans" cxnId="{1A89E907-49C4-4024-A7DC-7461C31A4D60}">
      <dgm:prSet/>
      <dgm:spPr/>
      <dgm:t>
        <a:bodyPr/>
        <a:lstStyle/>
        <a:p>
          <a:endParaRPr lang="pl-PL"/>
        </a:p>
      </dgm:t>
    </dgm:pt>
    <dgm:pt modelId="{59A3B126-12F9-404F-A774-422E51EB0F69}">
      <dgm:prSet phldrT="[Tekst]" custT="1"/>
      <dgm:spPr/>
      <dgm:t>
        <a:bodyPr/>
        <a:lstStyle/>
        <a:p>
          <a:r>
            <a:rPr lang="pl-PL" sz="1200" b="1" dirty="0"/>
            <a:t>Dotacja </a:t>
          </a:r>
          <a:br>
            <a:rPr lang="pl-PL" sz="1200" b="1" dirty="0"/>
          </a:br>
          <a:r>
            <a:rPr lang="pl-PL" sz="1200" b="1" dirty="0"/>
            <a:t>(podpisanie umowy + przekazanie środków)</a:t>
          </a:r>
        </a:p>
      </dgm:t>
    </dgm:pt>
    <dgm:pt modelId="{AF9E49B8-46E0-447C-A5FA-D91042E5CF8F}" type="parTrans" cxnId="{FEE84938-4088-4DD9-989B-F5AA1F5D116E}">
      <dgm:prSet/>
      <dgm:spPr/>
      <dgm:t>
        <a:bodyPr/>
        <a:lstStyle/>
        <a:p>
          <a:endParaRPr lang="pl-PL"/>
        </a:p>
      </dgm:t>
    </dgm:pt>
    <dgm:pt modelId="{B336B3D1-9170-4667-A1C3-01772C3BCBD9}" type="sibTrans" cxnId="{FEE84938-4088-4DD9-989B-F5AA1F5D116E}">
      <dgm:prSet/>
      <dgm:spPr/>
      <dgm:t>
        <a:bodyPr/>
        <a:lstStyle/>
        <a:p>
          <a:endParaRPr lang="pl-PL"/>
        </a:p>
      </dgm:t>
    </dgm:pt>
    <dgm:pt modelId="{C87B2ACA-1BF0-4EA1-81C6-581A4E226F1D}">
      <dgm:prSet phldrT="[Tekst]"/>
      <dgm:spPr/>
      <dgm:t>
        <a:bodyPr/>
        <a:lstStyle/>
        <a:p>
          <a:r>
            <a:rPr lang="pl-PL" b="1" dirty="0"/>
            <a:t>Realizacja zadania publicznego</a:t>
          </a:r>
        </a:p>
      </dgm:t>
    </dgm:pt>
    <dgm:pt modelId="{E1C2A5DA-0C87-4838-A854-A05ABD5E4CE2}" type="parTrans" cxnId="{1F8EBAE4-0888-4AEB-8C31-12985BC060A4}">
      <dgm:prSet/>
      <dgm:spPr/>
      <dgm:t>
        <a:bodyPr/>
        <a:lstStyle/>
        <a:p>
          <a:endParaRPr lang="pl-PL"/>
        </a:p>
      </dgm:t>
    </dgm:pt>
    <dgm:pt modelId="{E72952D8-AFB0-40F9-A1CA-11BF05BA9EE0}" type="sibTrans" cxnId="{1F8EBAE4-0888-4AEB-8C31-12985BC060A4}">
      <dgm:prSet/>
      <dgm:spPr/>
      <dgm:t>
        <a:bodyPr/>
        <a:lstStyle/>
        <a:p>
          <a:endParaRPr lang="pl-PL"/>
        </a:p>
      </dgm:t>
    </dgm:pt>
    <dgm:pt modelId="{23D2B8EA-84B8-48C2-B333-F25213FC8183}">
      <dgm:prSet phldrT="[Tekst]"/>
      <dgm:spPr/>
      <dgm:t>
        <a:bodyPr/>
        <a:lstStyle/>
        <a:p>
          <a:r>
            <a:rPr lang="pl-PL" b="1" dirty="0"/>
            <a:t>Złożenie sprawozdania z wykonania zadania</a:t>
          </a:r>
        </a:p>
      </dgm:t>
    </dgm:pt>
    <dgm:pt modelId="{0C940AEA-83A3-4096-88E5-0AFC1D93E863}" type="parTrans" cxnId="{8F3C5617-9ABD-4A86-A63B-10A08F8A5F0B}">
      <dgm:prSet/>
      <dgm:spPr/>
      <dgm:t>
        <a:bodyPr/>
        <a:lstStyle/>
        <a:p>
          <a:endParaRPr lang="pl-PL"/>
        </a:p>
      </dgm:t>
    </dgm:pt>
    <dgm:pt modelId="{F22F7DA0-5947-48C7-A063-6C6A621D6B20}" type="sibTrans" cxnId="{8F3C5617-9ABD-4A86-A63B-10A08F8A5F0B}">
      <dgm:prSet/>
      <dgm:spPr/>
      <dgm:t>
        <a:bodyPr/>
        <a:lstStyle/>
        <a:p>
          <a:endParaRPr lang="pl-PL"/>
        </a:p>
      </dgm:t>
    </dgm:pt>
    <dgm:pt modelId="{02EAA89C-300D-43C5-9AFE-76547AEF214C}">
      <dgm:prSet phldrT="[Tekst]"/>
      <dgm:spPr/>
      <dgm:t>
        <a:bodyPr/>
        <a:lstStyle/>
        <a:p>
          <a:r>
            <a:rPr lang="pl-PL" b="1"/>
            <a:t>Rozliczenie</a:t>
          </a:r>
        </a:p>
      </dgm:t>
    </dgm:pt>
    <dgm:pt modelId="{B58F07CE-8103-4AB3-B7D6-2ECC5218FF2F}" type="parTrans" cxnId="{6895736F-558B-4DA3-A942-620E3891A483}">
      <dgm:prSet/>
      <dgm:spPr/>
      <dgm:t>
        <a:bodyPr/>
        <a:lstStyle/>
        <a:p>
          <a:endParaRPr lang="pl-PL"/>
        </a:p>
      </dgm:t>
    </dgm:pt>
    <dgm:pt modelId="{A4207474-1BC7-4C02-8492-F3BB870A571C}" type="sibTrans" cxnId="{6895736F-558B-4DA3-A942-620E3891A483}">
      <dgm:prSet/>
      <dgm:spPr/>
      <dgm:t>
        <a:bodyPr/>
        <a:lstStyle/>
        <a:p>
          <a:endParaRPr lang="pl-PL"/>
        </a:p>
      </dgm:t>
    </dgm:pt>
    <dgm:pt modelId="{559D8FEF-5885-4841-B2FC-6E07F6547571}" type="pres">
      <dgm:prSet presAssocID="{07334B82-0C70-4464-B784-B4229C9EBBB6}" presName="theList" presStyleCnt="0">
        <dgm:presLayoutVars>
          <dgm:dir/>
          <dgm:animLvl val="lvl"/>
          <dgm:resizeHandles val="exact"/>
        </dgm:presLayoutVars>
      </dgm:prSet>
      <dgm:spPr/>
    </dgm:pt>
    <dgm:pt modelId="{35DAFB1B-1A2F-4AE4-AA38-2EB44E931719}" type="pres">
      <dgm:prSet presAssocID="{FD732D43-ACAE-4A0C-9858-2CC0567F7E65}" presName="compNode" presStyleCnt="0"/>
      <dgm:spPr/>
    </dgm:pt>
    <dgm:pt modelId="{59B02418-77AE-4B4E-AEBA-341F816454AE}" type="pres">
      <dgm:prSet presAssocID="{FD732D43-ACAE-4A0C-9858-2CC0567F7E65}" presName="noGeometry" presStyleCnt="0"/>
      <dgm:spPr/>
    </dgm:pt>
    <dgm:pt modelId="{2C644653-A665-4FCD-86A3-92555CCBAF8D}" type="pres">
      <dgm:prSet presAssocID="{FD732D43-ACAE-4A0C-9858-2CC0567F7E65}" presName="childTextVisible" presStyleLbl="bgAccFollowNode1" presStyleIdx="0" presStyleCnt="3">
        <dgm:presLayoutVars>
          <dgm:bulletEnabled val="1"/>
        </dgm:presLayoutVars>
      </dgm:prSet>
      <dgm:spPr/>
    </dgm:pt>
    <dgm:pt modelId="{51EE243A-FD6D-4147-B597-2DC4F7F38EAE}" type="pres">
      <dgm:prSet presAssocID="{FD732D43-ACAE-4A0C-9858-2CC0567F7E65}" presName="childTextHidden" presStyleLbl="bgAccFollowNode1" presStyleIdx="0" presStyleCnt="3"/>
      <dgm:spPr/>
    </dgm:pt>
    <dgm:pt modelId="{A832DF0D-36C3-43F7-BF59-F9BECCE817B3}" type="pres">
      <dgm:prSet presAssocID="{FD732D43-ACAE-4A0C-9858-2CC0567F7E65}" presName="parentText" presStyleLbl="node1" presStyleIdx="0" presStyleCnt="3" custScaleX="108272" custScaleY="126422">
        <dgm:presLayoutVars>
          <dgm:chMax val="1"/>
          <dgm:bulletEnabled val="1"/>
        </dgm:presLayoutVars>
      </dgm:prSet>
      <dgm:spPr/>
    </dgm:pt>
    <dgm:pt modelId="{C5FD5C3A-184C-40B0-8D8A-5DEDD9B15B28}" type="pres">
      <dgm:prSet presAssocID="{FD732D43-ACAE-4A0C-9858-2CC0567F7E65}" presName="aSpace" presStyleCnt="0"/>
      <dgm:spPr/>
    </dgm:pt>
    <dgm:pt modelId="{2BC4D1DE-CC90-47AD-A990-CBAE8AD48D09}" type="pres">
      <dgm:prSet presAssocID="{59A3B126-12F9-404F-A774-422E51EB0F69}" presName="compNode" presStyleCnt="0"/>
      <dgm:spPr/>
    </dgm:pt>
    <dgm:pt modelId="{14DC9E1B-F978-4CB5-A084-69E35B51776A}" type="pres">
      <dgm:prSet presAssocID="{59A3B126-12F9-404F-A774-422E51EB0F69}" presName="noGeometry" presStyleCnt="0"/>
      <dgm:spPr/>
    </dgm:pt>
    <dgm:pt modelId="{DA0DE542-3EC1-48B4-83CA-2DB8229397BD}" type="pres">
      <dgm:prSet presAssocID="{59A3B126-12F9-404F-A774-422E51EB0F69}" presName="childTextVisible" presStyleLbl="bgAccFollowNode1" presStyleIdx="1" presStyleCnt="3">
        <dgm:presLayoutVars>
          <dgm:bulletEnabled val="1"/>
        </dgm:presLayoutVars>
      </dgm:prSet>
      <dgm:spPr/>
    </dgm:pt>
    <dgm:pt modelId="{6604E73C-96B1-48D1-B689-9FC6712AAB74}" type="pres">
      <dgm:prSet presAssocID="{59A3B126-12F9-404F-A774-422E51EB0F69}" presName="childTextHidden" presStyleLbl="bgAccFollowNode1" presStyleIdx="1" presStyleCnt="3"/>
      <dgm:spPr/>
    </dgm:pt>
    <dgm:pt modelId="{B19E92BA-9655-40E8-97C7-FAE99B0FFB82}" type="pres">
      <dgm:prSet presAssocID="{59A3B126-12F9-404F-A774-422E51EB0F69}" presName="parentText" presStyleLbl="node1" presStyleIdx="1" presStyleCnt="3" custScaleX="111055" custScaleY="121075">
        <dgm:presLayoutVars>
          <dgm:chMax val="1"/>
          <dgm:bulletEnabled val="1"/>
        </dgm:presLayoutVars>
      </dgm:prSet>
      <dgm:spPr/>
    </dgm:pt>
    <dgm:pt modelId="{B40FE298-F5BF-44FA-8782-D238CA9E1DA1}" type="pres">
      <dgm:prSet presAssocID="{59A3B126-12F9-404F-A774-422E51EB0F69}" presName="aSpace" presStyleCnt="0"/>
      <dgm:spPr/>
    </dgm:pt>
    <dgm:pt modelId="{3BBC284E-DCA8-462B-B205-7A7FEED02692}" type="pres">
      <dgm:prSet presAssocID="{23D2B8EA-84B8-48C2-B333-F25213FC8183}" presName="compNode" presStyleCnt="0"/>
      <dgm:spPr/>
    </dgm:pt>
    <dgm:pt modelId="{3D8A75B8-BB03-4257-AB1C-0B3A2971ECC9}" type="pres">
      <dgm:prSet presAssocID="{23D2B8EA-84B8-48C2-B333-F25213FC8183}" presName="noGeometry" presStyleCnt="0"/>
      <dgm:spPr/>
    </dgm:pt>
    <dgm:pt modelId="{F9DE5889-8073-421A-898B-719F8B60C1B5}" type="pres">
      <dgm:prSet presAssocID="{23D2B8EA-84B8-48C2-B333-F25213FC8183}" presName="childTextVisible" presStyleLbl="bgAccFollowNode1" presStyleIdx="2" presStyleCnt="3">
        <dgm:presLayoutVars>
          <dgm:bulletEnabled val="1"/>
        </dgm:presLayoutVars>
      </dgm:prSet>
      <dgm:spPr/>
    </dgm:pt>
    <dgm:pt modelId="{59328B6F-4EBB-4D34-B9B6-92845042FA06}" type="pres">
      <dgm:prSet presAssocID="{23D2B8EA-84B8-48C2-B333-F25213FC8183}" presName="childTextHidden" presStyleLbl="bgAccFollowNode1" presStyleIdx="2" presStyleCnt="3"/>
      <dgm:spPr/>
    </dgm:pt>
    <dgm:pt modelId="{8FC04051-D030-483A-A50C-E40F09A73C40}" type="pres">
      <dgm:prSet presAssocID="{23D2B8EA-84B8-48C2-B333-F25213FC8183}" presName="parentText" presStyleLbl="node1" presStyleIdx="2" presStyleCnt="3" custScaleX="113005" custScaleY="119888">
        <dgm:presLayoutVars>
          <dgm:chMax val="1"/>
          <dgm:bulletEnabled val="1"/>
        </dgm:presLayoutVars>
      </dgm:prSet>
      <dgm:spPr/>
    </dgm:pt>
  </dgm:ptLst>
  <dgm:cxnLst>
    <dgm:cxn modelId="{1A89E907-49C4-4024-A7DC-7461C31A4D60}" srcId="{FD732D43-ACAE-4A0C-9858-2CC0567F7E65}" destId="{C06BC011-39BC-4052-B719-356DB79AFD31}" srcOrd="0" destOrd="0" parTransId="{F43B1370-B47C-43E6-A411-3F053BBDAA7D}" sibTransId="{422F1A36-4076-409A-A4D2-F78050DE8E0E}"/>
    <dgm:cxn modelId="{92587D16-B918-433D-B50C-219F84475B46}" type="presOf" srcId="{23D2B8EA-84B8-48C2-B333-F25213FC8183}" destId="{8FC04051-D030-483A-A50C-E40F09A73C40}" srcOrd="0" destOrd="0" presId="urn:microsoft.com/office/officeart/2005/8/layout/hProcess6"/>
    <dgm:cxn modelId="{8F3C5617-9ABD-4A86-A63B-10A08F8A5F0B}" srcId="{07334B82-0C70-4464-B784-B4229C9EBBB6}" destId="{23D2B8EA-84B8-48C2-B333-F25213FC8183}" srcOrd="2" destOrd="0" parTransId="{0C940AEA-83A3-4096-88E5-0AFC1D93E863}" sibTransId="{F22F7DA0-5947-48C7-A063-6C6A621D6B20}"/>
    <dgm:cxn modelId="{04B7F131-51CD-4677-955A-7D34A3D62A5B}" type="presOf" srcId="{FD732D43-ACAE-4A0C-9858-2CC0567F7E65}" destId="{A832DF0D-36C3-43F7-BF59-F9BECCE817B3}" srcOrd="0" destOrd="0" presId="urn:microsoft.com/office/officeart/2005/8/layout/hProcess6"/>
    <dgm:cxn modelId="{FEE84938-4088-4DD9-989B-F5AA1F5D116E}" srcId="{07334B82-0C70-4464-B784-B4229C9EBBB6}" destId="{59A3B126-12F9-404F-A774-422E51EB0F69}" srcOrd="1" destOrd="0" parTransId="{AF9E49B8-46E0-447C-A5FA-D91042E5CF8F}" sibTransId="{B336B3D1-9170-4667-A1C3-01772C3BCBD9}"/>
    <dgm:cxn modelId="{843B3C68-8724-464D-81D4-A7AB40BF3DEA}" type="presOf" srcId="{02EAA89C-300D-43C5-9AFE-76547AEF214C}" destId="{59328B6F-4EBB-4D34-B9B6-92845042FA06}" srcOrd="1" destOrd="0" presId="urn:microsoft.com/office/officeart/2005/8/layout/hProcess6"/>
    <dgm:cxn modelId="{A879DA48-F720-46E8-A02C-A4B5D91B24E1}" type="presOf" srcId="{C87B2ACA-1BF0-4EA1-81C6-581A4E226F1D}" destId="{DA0DE542-3EC1-48B4-83CA-2DB8229397BD}" srcOrd="0" destOrd="0" presId="urn:microsoft.com/office/officeart/2005/8/layout/hProcess6"/>
    <dgm:cxn modelId="{D572706D-2B29-4FEB-A224-F3AE3EB17936}" type="presOf" srcId="{C06BC011-39BC-4052-B719-356DB79AFD31}" destId="{51EE243A-FD6D-4147-B597-2DC4F7F38EAE}" srcOrd="1" destOrd="0" presId="urn:microsoft.com/office/officeart/2005/8/layout/hProcess6"/>
    <dgm:cxn modelId="{6895736F-558B-4DA3-A942-620E3891A483}" srcId="{23D2B8EA-84B8-48C2-B333-F25213FC8183}" destId="{02EAA89C-300D-43C5-9AFE-76547AEF214C}" srcOrd="0" destOrd="0" parTransId="{B58F07CE-8103-4AB3-B7D6-2ECC5218FF2F}" sibTransId="{A4207474-1BC7-4C02-8492-F3BB870A571C}"/>
    <dgm:cxn modelId="{01A74978-9492-4A9A-8317-B96B10DA5EA4}" type="presOf" srcId="{02EAA89C-300D-43C5-9AFE-76547AEF214C}" destId="{F9DE5889-8073-421A-898B-719F8B60C1B5}" srcOrd="0" destOrd="0" presId="urn:microsoft.com/office/officeart/2005/8/layout/hProcess6"/>
    <dgm:cxn modelId="{B1FE11B4-88EC-4D28-A9A6-B13C1666A029}" type="presOf" srcId="{C06BC011-39BC-4052-B719-356DB79AFD31}" destId="{2C644653-A665-4FCD-86A3-92555CCBAF8D}" srcOrd="0" destOrd="0" presId="urn:microsoft.com/office/officeart/2005/8/layout/hProcess6"/>
    <dgm:cxn modelId="{31C4B5BC-6D74-4D20-9FBC-3B4CA5995054}" type="presOf" srcId="{07334B82-0C70-4464-B784-B4229C9EBBB6}" destId="{559D8FEF-5885-4841-B2FC-6E07F6547571}" srcOrd="0" destOrd="0" presId="urn:microsoft.com/office/officeart/2005/8/layout/hProcess6"/>
    <dgm:cxn modelId="{1E711ED9-0E90-49B4-A709-23C8E4481F09}" type="presOf" srcId="{59A3B126-12F9-404F-A774-422E51EB0F69}" destId="{B19E92BA-9655-40E8-97C7-FAE99B0FFB82}" srcOrd="0" destOrd="0" presId="urn:microsoft.com/office/officeart/2005/8/layout/hProcess6"/>
    <dgm:cxn modelId="{1F8EBAE4-0888-4AEB-8C31-12985BC060A4}" srcId="{59A3B126-12F9-404F-A774-422E51EB0F69}" destId="{C87B2ACA-1BF0-4EA1-81C6-581A4E226F1D}" srcOrd="0" destOrd="0" parTransId="{E1C2A5DA-0C87-4838-A854-A05ABD5E4CE2}" sibTransId="{E72952D8-AFB0-40F9-A1CA-11BF05BA9EE0}"/>
    <dgm:cxn modelId="{48861CEC-3914-45A7-820C-25BCCC22E53D}" srcId="{07334B82-0C70-4464-B784-B4229C9EBBB6}" destId="{FD732D43-ACAE-4A0C-9858-2CC0567F7E65}" srcOrd="0" destOrd="0" parTransId="{DD498B41-0B61-4DC2-AE15-2EC0E0D6F543}" sibTransId="{947C755F-9D85-4296-83E1-D2029F05950F}"/>
    <dgm:cxn modelId="{B5A018FC-6852-4DD1-97E2-39E5CDB4D4B6}" type="presOf" srcId="{C87B2ACA-1BF0-4EA1-81C6-581A4E226F1D}" destId="{6604E73C-96B1-48D1-B689-9FC6712AAB74}" srcOrd="1" destOrd="0" presId="urn:microsoft.com/office/officeart/2005/8/layout/hProcess6"/>
    <dgm:cxn modelId="{0C64876B-EF79-4E41-9CBD-2C254A750438}" type="presParOf" srcId="{559D8FEF-5885-4841-B2FC-6E07F6547571}" destId="{35DAFB1B-1A2F-4AE4-AA38-2EB44E931719}" srcOrd="0" destOrd="0" presId="urn:microsoft.com/office/officeart/2005/8/layout/hProcess6"/>
    <dgm:cxn modelId="{7F99C13F-1831-4361-87FD-3A7F69E4F9EF}" type="presParOf" srcId="{35DAFB1B-1A2F-4AE4-AA38-2EB44E931719}" destId="{59B02418-77AE-4B4E-AEBA-341F816454AE}" srcOrd="0" destOrd="0" presId="urn:microsoft.com/office/officeart/2005/8/layout/hProcess6"/>
    <dgm:cxn modelId="{2CC76CBC-C75B-45EC-B2CA-1AF0C4E456FB}" type="presParOf" srcId="{35DAFB1B-1A2F-4AE4-AA38-2EB44E931719}" destId="{2C644653-A665-4FCD-86A3-92555CCBAF8D}" srcOrd="1" destOrd="0" presId="urn:microsoft.com/office/officeart/2005/8/layout/hProcess6"/>
    <dgm:cxn modelId="{B6773580-588B-4735-863B-7A5CF09FBD22}" type="presParOf" srcId="{35DAFB1B-1A2F-4AE4-AA38-2EB44E931719}" destId="{51EE243A-FD6D-4147-B597-2DC4F7F38EAE}" srcOrd="2" destOrd="0" presId="urn:microsoft.com/office/officeart/2005/8/layout/hProcess6"/>
    <dgm:cxn modelId="{93033A07-5949-40E5-9A40-881F52697F4F}" type="presParOf" srcId="{35DAFB1B-1A2F-4AE4-AA38-2EB44E931719}" destId="{A832DF0D-36C3-43F7-BF59-F9BECCE817B3}" srcOrd="3" destOrd="0" presId="urn:microsoft.com/office/officeart/2005/8/layout/hProcess6"/>
    <dgm:cxn modelId="{8CE8A6C8-79EC-4C82-9FC5-B5D4C391DC22}" type="presParOf" srcId="{559D8FEF-5885-4841-B2FC-6E07F6547571}" destId="{C5FD5C3A-184C-40B0-8D8A-5DEDD9B15B28}" srcOrd="1" destOrd="0" presId="urn:microsoft.com/office/officeart/2005/8/layout/hProcess6"/>
    <dgm:cxn modelId="{6CF7ACB1-6DF5-4FC0-82E6-696B013BE647}" type="presParOf" srcId="{559D8FEF-5885-4841-B2FC-6E07F6547571}" destId="{2BC4D1DE-CC90-47AD-A990-CBAE8AD48D09}" srcOrd="2" destOrd="0" presId="urn:microsoft.com/office/officeart/2005/8/layout/hProcess6"/>
    <dgm:cxn modelId="{90C9B856-8E46-4B71-B4DE-BE42BD6BA8D3}" type="presParOf" srcId="{2BC4D1DE-CC90-47AD-A990-CBAE8AD48D09}" destId="{14DC9E1B-F978-4CB5-A084-69E35B51776A}" srcOrd="0" destOrd="0" presId="urn:microsoft.com/office/officeart/2005/8/layout/hProcess6"/>
    <dgm:cxn modelId="{390F0E85-63A8-4E3F-A4C0-A8B60D0EF894}" type="presParOf" srcId="{2BC4D1DE-CC90-47AD-A990-CBAE8AD48D09}" destId="{DA0DE542-3EC1-48B4-83CA-2DB8229397BD}" srcOrd="1" destOrd="0" presId="urn:microsoft.com/office/officeart/2005/8/layout/hProcess6"/>
    <dgm:cxn modelId="{6544C7E9-C7D8-447F-A906-238D97618917}" type="presParOf" srcId="{2BC4D1DE-CC90-47AD-A990-CBAE8AD48D09}" destId="{6604E73C-96B1-48D1-B689-9FC6712AAB74}" srcOrd="2" destOrd="0" presId="urn:microsoft.com/office/officeart/2005/8/layout/hProcess6"/>
    <dgm:cxn modelId="{DA0512CD-6A13-4D47-991C-2B92684DE18A}" type="presParOf" srcId="{2BC4D1DE-CC90-47AD-A990-CBAE8AD48D09}" destId="{B19E92BA-9655-40E8-97C7-FAE99B0FFB82}" srcOrd="3" destOrd="0" presId="urn:microsoft.com/office/officeart/2005/8/layout/hProcess6"/>
    <dgm:cxn modelId="{A42728B9-5881-4AA6-8899-9C166F0DB28E}" type="presParOf" srcId="{559D8FEF-5885-4841-B2FC-6E07F6547571}" destId="{B40FE298-F5BF-44FA-8782-D238CA9E1DA1}" srcOrd="3" destOrd="0" presId="urn:microsoft.com/office/officeart/2005/8/layout/hProcess6"/>
    <dgm:cxn modelId="{4AE238BD-5AB7-472C-AB90-360E02FB89E9}" type="presParOf" srcId="{559D8FEF-5885-4841-B2FC-6E07F6547571}" destId="{3BBC284E-DCA8-462B-B205-7A7FEED02692}" srcOrd="4" destOrd="0" presId="urn:microsoft.com/office/officeart/2005/8/layout/hProcess6"/>
    <dgm:cxn modelId="{CFA9AF08-9B96-4C92-9CB6-AB845579B7E9}" type="presParOf" srcId="{3BBC284E-DCA8-462B-B205-7A7FEED02692}" destId="{3D8A75B8-BB03-4257-AB1C-0B3A2971ECC9}" srcOrd="0" destOrd="0" presId="urn:microsoft.com/office/officeart/2005/8/layout/hProcess6"/>
    <dgm:cxn modelId="{BA6AA8F1-D1A2-4F83-9215-5D1758523089}" type="presParOf" srcId="{3BBC284E-DCA8-462B-B205-7A7FEED02692}" destId="{F9DE5889-8073-421A-898B-719F8B60C1B5}" srcOrd="1" destOrd="0" presId="urn:microsoft.com/office/officeart/2005/8/layout/hProcess6"/>
    <dgm:cxn modelId="{7979A549-A5BD-44B3-938B-40843CE9B135}" type="presParOf" srcId="{3BBC284E-DCA8-462B-B205-7A7FEED02692}" destId="{59328B6F-4EBB-4D34-B9B6-92845042FA06}" srcOrd="2" destOrd="0" presId="urn:microsoft.com/office/officeart/2005/8/layout/hProcess6"/>
    <dgm:cxn modelId="{5992622D-B34B-408E-8628-B9050FA22C11}" type="presParOf" srcId="{3BBC284E-DCA8-462B-B205-7A7FEED02692}" destId="{8FC04051-D030-483A-A50C-E40F09A73C40}"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39C5B3-AE51-4CF4-9102-B2DEC021F99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pl-PL"/>
        </a:p>
      </dgm:t>
    </dgm:pt>
    <dgm:pt modelId="{F555E575-5DBE-41C7-9F5A-20E5A6B0874E}">
      <dgm:prSet phldrT="[Tekst]"/>
      <dgm:spPr/>
      <dgm:t>
        <a:bodyPr/>
        <a:lstStyle/>
        <a:p>
          <a:r>
            <a:rPr lang="pl-PL" b="1" dirty="0"/>
            <a:t>Wojewódzki Program </a:t>
          </a:r>
        </a:p>
        <a:p>
          <a:r>
            <a:rPr lang="pl-PL" b="1" dirty="0"/>
            <a:t>„Owca Plus”</a:t>
          </a:r>
        </a:p>
      </dgm:t>
    </dgm:pt>
    <dgm:pt modelId="{1458E2BF-66D2-4291-81B3-933CA8EAC6AC}" type="parTrans" cxnId="{598B6BBA-B6BB-4F40-A33F-57D6467A7904}">
      <dgm:prSet/>
      <dgm:spPr/>
      <dgm:t>
        <a:bodyPr/>
        <a:lstStyle/>
        <a:p>
          <a:endParaRPr lang="pl-PL"/>
        </a:p>
      </dgm:t>
    </dgm:pt>
    <dgm:pt modelId="{5B7D77B1-45DB-497C-863C-60B4AED34C77}" type="sibTrans" cxnId="{598B6BBA-B6BB-4F40-A33F-57D6467A7904}">
      <dgm:prSet/>
      <dgm:spPr/>
      <dgm:t>
        <a:bodyPr/>
        <a:lstStyle/>
        <a:p>
          <a:endParaRPr lang="pl-PL"/>
        </a:p>
      </dgm:t>
    </dgm:pt>
    <dgm:pt modelId="{A8C2219F-4B28-454F-BF2D-5B1AF95BA351}">
      <dgm:prSet phldrT="[Tekst]" custT="1"/>
      <dgm:spPr>
        <a:solidFill>
          <a:srgbClr val="FFC000"/>
        </a:solidFill>
      </dgm:spPr>
      <dgm:t>
        <a:bodyPr/>
        <a:lstStyle/>
        <a:p>
          <a:pPr>
            <a:buNone/>
          </a:pPr>
          <a:r>
            <a:rPr lang="pl-PL" sz="1800" u="sng" dirty="0"/>
            <a:t>Korzyści środowiskowe(ekologiczne</a:t>
          </a:r>
          <a:r>
            <a:rPr lang="pl-PL" sz="1500" u="sng" dirty="0"/>
            <a:t>)</a:t>
          </a:r>
        </a:p>
        <a:p>
          <a:pPr>
            <a:buFont typeface="Arial" panose="020B0604020202020204" pitchFamily="34" charset="0"/>
            <a:buChar char="•"/>
          </a:pPr>
          <a:r>
            <a:rPr lang="pl-PL" sz="1500" dirty="0"/>
            <a:t>Ochrona bioróżnorodności</a:t>
          </a:r>
        </a:p>
        <a:p>
          <a:pPr>
            <a:buFont typeface="Arial" panose="020B0604020202020204" pitchFamily="34" charset="0"/>
            <a:buChar char="•"/>
          </a:pPr>
          <a:r>
            <a:rPr lang="pl-PL" sz="1500" dirty="0"/>
            <a:t>Ochrona krajobrazu</a:t>
          </a:r>
        </a:p>
        <a:p>
          <a:pPr>
            <a:buFont typeface="Arial" panose="020B0604020202020204" pitchFamily="34" charset="0"/>
            <a:buChar char="•"/>
          </a:pPr>
          <a:r>
            <a:rPr lang="pl-PL" sz="1500" dirty="0"/>
            <a:t>Rekultywacja terenów</a:t>
          </a:r>
        </a:p>
      </dgm:t>
    </dgm:pt>
    <dgm:pt modelId="{5F9363CB-3CC1-4F96-BD75-5679D315F5FF}" type="parTrans" cxnId="{D0AAE7DA-7344-48E8-AEC9-4ACDF366DAB4}">
      <dgm:prSet/>
      <dgm:spPr/>
      <dgm:t>
        <a:bodyPr/>
        <a:lstStyle/>
        <a:p>
          <a:endParaRPr lang="pl-PL"/>
        </a:p>
      </dgm:t>
    </dgm:pt>
    <dgm:pt modelId="{00B0257F-0BE9-434F-994A-7F508058E759}" type="sibTrans" cxnId="{D0AAE7DA-7344-48E8-AEC9-4ACDF366DAB4}">
      <dgm:prSet/>
      <dgm:spPr/>
      <dgm:t>
        <a:bodyPr/>
        <a:lstStyle/>
        <a:p>
          <a:endParaRPr lang="pl-PL"/>
        </a:p>
      </dgm:t>
    </dgm:pt>
    <dgm:pt modelId="{3CA5D95B-A78C-42F4-B9A5-89953F4A1BA7}">
      <dgm:prSet phldrT="[Tekst]" custT="1"/>
      <dgm:spPr>
        <a:solidFill>
          <a:schemeClr val="accent2"/>
        </a:solidFill>
      </dgm:spPr>
      <dgm:t>
        <a:bodyPr/>
        <a:lstStyle/>
        <a:p>
          <a:r>
            <a:rPr lang="pl-PL" sz="1800" u="sng" dirty="0"/>
            <a:t>Korzyści gospodarcze</a:t>
          </a:r>
        </a:p>
        <a:p>
          <a:r>
            <a:rPr lang="pl-PL" sz="1500" dirty="0"/>
            <a:t>Rozwój lokalnego rolnictwa</a:t>
          </a:r>
        </a:p>
        <a:p>
          <a:r>
            <a:rPr lang="pl-PL" sz="1500" dirty="0"/>
            <a:t>Wsparcie finansowe i inwestycje</a:t>
          </a:r>
        </a:p>
        <a:p>
          <a:r>
            <a:rPr lang="pl-PL" sz="1500" dirty="0"/>
            <a:t>Rozwój usług turystycznych</a:t>
          </a:r>
        </a:p>
      </dgm:t>
    </dgm:pt>
    <dgm:pt modelId="{CDA5339F-1807-4982-B1C5-994A72F44437}" type="parTrans" cxnId="{CCA78E45-A049-4D81-9C5F-97B9DF770A82}">
      <dgm:prSet/>
      <dgm:spPr/>
      <dgm:t>
        <a:bodyPr/>
        <a:lstStyle/>
        <a:p>
          <a:endParaRPr lang="pl-PL"/>
        </a:p>
      </dgm:t>
    </dgm:pt>
    <dgm:pt modelId="{216DF0E9-60A3-4637-9D2E-3177B9C980A1}" type="sibTrans" cxnId="{CCA78E45-A049-4D81-9C5F-97B9DF770A82}">
      <dgm:prSet/>
      <dgm:spPr/>
      <dgm:t>
        <a:bodyPr/>
        <a:lstStyle/>
        <a:p>
          <a:endParaRPr lang="pl-PL"/>
        </a:p>
      </dgm:t>
    </dgm:pt>
    <dgm:pt modelId="{BFDE744D-33B7-40DB-94C9-5D86AD86A6F9}">
      <dgm:prSet phldrT="[Tekst]" custT="1"/>
      <dgm:spPr>
        <a:solidFill>
          <a:srgbClr val="00B050"/>
        </a:solidFill>
      </dgm:spPr>
      <dgm:t>
        <a:bodyPr/>
        <a:lstStyle/>
        <a:p>
          <a:r>
            <a:rPr lang="pl-PL" sz="1800" u="sng" dirty="0"/>
            <a:t>Korzyści społeczne i kulturowe</a:t>
          </a:r>
        </a:p>
        <a:p>
          <a:r>
            <a:rPr lang="pl-PL" sz="1500" dirty="0"/>
            <a:t>Ochrona dziedzictwa kulturowego</a:t>
          </a:r>
        </a:p>
        <a:p>
          <a:r>
            <a:rPr lang="pl-PL" sz="1500" dirty="0"/>
            <a:t>Aktywizacja społeczności lokalnych</a:t>
          </a:r>
        </a:p>
        <a:p>
          <a:r>
            <a:rPr lang="pl-PL" sz="1500" dirty="0"/>
            <a:t>Edukacja i promocja regionu</a:t>
          </a:r>
        </a:p>
      </dgm:t>
    </dgm:pt>
    <dgm:pt modelId="{272FEE94-36F2-4FB5-98A6-DB02C968F644}" type="parTrans" cxnId="{2E807113-8331-4A62-AAE0-A7CF9B642557}">
      <dgm:prSet/>
      <dgm:spPr/>
      <dgm:t>
        <a:bodyPr/>
        <a:lstStyle/>
        <a:p>
          <a:endParaRPr lang="pl-PL"/>
        </a:p>
      </dgm:t>
    </dgm:pt>
    <dgm:pt modelId="{654D174E-F732-45AE-9BA2-9BD785E5EF9F}" type="sibTrans" cxnId="{2E807113-8331-4A62-AAE0-A7CF9B642557}">
      <dgm:prSet/>
      <dgm:spPr/>
      <dgm:t>
        <a:bodyPr/>
        <a:lstStyle/>
        <a:p>
          <a:endParaRPr lang="pl-PL"/>
        </a:p>
      </dgm:t>
    </dgm:pt>
    <dgm:pt modelId="{7431C6EA-11E9-473E-9747-B96C7FE5CFDB}">
      <dgm:prSet phldrT="[Tekst]" custT="1"/>
      <dgm:spPr/>
      <dgm:t>
        <a:bodyPr/>
        <a:lstStyle/>
        <a:p>
          <a:r>
            <a:rPr lang="pl-PL" sz="1800" u="sng" dirty="0"/>
            <a:t>Wzrost atrakcyjności regionu</a:t>
          </a:r>
        </a:p>
        <a:p>
          <a:r>
            <a:rPr lang="pl-PL" sz="1500" dirty="0"/>
            <a:t>Rozwój infrastruktury turystycznej</a:t>
          </a:r>
        </a:p>
        <a:p>
          <a:r>
            <a:rPr lang="pl-PL" sz="1500" dirty="0"/>
            <a:t>Promocja lokalnych produktów</a:t>
          </a:r>
        </a:p>
        <a:p>
          <a:r>
            <a:rPr lang="pl-PL" sz="1500" dirty="0"/>
            <a:t>Podtrzymywanie tradycji i organizacja wydarzeń lokalnych</a:t>
          </a:r>
        </a:p>
      </dgm:t>
    </dgm:pt>
    <dgm:pt modelId="{274CEE17-4BFC-4715-8AE7-CA340BCC7353}" type="parTrans" cxnId="{FFA775CD-545D-42F2-BC38-EF1EF503D5EA}">
      <dgm:prSet/>
      <dgm:spPr/>
      <dgm:t>
        <a:bodyPr/>
        <a:lstStyle/>
        <a:p>
          <a:endParaRPr lang="pl-PL"/>
        </a:p>
      </dgm:t>
    </dgm:pt>
    <dgm:pt modelId="{4116E7F3-83EE-491A-9106-C161E4764367}" type="sibTrans" cxnId="{FFA775CD-545D-42F2-BC38-EF1EF503D5EA}">
      <dgm:prSet/>
      <dgm:spPr/>
      <dgm:t>
        <a:bodyPr/>
        <a:lstStyle/>
        <a:p>
          <a:endParaRPr lang="pl-PL"/>
        </a:p>
      </dgm:t>
    </dgm:pt>
    <dgm:pt modelId="{2A52CB4D-71E7-46EA-9766-08ADE5D4B722}" type="pres">
      <dgm:prSet presAssocID="{6839C5B3-AE51-4CF4-9102-B2DEC021F99A}" presName="diagram" presStyleCnt="0">
        <dgm:presLayoutVars>
          <dgm:chMax val="1"/>
          <dgm:dir/>
          <dgm:animLvl val="ctr"/>
          <dgm:resizeHandles val="exact"/>
        </dgm:presLayoutVars>
      </dgm:prSet>
      <dgm:spPr/>
    </dgm:pt>
    <dgm:pt modelId="{6EEE42C3-E1BE-4256-900D-A2B4975783E9}" type="pres">
      <dgm:prSet presAssocID="{6839C5B3-AE51-4CF4-9102-B2DEC021F99A}" presName="matrix" presStyleCnt="0"/>
      <dgm:spPr/>
    </dgm:pt>
    <dgm:pt modelId="{C5229CE9-475B-4B4E-B0D5-19A4AE62E5F7}" type="pres">
      <dgm:prSet presAssocID="{6839C5B3-AE51-4CF4-9102-B2DEC021F99A}" presName="tile1" presStyleLbl="node1" presStyleIdx="0" presStyleCnt="4"/>
      <dgm:spPr/>
    </dgm:pt>
    <dgm:pt modelId="{4135EC21-BFC9-4145-AF0E-19280DCAB6F6}" type="pres">
      <dgm:prSet presAssocID="{6839C5B3-AE51-4CF4-9102-B2DEC021F99A}" presName="tile1text" presStyleLbl="node1" presStyleIdx="0" presStyleCnt="4">
        <dgm:presLayoutVars>
          <dgm:chMax val="0"/>
          <dgm:chPref val="0"/>
          <dgm:bulletEnabled val="1"/>
        </dgm:presLayoutVars>
      </dgm:prSet>
      <dgm:spPr/>
    </dgm:pt>
    <dgm:pt modelId="{DB3165DC-2C10-4FBE-B82F-7DA33E54F6E5}" type="pres">
      <dgm:prSet presAssocID="{6839C5B3-AE51-4CF4-9102-B2DEC021F99A}" presName="tile2" presStyleLbl="node1" presStyleIdx="1" presStyleCnt="4"/>
      <dgm:spPr/>
    </dgm:pt>
    <dgm:pt modelId="{F74D68F5-A96D-40C8-BA09-B05D6A6C6241}" type="pres">
      <dgm:prSet presAssocID="{6839C5B3-AE51-4CF4-9102-B2DEC021F99A}" presName="tile2text" presStyleLbl="node1" presStyleIdx="1" presStyleCnt="4">
        <dgm:presLayoutVars>
          <dgm:chMax val="0"/>
          <dgm:chPref val="0"/>
          <dgm:bulletEnabled val="1"/>
        </dgm:presLayoutVars>
      </dgm:prSet>
      <dgm:spPr/>
    </dgm:pt>
    <dgm:pt modelId="{668B8E76-4135-402F-8570-279A0FAB057F}" type="pres">
      <dgm:prSet presAssocID="{6839C5B3-AE51-4CF4-9102-B2DEC021F99A}" presName="tile3" presStyleLbl="node1" presStyleIdx="2" presStyleCnt="4"/>
      <dgm:spPr/>
    </dgm:pt>
    <dgm:pt modelId="{90F6DBC2-95B2-4C14-8EB4-182A15C2DA46}" type="pres">
      <dgm:prSet presAssocID="{6839C5B3-AE51-4CF4-9102-B2DEC021F99A}" presName="tile3text" presStyleLbl="node1" presStyleIdx="2" presStyleCnt="4">
        <dgm:presLayoutVars>
          <dgm:chMax val="0"/>
          <dgm:chPref val="0"/>
          <dgm:bulletEnabled val="1"/>
        </dgm:presLayoutVars>
      </dgm:prSet>
      <dgm:spPr/>
    </dgm:pt>
    <dgm:pt modelId="{79CDF4D1-D8A1-4DA9-B2F9-97D4134230F8}" type="pres">
      <dgm:prSet presAssocID="{6839C5B3-AE51-4CF4-9102-B2DEC021F99A}" presName="tile4" presStyleLbl="node1" presStyleIdx="3" presStyleCnt="4" custLinFactNeighborY="0"/>
      <dgm:spPr/>
    </dgm:pt>
    <dgm:pt modelId="{D1B0EC05-B1FB-49CA-B57E-F2C8D10D6ED9}" type="pres">
      <dgm:prSet presAssocID="{6839C5B3-AE51-4CF4-9102-B2DEC021F99A}" presName="tile4text" presStyleLbl="node1" presStyleIdx="3" presStyleCnt="4">
        <dgm:presLayoutVars>
          <dgm:chMax val="0"/>
          <dgm:chPref val="0"/>
          <dgm:bulletEnabled val="1"/>
        </dgm:presLayoutVars>
      </dgm:prSet>
      <dgm:spPr/>
    </dgm:pt>
    <dgm:pt modelId="{9B879E1F-D8B9-476B-B8E9-E5D908B0A50F}" type="pres">
      <dgm:prSet presAssocID="{6839C5B3-AE51-4CF4-9102-B2DEC021F99A}" presName="centerTile" presStyleLbl="fgShp" presStyleIdx="0" presStyleCnt="1">
        <dgm:presLayoutVars>
          <dgm:chMax val="0"/>
          <dgm:chPref val="0"/>
        </dgm:presLayoutVars>
      </dgm:prSet>
      <dgm:spPr/>
    </dgm:pt>
  </dgm:ptLst>
  <dgm:cxnLst>
    <dgm:cxn modelId="{B41D6F0F-8466-4E2B-A7B6-C4E65D59579E}" type="presOf" srcId="{A8C2219F-4B28-454F-BF2D-5B1AF95BA351}" destId="{4135EC21-BFC9-4145-AF0E-19280DCAB6F6}" srcOrd="1" destOrd="0" presId="urn:microsoft.com/office/officeart/2005/8/layout/matrix1"/>
    <dgm:cxn modelId="{2E807113-8331-4A62-AAE0-A7CF9B642557}" srcId="{F555E575-5DBE-41C7-9F5A-20E5A6B0874E}" destId="{BFDE744D-33B7-40DB-94C9-5D86AD86A6F9}" srcOrd="2" destOrd="0" parTransId="{272FEE94-36F2-4FB5-98A6-DB02C968F644}" sibTransId="{654D174E-F732-45AE-9BA2-9BD785E5EF9F}"/>
    <dgm:cxn modelId="{76C05A28-FDB8-42F9-9828-993B1DBB6435}" type="presOf" srcId="{3CA5D95B-A78C-42F4-B9A5-89953F4A1BA7}" destId="{DB3165DC-2C10-4FBE-B82F-7DA33E54F6E5}" srcOrd="0" destOrd="0" presId="urn:microsoft.com/office/officeart/2005/8/layout/matrix1"/>
    <dgm:cxn modelId="{890FA73A-FD30-4043-ADE1-B0535A9FDF7A}" type="presOf" srcId="{BFDE744D-33B7-40DB-94C9-5D86AD86A6F9}" destId="{668B8E76-4135-402F-8570-279A0FAB057F}" srcOrd="0" destOrd="0" presId="urn:microsoft.com/office/officeart/2005/8/layout/matrix1"/>
    <dgm:cxn modelId="{20E0CC62-CB55-419B-8049-0FEC16939C99}" type="presOf" srcId="{7431C6EA-11E9-473E-9747-B96C7FE5CFDB}" destId="{79CDF4D1-D8A1-4DA9-B2F9-97D4134230F8}" srcOrd="0" destOrd="0" presId="urn:microsoft.com/office/officeart/2005/8/layout/matrix1"/>
    <dgm:cxn modelId="{CCA78E45-A049-4D81-9C5F-97B9DF770A82}" srcId="{F555E575-5DBE-41C7-9F5A-20E5A6B0874E}" destId="{3CA5D95B-A78C-42F4-B9A5-89953F4A1BA7}" srcOrd="1" destOrd="0" parTransId="{CDA5339F-1807-4982-B1C5-994A72F44437}" sibTransId="{216DF0E9-60A3-4637-9D2E-3177B9C980A1}"/>
    <dgm:cxn modelId="{DE6B8D67-8B65-47EE-B138-29A72F80FDEA}" type="presOf" srcId="{3CA5D95B-A78C-42F4-B9A5-89953F4A1BA7}" destId="{F74D68F5-A96D-40C8-BA09-B05D6A6C6241}" srcOrd="1" destOrd="0" presId="urn:microsoft.com/office/officeart/2005/8/layout/matrix1"/>
    <dgm:cxn modelId="{F9D4847B-E8DF-4AE7-814C-19920482A2AD}" type="presOf" srcId="{A8C2219F-4B28-454F-BF2D-5B1AF95BA351}" destId="{C5229CE9-475B-4B4E-B0D5-19A4AE62E5F7}" srcOrd="0" destOrd="0" presId="urn:microsoft.com/office/officeart/2005/8/layout/matrix1"/>
    <dgm:cxn modelId="{3E104A9F-BDA3-4C9A-95C1-BBAADD9FDB0F}" type="presOf" srcId="{F555E575-5DBE-41C7-9F5A-20E5A6B0874E}" destId="{9B879E1F-D8B9-476B-B8E9-E5D908B0A50F}" srcOrd="0" destOrd="0" presId="urn:microsoft.com/office/officeart/2005/8/layout/matrix1"/>
    <dgm:cxn modelId="{A05F4CA8-222E-4527-9450-18DE7652FA7D}" type="presOf" srcId="{6839C5B3-AE51-4CF4-9102-B2DEC021F99A}" destId="{2A52CB4D-71E7-46EA-9766-08ADE5D4B722}" srcOrd="0" destOrd="0" presId="urn:microsoft.com/office/officeart/2005/8/layout/matrix1"/>
    <dgm:cxn modelId="{DA38F2B3-695B-44E9-A5F7-DF8F81D51A74}" type="presOf" srcId="{BFDE744D-33B7-40DB-94C9-5D86AD86A6F9}" destId="{90F6DBC2-95B2-4C14-8EB4-182A15C2DA46}" srcOrd="1" destOrd="0" presId="urn:microsoft.com/office/officeart/2005/8/layout/matrix1"/>
    <dgm:cxn modelId="{598B6BBA-B6BB-4F40-A33F-57D6467A7904}" srcId="{6839C5B3-AE51-4CF4-9102-B2DEC021F99A}" destId="{F555E575-5DBE-41C7-9F5A-20E5A6B0874E}" srcOrd="0" destOrd="0" parTransId="{1458E2BF-66D2-4291-81B3-933CA8EAC6AC}" sibTransId="{5B7D77B1-45DB-497C-863C-60B4AED34C77}"/>
    <dgm:cxn modelId="{FFA775CD-545D-42F2-BC38-EF1EF503D5EA}" srcId="{F555E575-5DBE-41C7-9F5A-20E5A6B0874E}" destId="{7431C6EA-11E9-473E-9747-B96C7FE5CFDB}" srcOrd="3" destOrd="0" parTransId="{274CEE17-4BFC-4715-8AE7-CA340BCC7353}" sibTransId="{4116E7F3-83EE-491A-9106-C161E4764367}"/>
    <dgm:cxn modelId="{D0AAE7DA-7344-48E8-AEC9-4ACDF366DAB4}" srcId="{F555E575-5DBE-41C7-9F5A-20E5A6B0874E}" destId="{A8C2219F-4B28-454F-BF2D-5B1AF95BA351}" srcOrd="0" destOrd="0" parTransId="{5F9363CB-3CC1-4F96-BD75-5679D315F5FF}" sibTransId="{00B0257F-0BE9-434F-994A-7F508058E759}"/>
    <dgm:cxn modelId="{AD2BE6EA-7667-44D4-A6AB-CBA809B0ECDA}" type="presOf" srcId="{7431C6EA-11E9-473E-9747-B96C7FE5CFDB}" destId="{D1B0EC05-B1FB-49CA-B57E-F2C8D10D6ED9}" srcOrd="1" destOrd="0" presId="urn:microsoft.com/office/officeart/2005/8/layout/matrix1"/>
    <dgm:cxn modelId="{71441C27-8CA6-424A-86C1-5DF525D080E0}" type="presParOf" srcId="{2A52CB4D-71E7-46EA-9766-08ADE5D4B722}" destId="{6EEE42C3-E1BE-4256-900D-A2B4975783E9}" srcOrd="0" destOrd="0" presId="urn:microsoft.com/office/officeart/2005/8/layout/matrix1"/>
    <dgm:cxn modelId="{9DC91A1A-2BA1-4DCF-9ECD-BF5E1CC2B5B3}" type="presParOf" srcId="{6EEE42C3-E1BE-4256-900D-A2B4975783E9}" destId="{C5229CE9-475B-4B4E-B0D5-19A4AE62E5F7}" srcOrd="0" destOrd="0" presId="urn:microsoft.com/office/officeart/2005/8/layout/matrix1"/>
    <dgm:cxn modelId="{BD4B2F51-FE65-4B6B-A605-EAE33BED3165}" type="presParOf" srcId="{6EEE42C3-E1BE-4256-900D-A2B4975783E9}" destId="{4135EC21-BFC9-4145-AF0E-19280DCAB6F6}" srcOrd="1" destOrd="0" presId="urn:microsoft.com/office/officeart/2005/8/layout/matrix1"/>
    <dgm:cxn modelId="{0075CBB3-F72A-47F2-8647-902BCC5D7E1D}" type="presParOf" srcId="{6EEE42C3-E1BE-4256-900D-A2B4975783E9}" destId="{DB3165DC-2C10-4FBE-B82F-7DA33E54F6E5}" srcOrd="2" destOrd="0" presId="urn:microsoft.com/office/officeart/2005/8/layout/matrix1"/>
    <dgm:cxn modelId="{F5DA8FE6-4295-4920-8496-34419E07278E}" type="presParOf" srcId="{6EEE42C3-E1BE-4256-900D-A2B4975783E9}" destId="{F74D68F5-A96D-40C8-BA09-B05D6A6C6241}" srcOrd="3" destOrd="0" presId="urn:microsoft.com/office/officeart/2005/8/layout/matrix1"/>
    <dgm:cxn modelId="{73686F81-FA19-4E42-9C84-F936B9DA0BF9}" type="presParOf" srcId="{6EEE42C3-E1BE-4256-900D-A2B4975783E9}" destId="{668B8E76-4135-402F-8570-279A0FAB057F}" srcOrd="4" destOrd="0" presId="urn:microsoft.com/office/officeart/2005/8/layout/matrix1"/>
    <dgm:cxn modelId="{09FF9243-D27F-4EAC-8501-0D194E3E34C9}" type="presParOf" srcId="{6EEE42C3-E1BE-4256-900D-A2B4975783E9}" destId="{90F6DBC2-95B2-4C14-8EB4-182A15C2DA46}" srcOrd="5" destOrd="0" presId="urn:microsoft.com/office/officeart/2005/8/layout/matrix1"/>
    <dgm:cxn modelId="{71DB1100-47EB-4034-BE2C-285BEC80E38E}" type="presParOf" srcId="{6EEE42C3-E1BE-4256-900D-A2B4975783E9}" destId="{79CDF4D1-D8A1-4DA9-B2F9-97D4134230F8}" srcOrd="6" destOrd="0" presId="urn:microsoft.com/office/officeart/2005/8/layout/matrix1"/>
    <dgm:cxn modelId="{57C74AF2-3D48-4D80-B9D2-FA72CA12716D}" type="presParOf" srcId="{6EEE42C3-E1BE-4256-900D-A2B4975783E9}" destId="{D1B0EC05-B1FB-49CA-B57E-F2C8D10D6ED9}" srcOrd="7" destOrd="0" presId="urn:microsoft.com/office/officeart/2005/8/layout/matrix1"/>
    <dgm:cxn modelId="{43E111F3-004A-4DC7-BC95-9235494A1AC0}" type="presParOf" srcId="{2A52CB4D-71E7-46EA-9766-08ADE5D4B722}" destId="{9B879E1F-D8B9-476B-B8E9-E5D908B0A50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44653-A665-4FCD-86A3-92555CCBAF8D}">
      <dsp:nvSpPr>
        <dsp:cNvPr id="0" name=""/>
        <dsp:cNvSpPr/>
      </dsp:nvSpPr>
      <dsp:spPr>
        <a:xfrm>
          <a:off x="595061" y="237463"/>
          <a:ext cx="2179156" cy="1904856"/>
        </a:xfrm>
        <a:prstGeom prst="rightArrow">
          <a:avLst>
            <a:gd name="adj1" fmla="val 70000"/>
            <a:gd name="adj2" fmla="val 50000"/>
          </a:avLst>
        </a:prstGeom>
        <a:solidFill>
          <a:srgbClr val="E9C9FD">
            <a:alpha val="89804"/>
          </a:srgb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0" lvl="0" indent="0" algn="ctr" defTabSz="711200">
            <a:lnSpc>
              <a:spcPct val="90000"/>
            </a:lnSpc>
            <a:spcBef>
              <a:spcPct val="0"/>
            </a:spcBef>
            <a:spcAft>
              <a:spcPct val="35000"/>
            </a:spcAft>
            <a:buNone/>
          </a:pPr>
          <a:r>
            <a:rPr lang="pl-PL" sz="1600" b="1" kern="1200" dirty="0"/>
            <a:t>Kwalifikacja </a:t>
          </a:r>
          <a:r>
            <a:rPr lang="pl-PL" sz="1200" b="1" kern="1200" dirty="0"/>
            <a:t>(obliczenie kwoty dotacji wg. zgłoszonych ha)</a:t>
          </a:r>
          <a:endParaRPr lang="pl-PL" sz="1100" b="1" kern="1200" dirty="0"/>
        </a:p>
      </dsp:txBody>
      <dsp:txXfrm>
        <a:off x="1139850" y="523191"/>
        <a:ext cx="1062339" cy="1333400"/>
      </dsp:txXfrm>
    </dsp:sp>
    <dsp:sp modelId="{A832DF0D-36C3-43F7-BF59-F9BECCE817B3}">
      <dsp:nvSpPr>
        <dsp:cNvPr id="0" name=""/>
        <dsp:cNvSpPr/>
      </dsp:nvSpPr>
      <dsp:spPr>
        <a:xfrm>
          <a:off x="5207" y="532898"/>
          <a:ext cx="1179708" cy="1313987"/>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pl-PL" sz="1200" b="1" kern="1200" dirty="0"/>
            <a:t>Złożenie oferty konkursowej</a:t>
          </a:r>
        </a:p>
      </dsp:txBody>
      <dsp:txXfrm>
        <a:off x="177971" y="725327"/>
        <a:ext cx="834180" cy="929129"/>
      </dsp:txXfrm>
    </dsp:sp>
    <dsp:sp modelId="{DA0DE542-3EC1-48B4-83CA-2DB8229397BD}">
      <dsp:nvSpPr>
        <dsp:cNvPr id="0" name=""/>
        <dsp:cNvSpPr/>
      </dsp:nvSpPr>
      <dsp:spPr>
        <a:xfrm>
          <a:off x="3585996" y="245273"/>
          <a:ext cx="2179156" cy="1904856"/>
        </a:xfrm>
        <a:prstGeom prst="rightArrow">
          <a:avLst>
            <a:gd name="adj1" fmla="val 70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0" lvl="0" indent="0" algn="ctr" defTabSz="666750">
            <a:lnSpc>
              <a:spcPct val="90000"/>
            </a:lnSpc>
            <a:spcBef>
              <a:spcPct val="0"/>
            </a:spcBef>
            <a:spcAft>
              <a:spcPct val="35000"/>
            </a:spcAft>
            <a:buNone/>
          </a:pPr>
          <a:r>
            <a:rPr lang="pl-PL" sz="1500" b="1" kern="1200" dirty="0"/>
            <a:t>Realizacja zadania publicznego</a:t>
          </a:r>
        </a:p>
        <a:p>
          <a:pPr marL="0" lvl="0" indent="0" algn="ctr" defTabSz="666750">
            <a:lnSpc>
              <a:spcPct val="90000"/>
            </a:lnSpc>
            <a:spcBef>
              <a:spcPct val="0"/>
            </a:spcBef>
            <a:spcAft>
              <a:spcPct val="35000"/>
            </a:spcAft>
            <a:buNone/>
          </a:pPr>
          <a:r>
            <a:rPr lang="pl-PL" sz="1200" b="1" kern="1200" dirty="0"/>
            <a:t>(Kontrola terenu wypasu)</a:t>
          </a:r>
        </a:p>
      </dsp:txBody>
      <dsp:txXfrm>
        <a:off x="4130785" y="531001"/>
        <a:ext cx="1062339" cy="1333400"/>
      </dsp:txXfrm>
    </dsp:sp>
    <dsp:sp modelId="{B19E92BA-9655-40E8-97C7-FAE99B0FFB82}">
      <dsp:nvSpPr>
        <dsp:cNvPr id="0" name=""/>
        <dsp:cNvSpPr/>
      </dsp:nvSpPr>
      <dsp:spPr>
        <a:xfrm>
          <a:off x="2824174" y="538100"/>
          <a:ext cx="1335561" cy="131920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pl-PL" sz="1200" b="1" kern="1200" dirty="0"/>
            <a:t>Dotacja </a:t>
          </a:r>
          <a:br>
            <a:rPr lang="pl-PL" sz="1200" b="1" kern="1200" dirty="0"/>
          </a:br>
          <a:r>
            <a:rPr lang="pl-PL" sz="1200" b="1" kern="1200" dirty="0"/>
            <a:t>( podpisanie umowy + przekazanie środków)</a:t>
          </a:r>
        </a:p>
      </dsp:txBody>
      <dsp:txXfrm>
        <a:off x="3019762" y="731293"/>
        <a:ext cx="944385" cy="932820"/>
      </dsp:txXfrm>
    </dsp:sp>
    <dsp:sp modelId="{F9DE5889-8073-421A-898B-719F8B60C1B5}">
      <dsp:nvSpPr>
        <dsp:cNvPr id="0" name=""/>
        <dsp:cNvSpPr/>
      </dsp:nvSpPr>
      <dsp:spPr>
        <a:xfrm>
          <a:off x="6564793" y="237463"/>
          <a:ext cx="2179156" cy="1904856"/>
        </a:xfrm>
        <a:prstGeom prst="rightArrow">
          <a:avLst>
            <a:gd name="adj1" fmla="val 70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10795" rIns="21590" bIns="10795" numCol="1" spcCol="1270" anchor="ctr" anchorCtr="0">
          <a:noAutofit/>
        </a:bodyPr>
        <a:lstStyle/>
        <a:p>
          <a:pPr marL="0" lvl="0" indent="0" algn="ctr" defTabSz="755650">
            <a:lnSpc>
              <a:spcPct val="90000"/>
            </a:lnSpc>
            <a:spcBef>
              <a:spcPct val="0"/>
            </a:spcBef>
            <a:spcAft>
              <a:spcPct val="35000"/>
            </a:spcAft>
            <a:buNone/>
          </a:pPr>
          <a:r>
            <a:rPr lang="pl-PL" sz="1700" b="1" kern="1200" dirty="0"/>
            <a:t>Rozliczenie</a:t>
          </a:r>
        </a:p>
      </dsp:txBody>
      <dsp:txXfrm>
        <a:off x="7109582" y="523191"/>
        <a:ext cx="1062339" cy="1333400"/>
      </dsp:txXfrm>
    </dsp:sp>
    <dsp:sp modelId="{8FC04051-D030-483A-A50C-E40F09A73C40}">
      <dsp:nvSpPr>
        <dsp:cNvPr id="0" name=""/>
        <dsp:cNvSpPr/>
      </dsp:nvSpPr>
      <dsp:spPr>
        <a:xfrm>
          <a:off x="5812310" y="528932"/>
          <a:ext cx="1332074" cy="130627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pl-PL" sz="1200" b="1" kern="1200" baseline="0" dirty="0"/>
            <a:t>Złożenie sprawozdania </a:t>
          </a:r>
          <a:br>
            <a:rPr lang="pl-PL" sz="1200" b="1" kern="1200" baseline="0" dirty="0"/>
          </a:br>
          <a:r>
            <a:rPr lang="pl-PL" sz="1200" b="1" kern="1200" baseline="0" dirty="0"/>
            <a:t>z wykonania zadania</a:t>
          </a:r>
        </a:p>
      </dsp:txBody>
      <dsp:txXfrm>
        <a:off x="6007388" y="720231"/>
        <a:ext cx="941918" cy="923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44653-A665-4FCD-86A3-92555CCBAF8D}">
      <dsp:nvSpPr>
        <dsp:cNvPr id="0" name=""/>
        <dsp:cNvSpPr/>
      </dsp:nvSpPr>
      <dsp:spPr>
        <a:xfrm>
          <a:off x="599161" y="224028"/>
          <a:ext cx="2209896" cy="1931727"/>
        </a:xfrm>
        <a:prstGeom prst="rightArrow">
          <a:avLst>
            <a:gd name="adj1" fmla="val 70000"/>
            <a:gd name="adj2" fmla="val 50000"/>
          </a:avLst>
        </a:prstGeom>
        <a:solidFill>
          <a:srgbClr val="E9C9FD">
            <a:alpha val="89804"/>
          </a:srgb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0" lvl="0" indent="0" algn="ctr" defTabSz="711200">
            <a:lnSpc>
              <a:spcPct val="90000"/>
            </a:lnSpc>
            <a:spcBef>
              <a:spcPct val="0"/>
            </a:spcBef>
            <a:spcAft>
              <a:spcPct val="35000"/>
            </a:spcAft>
            <a:buNone/>
          </a:pPr>
          <a:r>
            <a:rPr lang="pl-PL" sz="1600" b="1" kern="1200" dirty="0"/>
            <a:t>Kwalifikacja</a:t>
          </a:r>
          <a:endParaRPr lang="pl-PL" sz="1100" b="1" kern="1200" dirty="0"/>
        </a:p>
      </dsp:txBody>
      <dsp:txXfrm>
        <a:off x="1151636" y="513787"/>
        <a:ext cx="1077324" cy="1352209"/>
      </dsp:txXfrm>
    </dsp:sp>
    <dsp:sp modelId="{A832DF0D-36C3-43F7-BF59-F9BECCE817B3}">
      <dsp:nvSpPr>
        <dsp:cNvPr id="0" name=""/>
        <dsp:cNvSpPr/>
      </dsp:nvSpPr>
      <dsp:spPr>
        <a:xfrm>
          <a:off x="987" y="491443"/>
          <a:ext cx="1196349" cy="1396897"/>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pl-PL" sz="1200" b="1" kern="1200" dirty="0"/>
            <a:t>Złożenie oferty konkursowej</a:t>
          </a:r>
        </a:p>
      </dsp:txBody>
      <dsp:txXfrm>
        <a:off x="176188" y="696014"/>
        <a:ext cx="845947" cy="987755"/>
      </dsp:txXfrm>
    </dsp:sp>
    <dsp:sp modelId="{DA0DE542-3EC1-48B4-83CA-2DB8229397BD}">
      <dsp:nvSpPr>
        <dsp:cNvPr id="0" name=""/>
        <dsp:cNvSpPr/>
      </dsp:nvSpPr>
      <dsp:spPr>
        <a:xfrm>
          <a:off x="3560727" y="224028"/>
          <a:ext cx="2209896" cy="1931727"/>
        </a:xfrm>
        <a:prstGeom prst="rightArrow">
          <a:avLst>
            <a:gd name="adj1" fmla="val 70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0" lvl="0" indent="0" algn="ctr" defTabSz="711200">
            <a:lnSpc>
              <a:spcPct val="90000"/>
            </a:lnSpc>
            <a:spcBef>
              <a:spcPct val="0"/>
            </a:spcBef>
            <a:spcAft>
              <a:spcPct val="35000"/>
            </a:spcAft>
            <a:buNone/>
          </a:pPr>
          <a:r>
            <a:rPr lang="pl-PL" sz="1600" b="1" kern="1200" dirty="0"/>
            <a:t>Realizacja zadania publicznego</a:t>
          </a:r>
        </a:p>
      </dsp:txBody>
      <dsp:txXfrm>
        <a:off x="4113201" y="513787"/>
        <a:ext cx="1077324" cy="1352209"/>
      </dsp:txXfrm>
    </dsp:sp>
    <dsp:sp modelId="{B19E92BA-9655-40E8-97C7-FAE99B0FFB82}">
      <dsp:nvSpPr>
        <dsp:cNvPr id="0" name=""/>
        <dsp:cNvSpPr/>
      </dsp:nvSpPr>
      <dsp:spPr>
        <a:xfrm>
          <a:off x="2947177" y="520983"/>
          <a:ext cx="1227100" cy="133781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pl-PL" sz="1200" b="1" kern="1200" dirty="0"/>
            <a:t>Dotacja </a:t>
          </a:r>
          <a:br>
            <a:rPr lang="pl-PL" sz="1200" b="1" kern="1200" dirty="0"/>
          </a:br>
          <a:r>
            <a:rPr lang="pl-PL" sz="1200" b="1" kern="1200" dirty="0"/>
            <a:t>(podpisanie umowy + przekazanie środków)</a:t>
          </a:r>
        </a:p>
      </dsp:txBody>
      <dsp:txXfrm>
        <a:off x="3126882" y="716902"/>
        <a:ext cx="867690" cy="945978"/>
      </dsp:txXfrm>
    </dsp:sp>
    <dsp:sp modelId="{F9DE5889-8073-421A-898B-719F8B60C1B5}">
      <dsp:nvSpPr>
        <dsp:cNvPr id="0" name=""/>
        <dsp:cNvSpPr/>
      </dsp:nvSpPr>
      <dsp:spPr>
        <a:xfrm>
          <a:off x="6533066" y="224028"/>
          <a:ext cx="2209896" cy="1931727"/>
        </a:xfrm>
        <a:prstGeom prst="rightArrow">
          <a:avLst>
            <a:gd name="adj1" fmla="val 70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0" lvl="0" indent="0" algn="ctr" defTabSz="711200">
            <a:lnSpc>
              <a:spcPct val="90000"/>
            </a:lnSpc>
            <a:spcBef>
              <a:spcPct val="0"/>
            </a:spcBef>
            <a:spcAft>
              <a:spcPct val="35000"/>
            </a:spcAft>
            <a:buNone/>
          </a:pPr>
          <a:r>
            <a:rPr lang="pl-PL" sz="1600" b="1" kern="1200"/>
            <a:t>Rozliczenie</a:t>
          </a:r>
        </a:p>
      </dsp:txBody>
      <dsp:txXfrm>
        <a:off x="7085540" y="513787"/>
        <a:ext cx="1077324" cy="1352209"/>
      </dsp:txXfrm>
    </dsp:sp>
    <dsp:sp modelId="{8FC04051-D030-483A-A50C-E40F09A73C40}">
      <dsp:nvSpPr>
        <dsp:cNvPr id="0" name=""/>
        <dsp:cNvSpPr/>
      </dsp:nvSpPr>
      <dsp:spPr>
        <a:xfrm>
          <a:off x="5908742" y="527541"/>
          <a:ext cx="1248646" cy="132470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l-PL" sz="1100" b="1" kern="1200" dirty="0"/>
            <a:t>Złożenie sprawozdania z wykonania zadania</a:t>
          </a:r>
        </a:p>
      </dsp:txBody>
      <dsp:txXfrm>
        <a:off x="6091602" y="721539"/>
        <a:ext cx="882926" cy="9367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29CE9-475B-4B4E-B0D5-19A4AE62E5F7}">
      <dsp:nvSpPr>
        <dsp:cNvPr id="0" name=""/>
        <dsp:cNvSpPr/>
      </dsp:nvSpPr>
      <dsp:spPr>
        <a:xfrm rot="16200000">
          <a:off x="1206663" y="-1206663"/>
          <a:ext cx="1951321" cy="4364648"/>
        </a:xfrm>
        <a:prstGeom prst="round1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pl-PL" sz="1800" u="sng" kern="1200" dirty="0"/>
            <a:t>Korzyści środowiskowe(ekologiczne</a:t>
          </a:r>
          <a:r>
            <a:rPr lang="pl-PL" sz="1500" u="sng" kern="1200" dirty="0"/>
            <a:t>)</a:t>
          </a:r>
        </a:p>
        <a:p>
          <a:pPr marL="0" lvl="0" indent="0" algn="ctr" defTabSz="800100">
            <a:lnSpc>
              <a:spcPct val="90000"/>
            </a:lnSpc>
            <a:spcBef>
              <a:spcPct val="0"/>
            </a:spcBef>
            <a:spcAft>
              <a:spcPct val="35000"/>
            </a:spcAft>
            <a:buFont typeface="Arial" panose="020B0604020202020204" pitchFamily="34" charset="0"/>
            <a:buNone/>
          </a:pPr>
          <a:r>
            <a:rPr lang="pl-PL" sz="1500" kern="1200" dirty="0"/>
            <a:t>Ochrona bioróżnorodności</a:t>
          </a:r>
        </a:p>
        <a:p>
          <a:pPr marL="0" lvl="0" indent="0" algn="ctr" defTabSz="800100">
            <a:lnSpc>
              <a:spcPct val="90000"/>
            </a:lnSpc>
            <a:spcBef>
              <a:spcPct val="0"/>
            </a:spcBef>
            <a:spcAft>
              <a:spcPct val="35000"/>
            </a:spcAft>
            <a:buFont typeface="Arial" panose="020B0604020202020204" pitchFamily="34" charset="0"/>
            <a:buNone/>
          </a:pPr>
          <a:r>
            <a:rPr lang="pl-PL" sz="1500" kern="1200" dirty="0"/>
            <a:t>Ochrona krajobrazu</a:t>
          </a:r>
        </a:p>
        <a:p>
          <a:pPr marL="0" lvl="0" indent="0" algn="ctr" defTabSz="800100">
            <a:lnSpc>
              <a:spcPct val="90000"/>
            </a:lnSpc>
            <a:spcBef>
              <a:spcPct val="0"/>
            </a:spcBef>
            <a:spcAft>
              <a:spcPct val="35000"/>
            </a:spcAft>
            <a:buFont typeface="Arial" panose="020B0604020202020204" pitchFamily="34" charset="0"/>
            <a:buNone/>
          </a:pPr>
          <a:r>
            <a:rPr lang="pl-PL" sz="1500" kern="1200" dirty="0"/>
            <a:t>Rekultywacja terenów</a:t>
          </a:r>
        </a:p>
      </dsp:txBody>
      <dsp:txXfrm rot="5400000">
        <a:off x="-1" y="1"/>
        <a:ext cx="4364648" cy="1463490"/>
      </dsp:txXfrm>
    </dsp:sp>
    <dsp:sp modelId="{DB3165DC-2C10-4FBE-B82F-7DA33E54F6E5}">
      <dsp:nvSpPr>
        <dsp:cNvPr id="0" name=""/>
        <dsp:cNvSpPr/>
      </dsp:nvSpPr>
      <dsp:spPr>
        <a:xfrm>
          <a:off x="4364648" y="0"/>
          <a:ext cx="4364648" cy="1951321"/>
        </a:xfrm>
        <a:prstGeom prst="round1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pl-PL" sz="1800" u="sng" kern="1200" dirty="0"/>
            <a:t>Korzyści gospodarcze</a:t>
          </a:r>
        </a:p>
        <a:p>
          <a:pPr marL="0" lvl="0" indent="0" algn="ctr" defTabSz="800100">
            <a:lnSpc>
              <a:spcPct val="90000"/>
            </a:lnSpc>
            <a:spcBef>
              <a:spcPct val="0"/>
            </a:spcBef>
            <a:spcAft>
              <a:spcPct val="35000"/>
            </a:spcAft>
            <a:buNone/>
          </a:pPr>
          <a:r>
            <a:rPr lang="pl-PL" sz="1500" kern="1200" dirty="0"/>
            <a:t>Rozwój lokalnego rolnictwa</a:t>
          </a:r>
        </a:p>
        <a:p>
          <a:pPr marL="0" lvl="0" indent="0" algn="ctr" defTabSz="800100">
            <a:lnSpc>
              <a:spcPct val="90000"/>
            </a:lnSpc>
            <a:spcBef>
              <a:spcPct val="0"/>
            </a:spcBef>
            <a:spcAft>
              <a:spcPct val="35000"/>
            </a:spcAft>
            <a:buNone/>
          </a:pPr>
          <a:r>
            <a:rPr lang="pl-PL" sz="1500" kern="1200" dirty="0"/>
            <a:t>Wsparcie finansowe i inwestycje</a:t>
          </a:r>
        </a:p>
        <a:p>
          <a:pPr marL="0" lvl="0" indent="0" algn="ctr" defTabSz="800100">
            <a:lnSpc>
              <a:spcPct val="90000"/>
            </a:lnSpc>
            <a:spcBef>
              <a:spcPct val="0"/>
            </a:spcBef>
            <a:spcAft>
              <a:spcPct val="35000"/>
            </a:spcAft>
            <a:buNone/>
          </a:pPr>
          <a:r>
            <a:rPr lang="pl-PL" sz="1500" kern="1200" dirty="0"/>
            <a:t>Rozwój usług turystycznych</a:t>
          </a:r>
        </a:p>
      </dsp:txBody>
      <dsp:txXfrm>
        <a:off x="4364648" y="0"/>
        <a:ext cx="4364648" cy="1463490"/>
      </dsp:txXfrm>
    </dsp:sp>
    <dsp:sp modelId="{668B8E76-4135-402F-8570-279A0FAB057F}">
      <dsp:nvSpPr>
        <dsp:cNvPr id="0" name=""/>
        <dsp:cNvSpPr/>
      </dsp:nvSpPr>
      <dsp:spPr>
        <a:xfrm rot="10800000">
          <a:off x="0" y="1951321"/>
          <a:ext cx="4364648" cy="1951321"/>
        </a:xfrm>
        <a:prstGeom prst="round1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pl-PL" sz="1800" u="sng" kern="1200" dirty="0"/>
            <a:t>Korzyści społeczne i kulturowe</a:t>
          </a:r>
        </a:p>
        <a:p>
          <a:pPr marL="0" lvl="0" indent="0" algn="ctr" defTabSz="800100">
            <a:lnSpc>
              <a:spcPct val="90000"/>
            </a:lnSpc>
            <a:spcBef>
              <a:spcPct val="0"/>
            </a:spcBef>
            <a:spcAft>
              <a:spcPct val="35000"/>
            </a:spcAft>
            <a:buNone/>
          </a:pPr>
          <a:r>
            <a:rPr lang="pl-PL" sz="1500" kern="1200" dirty="0"/>
            <a:t>Ochrona dziedzictwa kulturowego</a:t>
          </a:r>
        </a:p>
        <a:p>
          <a:pPr marL="0" lvl="0" indent="0" algn="ctr" defTabSz="800100">
            <a:lnSpc>
              <a:spcPct val="90000"/>
            </a:lnSpc>
            <a:spcBef>
              <a:spcPct val="0"/>
            </a:spcBef>
            <a:spcAft>
              <a:spcPct val="35000"/>
            </a:spcAft>
            <a:buNone/>
          </a:pPr>
          <a:r>
            <a:rPr lang="pl-PL" sz="1500" kern="1200" dirty="0"/>
            <a:t>Aktywizacja społeczności lokalnych</a:t>
          </a:r>
        </a:p>
        <a:p>
          <a:pPr marL="0" lvl="0" indent="0" algn="ctr" defTabSz="800100">
            <a:lnSpc>
              <a:spcPct val="90000"/>
            </a:lnSpc>
            <a:spcBef>
              <a:spcPct val="0"/>
            </a:spcBef>
            <a:spcAft>
              <a:spcPct val="35000"/>
            </a:spcAft>
            <a:buNone/>
          </a:pPr>
          <a:r>
            <a:rPr lang="pl-PL" sz="1500" kern="1200" dirty="0"/>
            <a:t>Edukacja i promocja regionu</a:t>
          </a:r>
        </a:p>
      </dsp:txBody>
      <dsp:txXfrm rot="10800000">
        <a:off x="0" y="2439151"/>
        <a:ext cx="4364648" cy="1463490"/>
      </dsp:txXfrm>
    </dsp:sp>
    <dsp:sp modelId="{79CDF4D1-D8A1-4DA9-B2F9-97D4134230F8}">
      <dsp:nvSpPr>
        <dsp:cNvPr id="0" name=""/>
        <dsp:cNvSpPr/>
      </dsp:nvSpPr>
      <dsp:spPr>
        <a:xfrm rot="5400000">
          <a:off x="5571311" y="744657"/>
          <a:ext cx="1951321" cy="4364648"/>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pl-PL" sz="1800" u="sng" kern="1200" dirty="0"/>
            <a:t>Wzrost atrakcyjności regionu</a:t>
          </a:r>
        </a:p>
        <a:p>
          <a:pPr marL="0" lvl="0" indent="0" algn="ctr" defTabSz="800100">
            <a:lnSpc>
              <a:spcPct val="90000"/>
            </a:lnSpc>
            <a:spcBef>
              <a:spcPct val="0"/>
            </a:spcBef>
            <a:spcAft>
              <a:spcPct val="35000"/>
            </a:spcAft>
            <a:buNone/>
          </a:pPr>
          <a:r>
            <a:rPr lang="pl-PL" sz="1500" kern="1200" dirty="0"/>
            <a:t>Rozwój infrastruktury turystycznej</a:t>
          </a:r>
        </a:p>
        <a:p>
          <a:pPr marL="0" lvl="0" indent="0" algn="ctr" defTabSz="800100">
            <a:lnSpc>
              <a:spcPct val="90000"/>
            </a:lnSpc>
            <a:spcBef>
              <a:spcPct val="0"/>
            </a:spcBef>
            <a:spcAft>
              <a:spcPct val="35000"/>
            </a:spcAft>
            <a:buNone/>
          </a:pPr>
          <a:r>
            <a:rPr lang="pl-PL" sz="1500" kern="1200" dirty="0"/>
            <a:t>Promocja lokalnych produktów</a:t>
          </a:r>
        </a:p>
        <a:p>
          <a:pPr marL="0" lvl="0" indent="0" algn="ctr" defTabSz="800100">
            <a:lnSpc>
              <a:spcPct val="90000"/>
            </a:lnSpc>
            <a:spcBef>
              <a:spcPct val="0"/>
            </a:spcBef>
            <a:spcAft>
              <a:spcPct val="35000"/>
            </a:spcAft>
            <a:buNone/>
          </a:pPr>
          <a:r>
            <a:rPr lang="pl-PL" sz="1500" kern="1200" dirty="0"/>
            <a:t>Podtrzymywanie tradycji i organizacja wydarzeń lokalnych</a:t>
          </a:r>
        </a:p>
      </dsp:txBody>
      <dsp:txXfrm rot="-5400000">
        <a:off x="4364647" y="2439151"/>
        <a:ext cx="4364648" cy="1463490"/>
      </dsp:txXfrm>
    </dsp:sp>
    <dsp:sp modelId="{9B879E1F-D8B9-476B-B8E9-E5D908B0A50F}">
      <dsp:nvSpPr>
        <dsp:cNvPr id="0" name=""/>
        <dsp:cNvSpPr/>
      </dsp:nvSpPr>
      <dsp:spPr>
        <a:xfrm>
          <a:off x="3055253" y="1463490"/>
          <a:ext cx="2618788" cy="975660"/>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l-PL" sz="2100" b="1" kern="1200" dirty="0"/>
            <a:t>Wojewódzki Program </a:t>
          </a:r>
        </a:p>
        <a:p>
          <a:pPr marL="0" lvl="0" indent="0" algn="ctr" defTabSz="933450">
            <a:lnSpc>
              <a:spcPct val="90000"/>
            </a:lnSpc>
            <a:spcBef>
              <a:spcPct val="0"/>
            </a:spcBef>
            <a:spcAft>
              <a:spcPct val="35000"/>
            </a:spcAft>
            <a:buNone/>
          </a:pPr>
          <a:r>
            <a:rPr lang="pl-PL" sz="2100" b="1" kern="1200" dirty="0"/>
            <a:t>„Owca Plus”</a:t>
          </a:r>
        </a:p>
      </dsp:txBody>
      <dsp:txXfrm>
        <a:off x="3102881" y="1511118"/>
        <a:ext cx="2523532" cy="88040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19525" y="0"/>
            <a:ext cx="2921000" cy="495300"/>
          </a:xfrm>
          <a:prstGeom prst="rect">
            <a:avLst/>
          </a:prstGeom>
        </p:spPr>
        <p:txBody>
          <a:bodyPr vert="horz" lIns="91440" tIns="45720" rIns="91440" bIns="45720" rtlCol="0"/>
          <a:lstStyle>
            <a:lvl1pPr algn="r">
              <a:defRPr sz="1200"/>
            </a:lvl1pPr>
          </a:lstStyle>
          <a:p>
            <a:fld id="{7F017220-76C3-4898-AA95-12696976BA70}" type="datetimeFigureOut">
              <a:rPr lang="pl-PL" smtClean="0"/>
              <a:t>18.06.2026</a:t>
            </a:fld>
            <a:endParaRPr lang="pl-PL"/>
          </a:p>
        </p:txBody>
      </p:sp>
      <p:sp>
        <p:nvSpPr>
          <p:cNvPr id="4" name="Symbol zastępczy stopki 3"/>
          <p:cNvSpPr>
            <a:spLocks noGrp="1"/>
          </p:cNvSpPr>
          <p:nvPr>
            <p:ph type="ftr" sz="quarter" idx="2"/>
          </p:nvPr>
        </p:nvSpPr>
        <p:spPr>
          <a:xfrm>
            <a:off x="0" y="9377363"/>
            <a:ext cx="2921000" cy="495300"/>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19525" y="9377363"/>
            <a:ext cx="2921000" cy="495300"/>
          </a:xfrm>
          <a:prstGeom prst="rect">
            <a:avLst/>
          </a:prstGeom>
        </p:spPr>
        <p:txBody>
          <a:bodyPr vert="horz" lIns="91440" tIns="45720" rIns="91440" bIns="45720" rtlCol="0" anchor="b"/>
          <a:lstStyle>
            <a:lvl1pPr algn="r">
              <a:defRPr sz="1200"/>
            </a:lvl1pPr>
          </a:lstStyle>
          <a:p>
            <a:fld id="{1F2DDDD0-6199-49D3-A61B-3DD4D7C46BC2}" type="slidenum">
              <a:rPr lang="pl-PL" smtClean="0"/>
              <a:t>‹#›</a:t>
            </a:fld>
            <a:endParaRPr lang="pl-PL"/>
          </a:p>
        </p:txBody>
      </p:sp>
    </p:spTree>
    <p:extLst>
      <p:ext uri="{BB962C8B-B14F-4D97-AF65-F5344CB8AC3E}">
        <p14:creationId xmlns:p14="http://schemas.microsoft.com/office/powerpoint/2010/main" val="2785858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2"/>
            <a:ext cx="2921582" cy="493633"/>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18971" y="2"/>
            <a:ext cx="2921582" cy="493633"/>
          </a:xfrm>
          <a:prstGeom prst="rect">
            <a:avLst/>
          </a:prstGeom>
        </p:spPr>
        <p:txBody>
          <a:bodyPr vert="horz" lIns="91440" tIns="45720" rIns="91440" bIns="45720" rtlCol="0"/>
          <a:lstStyle>
            <a:lvl1pPr algn="r">
              <a:defRPr sz="1200"/>
            </a:lvl1pPr>
          </a:lstStyle>
          <a:p>
            <a:fld id="{0527C981-F1B3-407B-8D33-5C2AB807A934}" type="datetimeFigureOut">
              <a:rPr lang="pl-PL" smtClean="0"/>
              <a:t>18.06.2026</a:t>
            </a:fld>
            <a:endParaRPr lang="pl-PL"/>
          </a:p>
        </p:txBody>
      </p:sp>
      <p:sp>
        <p:nvSpPr>
          <p:cNvPr id="4" name="Symbol zastępczy obrazu slajdu 3"/>
          <p:cNvSpPr>
            <a:spLocks noGrp="1" noRot="1" noChangeAspect="1"/>
          </p:cNvSpPr>
          <p:nvPr>
            <p:ph type="sldImg" idx="2"/>
          </p:nvPr>
        </p:nvSpPr>
        <p:spPr>
          <a:xfrm>
            <a:off x="79375" y="739775"/>
            <a:ext cx="6583363" cy="3703638"/>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4212" y="4689515"/>
            <a:ext cx="5393690" cy="4442698"/>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377318"/>
            <a:ext cx="2921582" cy="493633"/>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18971" y="9377318"/>
            <a:ext cx="2921582" cy="493633"/>
          </a:xfrm>
          <a:prstGeom prst="rect">
            <a:avLst/>
          </a:prstGeom>
        </p:spPr>
        <p:txBody>
          <a:bodyPr vert="horz" lIns="91440" tIns="45720" rIns="91440" bIns="45720" rtlCol="0" anchor="b"/>
          <a:lstStyle>
            <a:lvl1pPr algn="r">
              <a:defRPr sz="1200"/>
            </a:lvl1pPr>
          </a:lstStyle>
          <a:p>
            <a:fld id="{5BCEB3F2-D1B8-4ED0-8368-A2426E969E78}" type="slidenum">
              <a:rPr lang="pl-PL" smtClean="0"/>
              <a:t>‹#›</a:t>
            </a:fld>
            <a:endParaRPr lang="pl-PL"/>
          </a:p>
        </p:txBody>
      </p:sp>
    </p:spTree>
    <p:extLst>
      <p:ext uri="{BB962C8B-B14F-4D97-AF65-F5344CB8AC3E}">
        <p14:creationId xmlns:p14="http://schemas.microsoft.com/office/powerpoint/2010/main" val="305613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ymbol zastępczy tekstu 2"/>
          <p:cNvSpPr>
            <a:spLocks noGrp="1"/>
          </p:cNvSpPr>
          <p:nvPr>
            <p:ph type="body" sz="quarter" idx="10" hasCustomPrompt="1"/>
          </p:nvPr>
        </p:nvSpPr>
        <p:spPr>
          <a:xfrm>
            <a:off x="855624" y="1916888"/>
            <a:ext cx="7560000" cy="1350000"/>
          </a:xfrm>
        </p:spPr>
        <p:txBody>
          <a:bodyPr lIns="0" tIns="0" rIns="0" bIns="0">
            <a:normAutofit/>
          </a:bodyPr>
          <a:lstStyle>
            <a:lvl1pPr marL="0" indent="0">
              <a:lnSpc>
                <a:spcPts val="6000"/>
              </a:lnSpc>
              <a:spcBef>
                <a:spcPts val="0"/>
              </a:spcBef>
              <a:buNone/>
              <a:defRPr sz="5200" b="1" i="0" baseline="0">
                <a:solidFill>
                  <a:schemeClr val="bg1"/>
                </a:solidFill>
                <a:latin typeface="Arial" panose="020B0604020202020204" pitchFamily="34" charset="0"/>
              </a:defRPr>
            </a:lvl1pPr>
          </a:lstStyle>
          <a:p>
            <a:pPr lvl="0"/>
            <a:r>
              <a:rPr lang="pl-PL" dirty="0"/>
              <a:t>Tytuł prezentacji             - do 52 pkt</a:t>
            </a:r>
          </a:p>
        </p:txBody>
      </p:sp>
      <p:sp>
        <p:nvSpPr>
          <p:cNvPr id="4" name="Symbol zastępczy tekstu 3"/>
          <p:cNvSpPr>
            <a:spLocks noGrp="1"/>
          </p:cNvSpPr>
          <p:nvPr>
            <p:ph type="body" sz="quarter" idx="11" hasCustomPrompt="1"/>
          </p:nvPr>
        </p:nvSpPr>
        <p:spPr>
          <a:xfrm>
            <a:off x="855624" y="4420671"/>
            <a:ext cx="7560000" cy="331979"/>
          </a:xfrm>
        </p:spPr>
        <p:txBody>
          <a:bodyPr lIns="0" tIns="0" rIns="0" bIns="0">
            <a:normAutofit/>
          </a:bodyPr>
          <a:lstStyle>
            <a:lvl1pPr marL="0" indent="0">
              <a:spcBef>
                <a:spcPts val="0"/>
              </a:spcBef>
              <a:buNone/>
              <a:defRPr sz="2400" baseline="0">
                <a:solidFill>
                  <a:schemeClr val="bg1"/>
                </a:solidFill>
                <a:latin typeface="Arial" panose="020B0604020202020204" pitchFamily="34" charset="0"/>
              </a:defRPr>
            </a:lvl1pPr>
          </a:lstStyle>
          <a:p>
            <a:pPr lvl="0"/>
            <a:r>
              <a:rPr lang="pl-PL" dirty="0"/>
              <a:t>dodatkowe informacje/autor/ do 24 pkt</a:t>
            </a:r>
          </a:p>
        </p:txBody>
      </p:sp>
      <p:sp>
        <p:nvSpPr>
          <p:cNvPr id="9" name="Symbol zastępczy daty 5"/>
          <p:cNvSpPr txBox="1">
            <a:spLocks/>
          </p:cNvSpPr>
          <p:nvPr userDrawn="1"/>
        </p:nvSpPr>
        <p:spPr>
          <a:xfrm>
            <a:off x="6493624" y="298644"/>
            <a:ext cx="2057400" cy="273844"/>
          </a:xfrm>
          <a:prstGeom prst="rect">
            <a:avLst/>
          </a:prstGeom>
        </p:spPr>
        <p:txBody>
          <a:bodyPr vert="horz" lIns="0" tIns="0" rIns="0" bIns="0" rtlCol="0" anchor="t" anchorCtr="0"/>
          <a:lstStyle>
            <a:defPPr>
              <a:defRPr lang="pl-P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pl-PL" sz="1050" baseline="0" dirty="0">
              <a:solidFill>
                <a:srgbClr val="0067B2"/>
              </a:solidFill>
              <a:latin typeface="Arial" panose="020B0604020202020204" pitchFamily="34" charset="0"/>
            </a:endParaRPr>
          </a:p>
        </p:txBody>
      </p:sp>
    </p:spTree>
    <p:extLst>
      <p:ext uri="{BB962C8B-B14F-4D97-AF65-F5344CB8AC3E}">
        <p14:creationId xmlns:p14="http://schemas.microsoft.com/office/powerpoint/2010/main" val="255968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ozdział">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ymbol zastępczy tekstu 2"/>
          <p:cNvSpPr>
            <a:spLocks noGrp="1"/>
          </p:cNvSpPr>
          <p:nvPr>
            <p:ph type="body" sz="quarter" idx="10" hasCustomPrompt="1"/>
          </p:nvPr>
        </p:nvSpPr>
        <p:spPr>
          <a:xfrm>
            <a:off x="857946" y="1890003"/>
            <a:ext cx="7399338" cy="1776371"/>
          </a:xfrm>
        </p:spPr>
        <p:txBody>
          <a:bodyPr lIns="0" tIns="0" rIns="0" bIns="0">
            <a:normAutofit/>
          </a:bodyPr>
          <a:lstStyle>
            <a:lvl1pPr marL="0" indent="0">
              <a:lnSpc>
                <a:spcPts val="6200"/>
              </a:lnSpc>
              <a:spcBef>
                <a:spcPts val="0"/>
              </a:spcBef>
              <a:buNone/>
              <a:defRPr sz="5200" b="0" i="0" baseline="0">
                <a:solidFill>
                  <a:schemeClr val="bg1"/>
                </a:solidFill>
                <a:latin typeface="Arial" panose="020B0604020202020204" pitchFamily="34" charset="0"/>
              </a:defRPr>
            </a:lvl1pPr>
          </a:lstStyle>
          <a:p>
            <a:pPr lvl="0"/>
            <a:r>
              <a:rPr lang="pl-PL" dirty="0"/>
              <a:t>Tytuł rozdziału - do 52pkt</a:t>
            </a:r>
          </a:p>
        </p:txBody>
      </p:sp>
      <p:sp>
        <p:nvSpPr>
          <p:cNvPr id="4" name="Symbol zastępczy tekstu 3"/>
          <p:cNvSpPr>
            <a:spLocks noGrp="1"/>
          </p:cNvSpPr>
          <p:nvPr>
            <p:ph type="body" sz="quarter" idx="11" hasCustomPrompt="1"/>
          </p:nvPr>
        </p:nvSpPr>
        <p:spPr>
          <a:xfrm>
            <a:off x="857947" y="336199"/>
            <a:ext cx="2385400" cy="319027"/>
          </a:xfrm>
        </p:spPr>
        <p:txBody>
          <a:bodyPr lIns="0" tIns="0" rIns="0" bIns="0">
            <a:normAutofit/>
          </a:bodyPr>
          <a:lstStyle>
            <a:lvl1pPr marL="0" indent="0">
              <a:buNone/>
              <a:defRPr sz="1600" baseline="0">
                <a:solidFill>
                  <a:srgbClr val="0067B2"/>
                </a:solidFill>
              </a:defRPr>
            </a:lvl1pPr>
          </a:lstStyle>
          <a:p>
            <a:pPr lvl="0"/>
            <a:r>
              <a:rPr lang="pl-PL" dirty="0"/>
              <a:t>Miejsce na dodatkowy opis</a:t>
            </a:r>
          </a:p>
        </p:txBody>
      </p:sp>
    </p:spTree>
    <p:extLst>
      <p:ext uri="{BB962C8B-B14F-4D97-AF65-F5344CB8AC3E}">
        <p14:creationId xmlns:p14="http://schemas.microsoft.com/office/powerpoint/2010/main" val="3233850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ajd wzór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ymbol zastępczy tekstu 2"/>
          <p:cNvSpPr>
            <a:spLocks noGrp="1"/>
          </p:cNvSpPr>
          <p:nvPr>
            <p:ph type="body" sz="quarter" idx="10" hasCustomPrompt="1"/>
          </p:nvPr>
        </p:nvSpPr>
        <p:spPr>
          <a:xfrm>
            <a:off x="857946" y="1384706"/>
            <a:ext cx="7399338" cy="3446472"/>
          </a:xfrm>
        </p:spPr>
        <p:txBody>
          <a:bodyPr lIns="0" tIns="0" rIns="0" bIns="0">
            <a:normAutofit/>
          </a:bodyPr>
          <a:lstStyle>
            <a:lvl1pPr marL="0" indent="0">
              <a:lnSpc>
                <a:spcPts val="3000"/>
              </a:lnSpc>
              <a:spcBef>
                <a:spcPts val="0"/>
              </a:spcBef>
              <a:buNone/>
              <a:defRPr sz="2400" b="0" i="0" baseline="0">
                <a:solidFill>
                  <a:srgbClr val="0067B2"/>
                </a:solidFill>
                <a:latin typeface="Arial" panose="020B0604020202020204" pitchFamily="34" charset="0"/>
              </a:defRPr>
            </a:lvl1pPr>
          </a:lstStyle>
          <a:p>
            <a:pPr lvl="0"/>
            <a:r>
              <a:rPr lang="pl-PL" dirty="0"/>
              <a:t>Treść: do 24 pkt./interlinia 30pkt.</a:t>
            </a:r>
          </a:p>
        </p:txBody>
      </p:sp>
      <p:sp>
        <p:nvSpPr>
          <p:cNvPr id="3" name="Symbol zastępczy tekstu 3"/>
          <p:cNvSpPr>
            <a:spLocks noGrp="1"/>
          </p:cNvSpPr>
          <p:nvPr>
            <p:ph type="body" sz="quarter" idx="11" hasCustomPrompt="1"/>
          </p:nvPr>
        </p:nvSpPr>
        <p:spPr>
          <a:xfrm>
            <a:off x="857947" y="336199"/>
            <a:ext cx="2385400" cy="319027"/>
          </a:xfrm>
        </p:spPr>
        <p:txBody>
          <a:bodyPr lIns="0" tIns="0" rIns="0" bIns="0">
            <a:normAutofit/>
          </a:bodyPr>
          <a:lstStyle>
            <a:lvl1pPr marL="0" indent="0">
              <a:buNone/>
              <a:defRPr sz="1600" baseline="0">
                <a:solidFill>
                  <a:srgbClr val="0067B2"/>
                </a:solidFill>
              </a:defRPr>
            </a:lvl1pPr>
          </a:lstStyle>
          <a:p>
            <a:pPr lvl="0"/>
            <a:r>
              <a:rPr lang="pl-PL" dirty="0"/>
              <a:t>Miejsce na dodatkowy opis</a:t>
            </a:r>
          </a:p>
        </p:txBody>
      </p:sp>
    </p:spTree>
    <p:extLst>
      <p:ext uri="{BB962C8B-B14F-4D97-AF65-F5344CB8AC3E}">
        <p14:creationId xmlns:p14="http://schemas.microsoft.com/office/powerpoint/2010/main" val="3201789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ajd wzór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ymbol zastępczy tekstu 2"/>
          <p:cNvSpPr>
            <a:spLocks noGrp="1"/>
          </p:cNvSpPr>
          <p:nvPr>
            <p:ph type="body" sz="quarter" idx="10" hasCustomPrompt="1"/>
          </p:nvPr>
        </p:nvSpPr>
        <p:spPr>
          <a:xfrm>
            <a:off x="857946" y="1384706"/>
            <a:ext cx="7399338" cy="3446472"/>
          </a:xfrm>
        </p:spPr>
        <p:txBody>
          <a:bodyPr lIns="0" tIns="0" rIns="0" bIns="0">
            <a:normAutofit/>
          </a:bodyPr>
          <a:lstStyle>
            <a:lvl1pPr marL="0" indent="0">
              <a:lnSpc>
                <a:spcPts val="3000"/>
              </a:lnSpc>
              <a:spcBef>
                <a:spcPts val="0"/>
              </a:spcBef>
              <a:buNone/>
              <a:defRPr sz="2400" b="0" i="0" baseline="0">
                <a:solidFill>
                  <a:srgbClr val="0067B2"/>
                </a:solidFill>
                <a:latin typeface="Arial" panose="020B0604020202020204" pitchFamily="34" charset="0"/>
              </a:defRPr>
            </a:lvl1pPr>
          </a:lstStyle>
          <a:p>
            <a:pPr lvl="0"/>
            <a:r>
              <a:rPr lang="pl-PL" dirty="0"/>
              <a:t>Treść: do 24 pkt./interlinia 30pkt.</a:t>
            </a:r>
          </a:p>
        </p:txBody>
      </p:sp>
      <p:sp>
        <p:nvSpPr>
          <p:cNvPr id="3" name="Symbol zastępczy tekstu 3"/>
          <p:cNvSpPr>
            <a:spLocks noGrp="1"/>
          </p:cNvSpPr>
          <p:nvPr>
            <p:ph type="body" sz="quarter" idx="11" hasCustomPrompt="1"/>
          </p:nvPr>
        </p:nvSpPr>
        <p:spPr>
          <a:xfrm>
            <a:off x="857947" y="336199"/>
            <a:ext cx="2385400" cy="319027"/>
          </a:xfrm>
        </p:spPr>
        <p:txBody>
          <a:bodyPr lIns="0" tIns="0" rIns="0" bIns="0">
            <a:normAutofit/>
          </a:bodyPr>
          <a:lstStyle>
            <a:lvl1pPr marL="0" indent="0">
              <a:buNone/>
              <a:defRPr sz="1600" baseline="0">
                <a:solidFill>
                  <a:srgbClr val="0067B2"/>
                </a:solidFill>
              </a:defRPr>
            </a:lvl1pPr>
          </a:lstStyle>
          <a:p>
            <a:pPr lvl="0"/>
            <a:r>
              <a:rPr lang="pl-PL" dirty="0"/>
              <a:t>Miejsce na dodatkowy opis</a:t>
            </a:r>
          </a:p>
        </p:txBody>
      </p:sp>
    </p:spTree>
    <p:extLst>
      <p:ext uri="{BB962C8B-B14F-4D97-AF65-F5344CB8AC3E}">
        <p14:creationId xmlns:p14="http://schemas.microsoft.com/office/powerpoint/2010/main" val="3643788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ajd wzór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ymbol zastępczy tekstu 2"/>
          <p:cNvSpPr>
            <a:spLocks noGrp="1"/>
          </p:cNvSpPr>
          <p:nvPr>
            <p:ph type="body" sz="quarter" idx="10" hasCustomPrompt="1"/>
          </p:nvPr>
        </p:nvSpPr>
        <p:spPr>
          <a:xfrm>
            <a:off x="866654" y="1384706"/>
            <a:ext cx="7399338" cy="3446472"/>
          </a:xfrm>
        </p:spPr>
        <p:txBody>
          <a:bodyPr lIns="0" tIns="0" rIns="0" bIns="0">
            <a:normAutofit/>
          </a:bodyPr>
          <a:lstStyle>
            <a:lvl1pPr marL="0" indent="0">
              <a:lnSpc>
                <a:spcPts val="3000"/>
              </a:lnSpc>
              <a:spcBef>
                <a:spcPts val="0"/>
              </a:spcBef>
              <a:buNone/>
              <a:defRPr sz="2400" b="0" i="0" baseline="0">
                <a:solidFill>
                  <a:schemeClr val="bg1"/>
                </a:solidFill>
                <a:latin typeface="Arial" panose="020B0604020202020204" pitchFamily="34" charset="0"/>
              </a:defRPr>
            </a:lvl1pPr>
          </a:lstStyle>
          <a:p>
            <a:pPr lvl="0"/>
            <a:r>
              <a:rPr lang="pl-PL" dirty="0"/>
              <a:t>Treść: do 24 pkt./interlinia 30pkt.</a:t>
            </a:r>
          </a:p>
        </p:txBody>
      </p:sp>
      <p:sp>
        <p:nvSpPr>
          <p:cNvPr id="7" name="Symbol zastępczy tekstu 3"/>
          <p:cNvSpPr>
            <a:spLocks noGrp="1"/>
          </p:cNvSpPr>
          <p:nvPr>
            <p:ph type="body" sz="quarter" idx="11" hasCustomPrompt="1"/>
          </p:nvPr>
        </p:nvSpPr>
        <p:spPr>
          <a:xfrm>
            <a:off x="866655" y="336199"/>
            <a:ext cx="2385400" cy="319027"/>
          </a:xfrm>
        </p:spPr>
        <p:txBody>
          <a:bodyPr lIns="0" tIns="0" rIns="0" bIns="0">
            <a:normAutofit/>
          </a:bodyPr>
          <a:lstStyle>
            <a:lvl1pPr marL="0" indent="0">
              <a:buNone/>
              <a:defRPr sz="1600" baseline="0">
                <a:solidFill>
                  <a:srgbClr val="0067B2"/>
                </a:solidFill>
              </a:defRPr>
            </a:lvl1pPr>
          </a:lstStyle>
          <a:p>
            <a:pPr lvl="0"/>
            <a:r>
              <a:rPr lang="pl-PL" dirty="0"/>
              <a:t>Miejsce na dodatkowy opis</a:t>
            </a:r>
          </a:p>
        </p:txBody>
      </p:sp>
    </p:spTree>
    <p:extLst>
      <p:ext uri="{BB962C8B-B14F-4D97-AF65-F5344CB8AC3E}">
        <p14:creationId xmlns:p14="http://schemas.microsoft.com/office/powerpoint/2010/main" val="3360286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ajd końcow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ymbol zastępczy tekstu 2"/>
          <p:cNvSpPr>
            <a:spLocks noGrp="1"/>
          </p:cNvSpPr>
          <p:nvPr>
            <p:ph type="body" sz="quarter" idx="10" hasCustomPrompt="1"/>
          </p:nvPr>
        </p:nvSpPr>
        <p:spPr>
          <a:xfrm>
            <a:off x="866654" y="1890000"/>
            <a:ext cx="7560000" cy="1350000"/>
          </a:xfrm>
        </p:spPr>
        <p:txBody>
          <a:bodyPr lIns="0" tIns="0" rIns="0" bIns="0">
            <a:normAutofit/>
          </a:bodyPr>
          <a:lstStyle>
            <a:lvl1pPr marL="0" indent="0">
              <a:lnSpc>
                <a:spcPts val="6000"/>
              </a:lnSpc>
              <a:spcBef>
                <a:spcPts val="0"/>
              </a:spcBef>
              <a:buNone/>
              <a:defRPr sz="5200" b="0" i="0" baseline="0">
                <a:solidFill>
                  <a:schemeClr val="bg1"/>
                </a:solidFill>
                <a:latin typeface="Arial" panose="020B0604020202020204" pitchFamily="34" charset="0"/>
              </a:defRPr>
            </a:lvl1pPr>
          </a:lstStyle>
          <a:p>
            <a:pPr lvl="0"/>
            <a:r>
              <a:rPr lang="pl-PL" dirty="0"/>
              <a:t>Dziękuję za uwagę         – do 52pkt</a:t>
            </a:r>
          </a:p>
        </p:txBody>
      </p:sp>
      <p:sp>
        <p:nvSpPr>
          <p:cNvPr id="3" name="Symbol zastępczy tekstu 3"/>
          <p:cNvSpPr>
            <a:spLocks noGrp="1"/>
          </p:cNvSpPr>
          <p:nvPr>
            <p:ph type="body" sz="quarter" idx="11" hasCustomPrompt="1"/>
          </p:nvPr>
        </p:nvSpPr>
        <p:spPr>
          <a:xfrm>
            <a:off x="866653" y="4451151"/>
            <a:ext cx="7560000" cy="331979"/>
          </a:xfrm>
        </p:spPr>
        <p:txBody>
          <a:bodyPr lIns="0" tIns="0" rIns="0" bIns="0">
            <a:normAutofit/>
          </a:bodyPr>
          <a:lstStyle>
            <a:lvl1pPr marL="0" indent="0">
              <a:spcBef>
                <a:spcPts val="0"/>
              </a:spcBef>
              <a:buNone/>
              <a:defRPr sz="2400" baseline="0">
                <a:solidFill>
                  <a:schemeClr val="bg1"/>
                </a:solidFill>
                <a:latin typeface="Arial" panose="020B0604020202020204" pitchFamily="34" charset="0"/>
              </a:defRPr>
            </a:lvl1pPr>
          </a:lstStyle>
          <a:p>
            <a:pPr lvl="0"/>
            <a:r>
              <a:rPr lang="pl-PL" dirty="0"/>
              <a:t>dodatkowe informacje/autor/ do 24 pkt</a:t>
            </a:r>
          </a:p>
        </p:txBody>
      </p:sp>
    </p:spTree>
    <p:extLst>
      <p:ext uri="{BB962C8B-B14F-4D97-AF65-F5344CB8AC3E}">
        <p14:creationId xmlns:p14="http://schemas.microsoft.com/office/powerpoint/2010/main" val="3779113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s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036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7"/>
            <a:ext cx="7886700" cy="994172"/>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l-PL"/>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6AF40F9-D8EF-48AE-8C5D-F34F6391CA2F}" type="slidenum">
              <a:rPr lang="pl-PL" smtClean="0"/>
              <a:t>‹#›</a:t>
            </a:fld>
            <a:endParaRPr lang="pl-PL"/>
          </a:p>
        </p:txBody>
      </p:sp>
    </p:spTree>
    <p:extLst>
      <p:ext uri="{BB962C8B-B14F-4D97-AF65-F5344CB8AC3E}">
        <p14:creationId xmlns:p14="http://schemas.microsoft.com/office/powerpoint/2010/main" val="748709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3" r:id="rId5"/>
    <p:sldLayoutId id="2147483671" r:id="rId6"/>
    <p:sldLayoutId id="2147483672"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owcaplusbacowki.pl/" TargetMode="Externa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image" Target="../media/image36.png"/><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2" Type="http://schemas.openxmlformats.org/officeDocument/2006/relationships/hyperlink" Target="mailto:robert.karpeta@slaskie.p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500953" y="2129664"/>
            <a:ext cx="8142091" cy="884172"/>
          </a:xfrm>
          <a:solidFill>
            <a:schemeClr val="accent1">
              <a:lumMod val="50000"/>
            </a:schemeClr>
          </a:solidFill>
          <a:ln>
            <a:solidFill>
              <a:schemeClr val="bg1"/>
            </a:solidFill>
          </a:ln>
        </p:spPr>
        <p:txBody>
          <a:bodyPr>
            <a:noAutofit/>
          </a:bodyPr>
          <a:lstStyle/>
          <a:p>
            <a:pPr algn="ctr">
              <a:lnSpc>
                <a:spcPct val="150000"/>
              </a:lnSpc>
            </a:pPr>
            <a:endParaRPr lang="pl-PL" sz="2000" dirty="0"/>
          </a:p>
          <a:p>
            <a:pPr algn="ctr">
              <a:lnSpc>
                <a:spcPct val="150000"/>
              </a:lnSpc>
            </a:pPr>
            <a:endParaRPr lang="pl-PL" sz="2000" b="0" dirty="0">
              <a:latin typeface="+mn-lt"/>
              <a:cs typeface="Arial" panose="020B0604020202020204" pitchFamily="34" charset="0"/>
            </a:endParaRPr>
          </a:p>
          <a:p>
            <a:pPr algn="ctr">
              <a:lnSpc>
                <a:spcPct val="150000"/>
              </a:lnSpc>
            </a:pPr>
            <a:r>
              <a:rPr lang="pl-PL" sz="2000" b="0" dirty="0">
                <a:latin typeface="+mn-lt"/>
                <a:cs typeface="Arial" panose="020B0604020202020204" pitchFamily="34" charset="0"/>
              </a:rPr>
              <a:t>Robert Karpeta </a:t>
            </a:r>
          </a:p>
          <a:p>
            <a:pPr algn="ctr">
              <a:lnSpc>
                <a:spcPct val="150000"/>
              </a:lnSpc>
            </a:pPr>
            <a:r>
              <a:rPr lang="pl-PL" sz="2000" b="0" dirty="0">
                <a:latin typeface="+mn-lt"/>
                <a:cs typeface="Arial" panose="020B0604020202020204" pitchFamily="34" charset="0"/>
              </a:rPr>
              <a:t>Z-ca Dyrektora Departamentu Terenów Wiejskich</a:t>
            </a:r>
          </a:p>
          <a:p>
            <a:pPr algn="ctr">
              <a:lnSpc>
                <a:spcPct val="150000"/>
              </a:lnSpc>
            </a:pPr>
            <a:r>
              <a:rPr lang="pl-PL" sz="2000" b="0" dirty="0">
                <a:latin typeface="+mn-lt"/>
                <a:cs typeface="Arial" panose="020B0604020202020204" pitchFamily="34" charset="0"/>
              </a:rPr>
              <a:t>Urząd Marszałkowski Województwa Śląskiego</a:t>
            </a:r>
          </a:p>
        </p:txBody>
      </p:sp>
      <p:sp>
        <p:nvSpPr>
          <p:cNvPr id="3" name="Symbol zastępczy tekstu 2"/>
          <p:cNvSpPr>
            <a:spLocks noGrp="1"/>
          </p:cNvSpPr>
          <p:nvPr>
            <p:ph type="body" sz="quarter" idx="11"/>
          </p:nvPr>
        </p:nvSpPr>
        <p:spPr>
          <a:xfrm>
            <a:off x="3538433" y="4899005"/>
            <a:ext cx="2239516" cy="401942"/>
          </a:xfrm>
        </p:spPr>
        <p:txBody>
          <a:bodyPr>
            <a:normAutofit/>
          </a:bodyPr>
          <a:lstStyle/>
          <a:p>
            <a:pPr algn="ctr"/>
            <a:r>
              <a:rPr lang="pl-PL" sz="1400" dirty="0"/>
              <a:t>Żylina,</a:t>
            </a:r>
            <a:r>
              <a:rPr lang="pl-PL" sz="1600" dirty="0">
                <a:latin typeface="Calibri "/>
              </a:rPr>
              <a:t> 19 czerwca 2026 r. </a:t>
            </a:r>
          </a:p>
          <a:p>
            <a:pPr algn="ctr"/>
            <a:endParaRPr lang="pl-PL" dirty="0"/>
          </a:p>
        </p:txBody>
      </p:sp>
      <p:sp>
        <p:nvSpPr>
          <p:cNvPr id="5" name="pole tekstowe 4">
            <a:extLst>
              <a:ext uri="{FF2B5EF4-FFF2-40B4-BE49-F238E27FC236}">
                <a16:creationId xmlns:a16="http://schemas.microsoft.com/office/drawing/2014/main" id="{22CA6845-CF7F-9552-C71E-93B93ED5D886}"/>
              </a:ext>
            </a:extLst>
          </p:cNvPr>
          <p:cNvSpPr txBox="1"/>
          <p:nvPr/>
        </p:nvSpPr>
        <p:spPr>
          <a:xfrm>
            <a:off x="500954" y="2238691"/>
            <a:ext cx="8142090" cy="923330"/>
          </a:xfrm>
          <a:prstGeom prst="rect">
            <a:avLst/>
          </a:prstGeom>
          <a:noFill/>
        </p:spPr>
        <p:txBody>
          <a:bodyPr wrap="square" rtlCol="0">
            <a:spAutoFit/>
          </a:bodyPr>
          <a:lstStyle/>
          <a:p>
            <a:pPr algn="ctr"/>
            <a:r>
              <a:rPr lang="pl-PL" sz="1800" dirty="0">
                <a:solidFill>
                  <a:schemeClr val="bg1"/>
                </a:solidFill>
              </a:rPr>
              <a:t>Program „Owca Plus” w Województwie Śląskim – instrument wsparcia pasterstwa i ochrony krajobrazu</a:t>
            </a:r>
            <a:endParaRPr lang="pl-PL" sz="2400" dirty="0">
              <a:solidFill>
                <a:schemeClr val="bg1"/>
              </a:solidFill>
            </a:endParaRPr>
          </a:p>
          <a:p>
            <a:pPr algn="ctr"/>
            <a:endParaRPr lang="pl-PL" dirty="0">
              <a:solidFill>
                <a:schemeClr val="bg1"/>
              </a:solidFill>
            </a:endParaRPr>
          </a:p>
        </p:txBody>
      </p:sp>
      <p:sp>
        <p:nvSpPr>
          <p:cNvPr id="7" name="pole tekstowe 6">
            <a:extLst>
              <a:ext uri="{FF2B5EF4-FFF2-40B4-BE49-F238E27FC236}">
                <a16:creationId xmlns:a16="http://schemas.microsoft.com/office/drawing/2014/main" id="{675B6EB2-9287-811B-EF05-A91C4BD955A6}"/>
              </a:ext>
            </a:extLst>
          </p:cNvPr>
          <p:cNvSpPr txBox="1"/>
          <p:nvPr/>
        </p:nvSpPr>
        <p:spPr>
          <a:xfrm>
            <a:off x="500954" y="1154318"/>
            <a:ext cx="8142092" cy="369332"/>
          </a:xfrm>
          <a:prstGeom prst="rect">
            <a:avLst/>
          </a:prstGeom>
          <a:noFill/>
        </p:spPr>
        <p:txBody>
          <a:bodyPr wrap="square" rtlCol="0">
            <a:spAutoFit/>
          </a:bodyPr>
          <a:lstStyle/>
          <a:p>
            <a:pPr algn="ctr"/>
            <a:r>
              <a:rPr lang="pl-PL" dirty="0">
                <a:solidFill>
                  <a:schemeClr val="bg1"/>
                </a:solidFill>
              </a:rPr>
              <a:t>"</a:t>
            </a:r>
            <a:r>
              <a:rPr lang="pl-PL" dirty="0">
                <a:solidFill>
                  <a:schemeClr val="bg1"/>
                </a:solidFill>
                <a:effectLst/>
              </a:rPr>
              <a:t>Dziedzictwo przyrodnicze i kulturowe Karpat – inicjatywy i wyzwania</a:t>
            </a:r>
            <a:r>
              <a:rPr lang="pl-PL" dirty="0">
                <a:solidFill>
                  <a:schemeClr val="bg1"/>
                </a:solidFill>
              </a:rPr>
              <a:t>"</a:t>
            </a:r>
          </a:p>
        </p:txBody>
      </p:sp>
    </p:spTree>
    <p:extLst>
      <p:ext uri="{BB962C8B-B14F-4D97-AF65-F5344CB8AC3E}">
        <p14:creationId xmlns:p14="http://schemas.microsoft.com/office/powerpoint/2010/main" val="4206565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298300" y="1217017"/>
            <a:ext cx="7399338" cy="3455801"/>
          </a:xfrm>
        </p:spPr>
        <p:txBody>
          <a:bodyPr>
            <a:normAutofit/>
          </a:bodyPr>
          <a:lstStyle/>
          <a:p>
            <a:pPr>
              <a:lnSpc>
                <a:spcPct val="150000"/>
              </a:lnSpc>
            </a:pPr>
            <a:r>
              <a:rPr lang="pl-PL" sz="2400" b="1" dirty="0">
                <a:latin typeface="calibri (tekst podstawowy)ri Light (Nagłówki)"/>
              </a:rPr>
              <a:t>Proces otrzymania dotacji wypas: </a:t>
            </a:r>
          </a:p>
        </p:txBody>
      </p:sp>
      <p:sp>
        <p:nvSpPr>
          <p:cNvPr id="8" name="Symbol zastępczy tekstu 2">
            <a:extLst>
              <a:ext uri="{FF2B5EF4-FFF2-40B4-BE49-F238E27FC236}">
                <a16:creationId xmlns:a16="http://schemas.microsoft.com/office/drawing/2014/main" id="{81D13A74-5AAF-4644-FF54-E6E04C51E893}"/>
              </a:ext>
            </a:extLst>
          </p:cNvPr>
          <p:cNvSpPr>
            <a:spLocks noGrp="1"/>
          </p:cNvSpPr>
          <p:nvPr>
            <p:ph type="body" sz="quarter" idx="11"/>
          </p:nvPr>
        </p:nvSpPr>
        <p:spPr>
          <a:xfrm>
            <a:off x="112599" y="81303"/>
            <a:ext cx="8952677" cy="778758"/>
          </a:xfrm>
        </p:spPr>
        <p:txBody>
          <a:bodyPr>
            <a:noAutofit/>
          </a:bodyPr>
          <a:lstStyle/>
          <a:p>
            <a:pPr algn="ctr"/>
            <a:r>
              <a:rPr lang="pl-PL" sz="2000" b="1" dirty="0">
                <a:latin typeface="calibri (tekst podstawowy)ri Light (Nagłówki)"/>
              </a:rPr>
              <a:t>Wojewódzki Program Aktywizacji Gospodarczej oraz Zachowania Dziedzictwa Kulturowego Beskidów i Jury Krakowsko-Częstochowskiej – Owca Plus do roku 2027</a:t>
            </a:r>
            <a:endParaRPr lang="pl-PL" sz="2000" b="1" dirty="0"/>
          </a:p>
        </p:txBody>
      </p:sp>
      <p:graphicFrame>
        <p:nvGraphicFramePr>
          <p:cNvPr id="4" name="Diagram 3">
            <a:extLst>
              <a:ext uri="{FF2B5EF4-FFF2-40B4-BE49-F238E27FC236}">
                <a16:creationId xmlns:a16="http://schemas.microsoft.com/office/drawing/2014/main" id="{40319C93-5D0F-A0B2-0F3E-8B7A01250828}"/>
              </a:ext>
            </a:extLst>
          </p:cNvPr>
          <p:cNvGraphicFramePr/>
          <p:nvPr>
            <p:extLst>
              <p:ext uri="{D42A27DB-BD31-4B8C-83A1-F6EECF244321}">
                <p14:modId xmlns:p14="http://schemas.microsoft.com/office/powerpoint/2010/main" val="3558934743"/>
              </p:ext>
            </p:extLst>
          </p:nvPr>
        </p:nvGraphicFramePr>
        <p:xfrm>
          <a:off x="271096" y="1875692"/>
          <a:ext cx="8743950" cy="2379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9166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298300" y="1217017"/>
            <a:ext cx="7399338" cy="3455801"/>
          </a:xfrm>
        </p:spPr>
        <p:txBody>
          <a:bodyPr>
            <a:normAutofit/>
          </a:bodyPr>
          <a:lstStyle/>
          <a:p>
            <a:pPr>
              <a:lnSpc>
                <a:spcPct val="150000"/>
              </a:lnSpc>
            </a:pPr>
            <a:r>
              <a:rPr lang="pl-PL" sz="2400" b="1" dirty="0">
                <a:latin typeface="calibri (tekst podstawowy)ri Light (Nagłówki)"/>
              </a:rPr>
              <a:t>Proces otrzymania dotacji promocja: </a:t>
            </a:r>
          </a:p>
        </p:txBody>
      </p:sp>
      <p:sp>
        <p:nvSpPr>
          <p:cNvPr id="8" name="Symbol zastępczy tekstu 2">
            <a:extLst>
              <a:ext uri="{FF2B5EF4-FFF2-40B4-BE49-F238E27FC236}">
                <a16:creationId xmlns:a16="http://schemas.microsoft.com/office/drawing/2014/main" id="{81D13A74-5AAF-4644-FF54-E6E04C51E893}"/>
              </a:ext>
            </a:extLst>
          </p:cNvPr>
          <p:cNvSpPr>
            <a:spLocks noGrp="1"/>
          </p:cNvSpPr>
          <p:nvPr>
            <p:ph type="body" sz="quarter" idx="11"/>
          </p:nvPr>
        </p:nvSpPr>
        <p:spPr>
          <a:xfrm>
            <a:off x="136984" y="109266"/>
            <a:ext cx="8878062" cy="778758"/>
          </a:xfrm>
        </p:spPr>
        <p:txBody>
          <a:bodyPr>
            <a:noAutofit/>
          </a:bodyPr>
          <a:lstStyle/>
          <a:p>
            <a:pPr algn="ctr"/>
            <a:r>
              <a:rPr lang="pl-PL" sz="2000" b="1" dirty="0">
                <a:latin typeface="calibri (tekst podstawowy)ri Light (Nagłówki)"/>
              </a:rPr>
              <a:t>Wojewódzki Program Aktywizacji Gospodarczej oraz Zachowania Dziedzictwa Kulturowego Beskidów i Jury Krakowsko-Częstochowskiej – Owca Plus do roku 2027</a:t>
            </a:r>
            <a:endParaRPr lang="pl-PL" sz="2000" b="1" dirty="0"/>
          </a:p>
        </p:txBody>
      </p:sp>
      <p:graphicFrame>
        <p:nvGraphicFramePr>
          <p:cNvPr id="3" name="Diagram 2">
            <a:extLst>
              <a:ext uri="{FF2B5EF4-FFF2-40B4-BE49-F238E27FC236}">
                <a16:creationId xmlns:a16="http://schemas.microsoft.com/office/drawing/2014/main" id="{F9BD38F5-9369-9156-AB9D-E475E2A0000B}"/>
              </a:ext>
            </a:extLst>
          </p:cNvPr>
          <p:cNvGraphicFramePr/>
          <p:nvPr>
            <p:extLst>
              <p:ext uri="{D42A27DB-BD31-4B8C-83A1-F6EECF244321}">
                <p14:modId xmlns:p14="http://schemas.microsoft.com/office/powerpoint/2010/main" val="2689118770"/>
              </p:ext>
            </p:extLst>
          </p:nvPr>
        </p:nvGraphicFramePr>
        <p:xfrm>
          <a:off x="271096" y="1875692"/>
          <a:ext cx="8743950" cy="2379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5862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265480" y="1412300"/>
            <a:ext cx="8613040" cy="3455801"/>
          </a:xfrm>
        </p:spPr>
        <p:txBody>
          <a:bodyPr>
            <a:normAutofit fontScale="77500" lnSpcReduction="20000"/>
          </a:bodyPr>
          <a:lstStyle/>
          <a:p>
            <a:pPr>
              <a:lnSpc>
                <a:spcPct val="150000"/>
              </a:lnSpc>
            </a:pPr>
            <a:r>
              <a:rPr lang="pl-PL" sz="2400" b="1" dirty="0">
                <a:latin typeface="calibri (tekst podstawowy)ri Light (Nagłówki)"/>
              </a:rPr>
              <a:t>Na co można otrzymać dofinansowanie: </a:t>
            </a:r>
          </a:p>
          <a:p>
            <a:pPr marL="342900" indent="-342900">
              <a:lnSpc>
                <a:spcPct val="150000"/>
              </a:lnSpc>
              <a:buFont typeface="Arial" panose="020B0604020202020204" pitchFamily="34" charset="0"/>
              <a:buChar char="•"/>
            </a:pPr>
            <a:r>
              <a:rPr lang="pl-PL" sz="2400" dirty="0">
                <a:latin typeface="calibri (tekst podstawowy)ri Light (Nagłówki)"/>
              </a:rPr>
              <a:t>Usługa wypasu ( w przeliczeniu na ha)</a:t>
            </a:r>
          </a:p>
          <a:p>
            <a:pPr marL="342900" indent="-342900">
              <a:lnSpc>
                <a:spcPct val="150000"/>
              </a:lnSpc>
              <a:buFont typeface="Arial" panose="020B0604020202020204" pitchFamily="34" charset="0"/>
              <a:buChar char="•"/>
            </a:pPr>
            <a:r>
              <a:rPr lang="pl-PL" sz="2400" dirty="0">
                <a:latin typeface="calibri (tekst podstawowy)ri Light (Nagłówki)"/>
              </a:rPr>
              <a:t>Usługi weterynaryjne i ochrony stad </a:t>
            </a:r>
          </a:p>
          <a:p>
            <a:pPr marL="342900" indent="-342900">
              <a:lnSpc>
                <a:spcPct val="150000"/>
              </a:lnSpc>
              <a:buFont typeface="Arial" panose="020B0604020202020204" pitchFamily="34" charset="0"/>
              <a:buChar char="•"/>
            </a:pPr>
            <a:r>
              <a:rPr lang="pl-PL" sz="2400" dirty="0">
                <a:latin typeface="calibri (tekst podstawowy)ri Light (Nagłówki)"/>
              </a:rPr>
              <a:t>Przygotowanie terenu pod wypas </a:t>
            </a:r>
          </a:p>
          <a:p>
            <a:pPr marL="342900" indent="-342900">
              <a:lnSpc>
                <a:spcPct val="150000"/>
              </a:lnSpc>
              <a:buFont typeface="Arial" panose="020B0604020202020204" pitchFamily="34" charset="0"/>
              <a:buChar char="•"/>
            </a:pPr>
            <a:r>
              <a:rPr lang="pl-PL" sz="2400" dirty="0">
                <a:latin typeface="calibri (tekst podstawowy)ri Light (Nagłówki)"/>
              </a:rPr>
              <a:t>Wynajem sprzętu, budowa i remont obiektów pasterskich </a:t>
            </a:r>
          </a:p>
          <a:p>
            <a:pPr marL="342900" indent="-342900">
              <a:lnSpc>
                <a:spcPct val="150000"/>
              </a:lnSpc>
              <a:buFont typeface="Arial" panose="020B0604020202020204" pitchFamily="34" charset="0"/>
              <a:buChar char="•"/>
            </a:pPr>
            <a:r>
              <a:rPr lang="pl-PL" sz="2400" dirty="0">
                <a:latin typeface="calibri (tekst podstawowy)ri Light (Nagłówki)"/>
              </a:rPr>
              <a:t>Infrastruktura turystyczna (ławki, zadaszenia) </a:t>
            </a:r>
          </a:p>
          <a:p>
            <a:pPr marL="342900" indent="-342900">
              <a:lnSpc>
                <a:spcPct val="150000"/>
              </a:lnSpc>
              <a:buFont typeface="Arial" panose="020B0604020202020204" pitchFamily="34" charset="0"/>
              <a:buChar char="•"/>
            </a:pPr>
            <a:r>
              <a:rPr lang="pl-PL" sz="2400" dirty="0">
                <a:latin typeface="calibri (tekst podstawowy)ri Light (Nagłówki)"/>
              </a:rPr>
              <a:t>Zakup tradycyjnego sprzętu (kotły, puciery, formy)</a:t>
            </a:r>
          </a:p>
          <a:p>
            <a:pPr marL="342900" indent="-342900">
              <a:lnSpc>
                <a:spcPct val="150000"/>
              </a:lnSpc>
              <a:buFont typeface="Arial" panose="020B0604020202020204" pitchFamily="34" charset="0"/>
              <a:buChar char="•"/>
            </a:pPr>
            <a:r>
              <a:rPr lang="pl-PL" sz="2400" dirty="0">
                <a:latin typeface="calibri (tekst podstawowy)ri Light (Nagłówki)"/>
              </a:rPr>
              <a:t>Infrastruktura pasterska ( bacówki, </a:t>
            </a:r>
            <a:r>
              <a:rPr lang="pl-PL" sz="2400" dirty="0" err="1">
                <a:latin typeface="calibri (tekst podstawowy)ri Light (Nagłówki)"/>
              </a:rPr>
              <a:t>kosory</a:t>
            </a:r>
            <a:r>
              <a:rPr lang="pl-PL" sz="2400" dirty="0">
                <a:latin typeface="calibri (tekst podstawowy)ri Light (Nagłówki)"/>
              </a:rPr>
              <a:t>, poidła, tablice informacyjne)</a:t>
            </a:r>
          </a:p>
          <a:p>
            <a:pPr marL="342900" indent="-342900">
              <a:lnSpc>
                <a:spcPct val="150000"/>
              </a:lnSpc>
              <a:buFont typeface="Arial" panose="020B0604020202020204" pitchFamily="34" charset="0"/>
              <a:buChar char="•"/>
            </a:pPr>
            <a:r>
              <a:rPr lang="pl-PL" sz="2400" dirty="0">
                <a:latin typeface="calibri (tekst podstawowy)ri Light (Nagłówki)"/>
              </a:rPr>
              <a:t>Promocja ( wydarzenia regionalne, prelekcje, warsztaty)</a:t>
            </a:r>
          </a:p>
        </p:txBody>
      </p:sp>
      <p:sp>
        <p:nvSpPr>
          <p:cNvPr id="8" name="Symbol zastępczy tekstu 2">
            <a:extLst>
              <a:ext uri="{FF2B5EF4-FFF2-40B4-BE49-F238E27FC236}">
                <a16:creationId xmlns:a16="http://schemas.microsoft.com/office/drawing/2014/main" id="{3D616FA8-6D83-F8B5-DBCE-975219041E19}"/>
              </a:ext>
            </a:extLst>
          </p:cNvPr>
          <p:cNvSpPr>
            <a:spLocks noGrp="1"/>
          </p:cNvSpPr>
          <p:nvPr>
            <p:ph type="body" sz="quarter" idx="11"/>
          </p:nvPr>
        </p:nvSpPr>
        <p:spPr>
          <a:xfrm>
            <a:off x="109729" y="121920"/>
            <a:ext cx="8925270" cy="536344"/>
          </a:xfrm>
        </p:spPr>
        <p:txBody>
          <a:bodyPr>
            <a:noAutofit/>
          </a:bodyPr>
          <a:lstStyle/>
          <a:p>
            <a:pPr algn="ctr"/>
            <a:r>
              <a:rPr lang="pl-PL" sz="2000" b="1" dirty="0">
                <a:latin typeface="calibri (tekst podstawowy)ri Light (Nagłówki)"/>
              </a:rPr>
              <a:t>Wojewódzki Program Aktywizacji Gospodarczej oraz Zachowania Dziedzictwa Kulturowego Beskidów i Jury Krakowsko-Częstochowskiej – Owca Plus do roku 2027</a:t>
            </a:r>
            <a:endParaRPr lang="pl-PL" sz="2000" b="1" dirty="0"/>
          </a:p>
        </p:txBody>
      </p:sp>
      <p:pic>
        <p:nvPicPr>
          <p:cNvPr id="6" name="Obraz 5">
            <a:extLst>
              <a:ext uri="{FF2B5EF4-FFF2-40B4-BE49-F238E27FC236}">
                <a16:creationId xmlns:a16="http://schemas.microsoft.com/office/drawing/2014/main" id="{3B4D53C5-D9ED-B42D-5F3C-7ECD6369DA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14532" y="1115940"/>
            <a:ext cx="2357608" cy="1558180"/>
          </a:xfrm>
          <a:prstGeom prst="rect">
            <a:avLst/>
          </a:prstGeom>
        </p:spPr>
      </p:pic>
      <p:pic>
        <p:nvPicPr>
          <p:cNvPr id="9" name="Obraz 8"/>
          <p:cNvPicPr>
            <a:picLocks noChangeAspect="1"/>
          </p:cNvPicPr>
          <p:nvPr/>
        </p:nvPicPr>
        <p:blipFill>
          <a:blip r:embed="rId3"/>
          <a:stretch>
            <a:fillRect/>
          </a:stretch>
        </p:blipFill>
        <p:spPr>
          <a:xfrm>
            <a:off x="7722775" y="3294955"/>
            <a:ext cx="1363228" cy="1814851"/>
          </a:xfrm>
          <a:prstGeom prst="rect">
            <a:avLst/>
          </a:prstGeom>
        </p:spPr>
      </p:pic>
      <p:pic>
        <p:nvPicPr>
          <p:cNvPr id="5" name="Obraz 4">
            <a:extLst>
              <a:ext uri="{FF2B5EF4-FFF2-40B4-BE49-F238E27FC236}">
                <a16:creationId xmlns:a16="http://schemas.microsoft.com/office/drawing/2014/main" id="{8159E455-FBAD-089E-E254-2839FA3601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6781" y="2167391"/>
            <a:ext cx="1691987" cy="1634293"/>
          </a:xfrm>
          <a:prstGeom prst="rect">
            <a:avLst/>
          </a:prstGeom>
        </p:spPr>
      </p:pic>
    </p:spTree>
    <p:extLst>
      <p:ext uri="{BB962C8B-B14F-4D97-AF65-F5344CB8AC3E}">
        <p14:creationId xmlns:p14="http://schemas.microsoft.com/office/powerpoint/2010/main" val="3978396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102854" y="1046831"/>
            <a:ext cx="8917160" cy="1250505"/>
          </a:xfrm>
        </p:spPr>
        <p:txBody>
          <a:bodyPr>
            <a:normAutofit/>
          </a:bodyPr>
          <a:lstStyle/>
          <a:p>
            <a:pPr>
              <a:lnSpc>
                <a:spcPct val="170000"/>
              </a:lnSpc>
            </a:pPr>
            <a:r>
              <a:rPr lang="pl-PL" sz="1600" b="1" dirty="0">
                <a:latin typeface="+mn-lt"/>
              </a:rPr>
              <a:t>Wojewódzki Program Owca Plus funkcjonuje od 2008 roku, finansowany jest w całości ze środków własnych Samorządu Województwa Śląskiego. Na jego realizację do 2026 roku Zarząd Województwa Śląskiego przeznaczył łącznie kwotę bliską 13 000 000 mln zł.</a:t>
            </a:r>
            <a:endParaRPr lang="pl-PL" sz="1600" dirty="0">
              <a:latin typeface="+mn-lt"/>
            </a:endParaRPr>
          </a:p>
          <a:p>
            <a:pPr>
              <a:lnSpc>
                <a:spcPct val="120000"/>
              </a:lnSpc>
            </a:pPr>
            <a:endParaRPr lang="pl-PL" sz="2000" dirty="0"/>
          </a:p>
        </p:txBody>
      </p:sp>
      <p:sp>
        <p:nvSpPr>
          <p:cNvPr id="3" name="Symbol zastępczy tekstu 2"/>
          <p:cNvSpPr>
            <a:spLocks noGrp="1"/>
          </p:cNvSpPr>
          <p:nvPr>
            <p:ph type="body" sz="quarter" idx="11"/>
          </p:nvPr>
        </p:nvSpPr>
        <p:spPr>
          <a:xfrm>
            <a:off x="166284" y="214981"/>
            <a:ext cx="8917160" cy="458383"/>
          </a:xfrm>
        </p:spPr>
        <p:txBody>
          <a:bodyPr>
            <a:normAutofit/>
          </a:bodyPr>
          <a:lstStyle/>
          <a:p>
            <a:pPr algn="ctr"/>
            <a:r>
              <a:rPr lang="pl-PL" sz="2400" b="1" dirty="0"/>
              <a:t>Finansowanie Programu</a:t>
            </a:r>
          </a:p>
        </p:txBody>
      </p:sp>
      <p:graphicFrame>
        <p:nvGraphicFramePr>
          <p:cNvPr id="5" name="Wykres 4">
            <a:extLst>
              <a:ext uri="{FF2B5EF4-FFF2-40B4-BE49-F238E27FC236}">
                <a16:creationId xmlns:a16="http://schemas.microsoft.com/office/drawing/2014/main" id="{957A382B-23C0-A88E-435F-8E6C19DD8665}"/>
              </a:ext>
            </a:extLst>
          </p:cNvPr>
          <p:cNvGraphicFramePr>
            <a:graphicFrameLocks/>
          </p:cNvGraphicFramePr>
          <p:nvPr>
            <p:extLst>
              <p:ext uri="{D42A27DB-BD31-4B8C-83A1-F6EECF244321}">
                <p14:modId xmlns:p14="http://schemas.microsoft.com/office/powerpoint/2010/main" val="200127132"/>
              </p:ext>
            </p:extLst>
          </p:nvPr>
        </p:nvGraphicFramePr>
        <p:xfrm>
          <a:off x="590074" y="2024521"/>
          <a:ext cx="8069580" cy="31038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5058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1"/>
          </p:nvPr>
        </p:nvSpPr>
        <p:spPr>
          <a:xfrm>
            <a:off x="162491" y="191333"/>
            <a:ext cx="8819017" cy="458383"/>
          </a:xfrm>
        </p:spPr>
        <p:txBody>
          <a:bodyPr>
            <a:normAutofit/>
          </a:bodyPr>
          <a:lstStyle/>
          <a:p>
            <a:pPr algn="ctr"/>
            <a:r>
              <a:rPr lang="pl-PL" sz="2400" b="1" dirty="0"/>
              <a:t>Finansowanie Programu</a:t>
            </a:r>
          </a:p>
        </p:txBody>
      </p:sp>
      <p:graphicFrame>
        <p:nvGraphicFramePr>
          <p:cNvPr id="7" name="Wykres 6">
            <a:extLst>
              <a:ext uri="{FF2B5EF4-FFF2-40B4-BE49-F238E27FC236}">
                <a16:creationId xmlns:a16="http://schemas.microsoft.com/office/drawing/2014/main" id="{2E685849-E4F3-6E99-1C6D-42F98B8801D2}"/>
              </a:ext>
            </a:extLst>
          </p:cNvPr>
          <p:cNvGraphicFramePr>
            <a:graphicFrameLocks/>
          </p:cNvGraphicFramePr>
          <p:nvPr>
            <p:extLst>
              <p:ext uri="{D42A27DB-BD31-4B8C-83A1-F6EECF244321}">
                <p14:modId xmlns:p14="http://schemas.microsoft.com/office/powerpoint/2010/main" val="2070065803"/>
              </p:ext>
            </p:extLst>
          </p:nvPr>
        </p:nvGraphicFramePr>
        <p:xfrm>
          <a:off x="162490" y="1186814"/>
          <a:ext cx="8819017" cy="38817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4216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127128" y="1209224"/>
            <a:ext cx="2650270" cy="4096669"/>
          </a:xfrm>
        </p:spPr>
        <p:txBody>
          <a:bodyPr>
            <a:normAutofit fontScale="32500" lnSpcReduction="20000"/>
          </a:bodyPr>
          <a:lstStyle/>
          <a:p>
            <a:pPr>
              <a:lnSpc>
                <a:spcPct val="120000"/>
              </a:lnSpc>
            </a:pPr>
            <a:r>
              <a:rPr lang="pl-PL" dirty="0"/>
              <a:t>Wraz ze wzrostem liczby owiec wzrasta co roku liczba hektarów, na których prowadzony jest wypas. Coraz więcej terenów jest przywracanych do użytkowania rolniczego. Na wielu terenach zatrzymano proces sukcesji wtórnej, który w znaczący sposób zmniejsza bioróżnorodność, a zarazem atrakcyjność krajobrazową tych terenów.</a:t>
            </a:r>
          </a:p>
          <a:p>
            <a:pPr>
              <a:lnSpc>
                <a:spcPct val="120000"/>
              </a:lnSpc>
            </a:pPr>
            <a:r>
              <a:rPr lang="pl-PL" sz="1400" dirty="0"/>
              <a:t>.</a:t>
            </a:r>
          </a:p>
        </p:txBody>
      </p:sp>
      <p:sp>
        <p:nvSpPr>
          <p:cNvPr id="3" name="Symbol zastępczy tekstu 2"/>
          <p:cNvSpPr>
            <a:spLocks noGrp="1"/>
          </p:cNvSpPr>
          <p:nvPr>
            <p:ph type="body" sz="quarter" idx="11"/>
          </p:nvPr>
        </p:nvSpPr>
        <p:spPr>
          <a:xfrm>
            <a:off x="127127" y="179168"/>
            <a:ext cx="8829147" cy="700062"/>
          </a:xfrm>
        </p:spPr>
        <p:txBody>
          <a:bodyPr>
            <a:noAutofit/>
          </a:bodyPr>
          <a:lstStyle/>
          <a:p>
            <a:pPr algn="ctr"/>
            <a:r>
              <a:rPr lang="pl-PL" sz="2000" b="1" dirty="0"/>
              <a:t>Efekty ekonomiczno-gospodarcze Wojewódzkiego Programu Aktywizacji Gospodarczej oraz Zachowania Dziedzictwa Kulturowego Beskidów i Jury Krakowsko- Częstochowskiej - Owca Plus</a:t>
            </a:r>
          </a:p>
        </p:txBody>
      </p:sp>
      <p:sp>
        <p:nvSpPr>
          <p:cNvPr id="4" name="Prostokąt 3"/>
          <p:cNvSpPr/>
          <p:nvPr/>
        </p:nvSpPr>
        <p:spPr>
          <a:xfrm>
            <a:off x="3519224" y="4792169"/>
            <a:ext cx="5437049" cy="414409"/>
          </a:xfrm>
          <a:prstGeom prst="rect">
            <a:avLst/>
          </a:prstGeom>
        </p:spPr>
        <p:txBody>
          <a:bodyPr wrap="square">
            <a:spAutoFit/>
          </a:bodyPr>
          <a:lstStyle/>
          <a:p>
            <a:pPr>
              <a:lnSpc>
                <a:spcPct val="170000"/>
              </a:lnSpc>
            </a:pPr>
            <a:r>
              <a:rPr lang="pl-PL" sz="1400" dirty="0">
                <a:solidFill>
                  <a:schemeClr val="bg1"/>
                </a:solidFill>
                <a:latin typeface="calibri (tekst podstawowy)ri Light (Nagłówki)"/>
              </a:rPr>
              <a:t>Powierzchnia wypasu w ( ha) w Wojewódzkim Programie Owca Plus</a:t>
            </a:r>
            <a:endParaRPr lang="pl-PL" sz="1400" dirty="0">
              <a:solidFill>
                <a:schemeClr val="bg1"/>
              </a:solidFill>
            </a:endParaRPr>
          </a:p>
        </p:txBody>
      </p:sp>
      <p:graphicFrame>
        <p:nvGraphicFramePr>
          <p:cNvPr id="9" name="Wykres 8">
            <a:extLst>
              <a:ext uri="{FF2B5EF4-FFF2-40B4-BE49-F238E27FC236}">
                <a16:creationId xmlns:a16="http://schemas.microsoft.com/office/drawing/2014/main" id="{00000000-0008-0000-0000-000004000000}"/>
              </a:ext>
            </a:extLst>
          </p:cNvPr>
          <p:cNvGraphicFramePr>
            <a:graphicFrameLocks noChangeAspect="1"/>
          </p:cNvGraphicFramePr>
          <p:nvPr>
            <p:extLst>
              <p:ext uri="{D42A27DB-BD31-4B8C-83A1-F6EECF244321}">
                <p14:modId xmlns:p14="http://schemas.microsoft.com/office/powerpoint/2010/main" val="2723075303"/>
              </p:ext>
            </p:extLst>
          </p:nvPr>
        </p:nvGraphicFramePr>
        <p:xfrm>
          <a:off x="3038644" y="1103008"/>
          <a:ext cx="5978228" cy="36891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2163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618008" y="1046830"/>
            <a:ext cx="8116089" cy="4096669"/>
          </a:xfrm>
        </p:spPr>
        <p:txBody>
          <a:bodyPr>
            <a:normAutofit/>
          </a:bodyPr>
          <a:lstStyle/>
          <a:p>
            <a:pPr>
              <a:lnSpc>
                <a:spcPct val="120000"/>
              </a:lnSpc>
            </a:pPr>
            <a:endParaRPr lang="pl-PL" sz="2400" dirty="0"/>
          </a:p>
          <a:p>
            <a:pPr>
              <a:lnSpc>
                <a:spcPct val="120000"/>
              </a:lnSpc>
            </a:pPr>
            <a:endParaRPr lang="pl-PL" sz="2000" dirty="0"/>
          </a:p>
        </p:txBody>
      </p:sp>
      <p:sp>
        <p:nvSpPr>
          <p:cNvPr id="4" name="Prostokąt 3"/>
          <p:cNvSpPr/>
          <p:nvPr/>
        </p:nvSpPr>
        <p:spPr>
          <a:xfrm>
            <a:off x="1438969" y="4763395"/>
            <a:ext cx="6063555" cy="332848"/>
          </a:xfrm>
          <a:prstGeom prst="rect">
            <a:avLst/>
          </a:prstGeom>
        </p:spPr>
        <p:txBody>
          <a:bodyPr wrap="square">
            <a:spAutoFit/>
          </a:bodyPr>
          <a:lstStyle/>
          <a:p>
            <a:pPr>
              <a:lnSpc>
                <a:spcPct val="170000"/>
              </a:lnSpc>
            </a:pPr>
            <a:r>
              <a:rPr lang="pl-PL" sz="1050" dirty="0">
                <a:solidFill>
                  <a:schemeClr val="bg1"/>
                </a:solidFill>
                <a:latin typeface="calibri (tekst podstawowy)ri Light (Nagłówki)"/>
              </a:rPr>
              <a:t>Dynamika wzrostu pogłowia owiec uczestniczących w Wojewódzkim Programie – Owca Plus</a:t>
            </a:r>
            <a:endParaRPr lang="pl-PL" sz="1050" dirty="0">
              <a:solidFill>
                <a:schemeClr val="bg1"/>
              </a:solidFill>
            </a:endParaRPr>
          </a:p>
        </p:txBody>
      </p:sp>
      <p:sp>
        <p:nvSpPr>
          <p:cNvPr id="7" name="Prostokąt 6"/>
          <p:cNvSpPr/>
          <p:nvPr/>
        </p:nvSpPr>
        <p:spPr>
          <a:xfrm>
            <a:off x="133350" y="1029790"/>
            <a:ext cx="8858250" cy="1126462"/>
          </a:xfrm>
          <a:prstGeom prst="rect">
            <a:avLst/>
          </a:prstGeom>
        </p:spPr>
        <p:txBody>
          <a:bodyPr wrap="square">
            <a:spAutoFit/>
          </a:bodyPr>
          <a:lstStyle/>
          <a:p>
            <a:pPr>
              <a:lnSpc>
                <a:spcPct val="120000"/>
              </a:lnSpc>
            </a:pPr>
            <a:r>
              <a:rPr lang="pl-PL" sz="1400" dirty="0">
                <a:solidFill>
                  <a:schemeClr val="bg1"/>
                </a:solidFill>
              </a:rPr>
              <a:t>Obecnie w realizację Programu w Beskidach zaangażowanych jest około 22 baców, wypasanych jest około 4767 szt. zwierząt pochodzących od około 38 hodowców. </a:t>
            </a:r>
          </a:p>
          <a:p>
            <a:pPr>
              <a:lnSpc>
                <a:spcPct val="120000"/>
              </a:lnSpc>
            </a:pPr>
            <a:r>
              <a:rPr lang="pl-PL" sz="1400" dirty="0">
                <a:solidFill>
                  <a:schemeClr val="bg1"/>
                </a:solidFill>
              </a:rPr>
              <a:t>Na Jurze Krakowsko-Częstochowskiej w Programie wypasa się około 111 owiec i w zasadzie jest to stała obsada zwierząt obsługująca powierzchnie wypasu na tych terenach.</a:t>
            </a:r>
          </a:p>
        </p:txBody>
      </p:sp>
      <p:graphicFrame>
        <p:nvGraphicFramePr>
          <p:cNvPr id="6" name="Wykres 5">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637620374"/>
              </p:ext>
            </p:extLst>
          </p:nvPr>
        </p:nvGraphicFramePr>
        <p:xfrm>
          <a:off x="607382" y="2173292"/>
          <a:ext cx="7929235" cy="2658249"/>
        </p:xfrm>
        <a:graphic>
          <a:graphicData uri="http://schemas.openxmlformats.org/drawingml/2006/chart">
            <c:chart xmlns:c="http://schemas.openxmlformats.org/drawingml/2006/chart" xmlns:r="http://schemas.openxmlformats.org/officeDocument/2006/relationships" r:id="rId2"/>
          </a:graphicData>
        </a:graphic>
      </p:graphicFrame>
      <p:sp>
        <p:nvSpPr>
          <p:cNvPr id="10" name="Symbol zastępczy tekstu 2"/>
          <p:cNvSpPr txBox="1">
            <a:spLocks/>
          </p:cNvSpPr>
          <p:nvPr/>
        </p:nvSpPr>
        <p:spPr>
          <a:xfrm>
            <a:off x="133350" y="123631"/>
            <a:ext cx="8858250" cy="767323"/>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rgbClr val="0067B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l-PL" sz="2000" b="1" dirty="0"/>
              <a:t>Efekty ekonomiczno-gospodarcze Wojewódzkiego Programu Aktywizacji Gospodarczej oraz Zachowania Dziedzictwa Kulturowego Beskidów i Jury Krakowsko- Częstochowskiej - Owca Plus</a:t>
            </a:r>
          </a:p>
        </p:txBody>
      </p:sp>
    </p:spTree>
    <p:extLst>
      <p:ext uri="{BB962C8B-B14F-4D97-AF65-F5344CB8AC3E}">
        <p14:creationId xmlns:p14="http://schemas.microsoft.com/office/powerpoint/2010/main" val="1103493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335858" y="1652954"/>
            <a:ext cx="7987627" cy="3490546"/>
          </a:xfrm>
        </p:spPr>
        <p:txBody>
          <a:bodyPr>
            <a:normAutofit/>
          </a:bodyPr>
          <a:lstStyle/>
          <a:p>
            <a:pPr>
              <a:lnSpc>
                <a:spcPct val="120000"/>
              </a:lnSpc>
            </a:pPr>
            <a:endParaRPr lang="pl-PL" sz="2400" dirty="0"/>
          </a:p>
          <a:p>
            <a:pPr>
              <a:lnSpc>
                <a:spcPct val="120000"/>
              </a:lnSpc>
            </a:pPr>
            <a:endParaRPr lang="pl-PL" sz="2000" dirty="0"/>
          </a:p>
        </p:txBody>
      </p:sp>
      <p:sp>
        <p:nvSpPr>
          <p:cNvPr id="10" name="Symbol zastępczy tekstu 2"/>
          <p:cNvSpPr txBox="1">
            <a:spLocks/>
          </p:cNvSpPr>
          <p:nvPr/>
        </p:nvSpPr>
        <p:spPr>
          <a:xfrm>
            <a:off x="133350" y="123631"/>
            <a:ext cx="8919816" cy="767323"/>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rgbClr val="0067B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l-PL" sz="2400" b="1" dirty="0"/>
              <a:t>Wyzwania i problemy</a:t>
            </a:r>
          </a:p>
        </p:txBody>
      </p:sp>
      <p:sp>
        <p:nvSpPr>
          <p:cNvPr id="5" name="pole tekstowe 4">
            <a:extLst>
              <a:ext uri="{FF2B5EF4-FFF2-40B4-BE49-F238E27FC236}">
                <a16:creationId xmlns:a16="http://schemas.microsoft.com/office/drawing/2014/main" id="{C71CE305-4EDD-2D2A-428B-F9B942CDA06A}"/>
              </a:ext>
            </a:extLst>
          </p:cNvPr>
          <p:cNvSpPr txBox="1"/>
          <p:nvPr/>
        </p:nvSpPr>
        <p:spPr>
          <a:xfrm>
            <a:off x="133349" y="957839"/>
            <a:ext cx="9010651" cy="3577646"/>
          </a:xfrm>
          <a:prstGeom prst="rect">
            <a:avLst/>
          </a:prstGeom>
          <a:noFill/>
        </p:spPr>
        <p:txBody>
          <a:bodyPr wrap="square">
            <a:spAutoFit/>
          </a:bodyPr>
          <a:lstStyle/>
          <a:p>
            <a:pPr lvl="0">
              <a:lnSpc>
                <a:spcPct val="115000"/>
              </a:lnSpc>
            </a:pPr>
            <a:r>
              <a:rPr lang="pl-PL" kern="100" dirty="0">
                <a:solidFill>
                  <a:schemeClr val="bg1"/>
                </a:solidFill>
                <a:ea typeface="Aptos" panose="020B0004020202020204" pitchFamily="34" charset="0"/>
                <a:cs typeface="Times New Roman" panose="02020603050405020304" pitchFamily="18" charset="0"/>
              </a:rPr>
              <a:t>Tradycyjny wypas owiec w rejonach górskich  stoi dziś przed szeregiem wyzwań o charakterze społecznym, środowiskowym i ekonomicznym, które wpływają  zarówno na opłacalność prowadzenia działalności wypasowej, jak i możliwości zachowania dziedzictwa pasterskiego w kolejnych latach. Najczęściej spotykane problemy to:</a:t>
            </a:r>
          </a:p>
          <a:p>
            <a:pPr lvl="0">
              <a:lnSpc>
                <a:spcPct val="115000"/>
              </a:lnSpc>
            </a:pPr>
            <a:endParaRPr lang="pl-PL" kern="100" dirty="0">
              <a:solidFill>
                <a:schemeClr val="bg1"/>
              </a:solidFill>
              <a:effectLst/>
              <a:ea typeface="Aptos" panose="020B000402020202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pl-PL" kern="100" dirty="0">
                <a:solidFill>
                  <a:schemeClr val="bg1"/>
                </a:solidFill>
                <a:effectLst/>
                <a:ea typeface="Aptos" panose="020B0004020202020204" pitchFamily="34" charset="0"/>
                <a:cs typeface="Times New Roman" panose="02020603050405020304" pitchFamily="18" charset="0"/>
              </a:rPr>
              <a:t>Zmiany demograficzne ( starzenie się osób zajmujących się pasterstwem, brak zainteresowania młodego pokolenia kontynuacją wypasu)</a:t>
            </a:r>
          </a:p>
          <a:p>
            <a:pPr marL="285750" lvl="0" indent="-285750">
              <a:lnSpc>
                <a:spcPct val="115000"/>
              </a:lnSpc>
              <a:buFont typeface="Arial" panose="020B0604020202020204" pitchFamily="34" charset="0"/>
              <a:buChar char="•"/>
            </a:pPr>
            <a:r>
              <a:rPr lang="pl-PL" kern="100" dirty="0">
                <a:solidFill>
                  <a:schemeClr val="bg1"/>
                </a:solidFill>
                <a:effectLst/>
                <a:ea typeface="Aptos" panose="020B0004020202020204" pitchFamily="34" charset="0"/>
                <a:cs typeface="Times New Roman" panose="02020603050405020304" pitchFamily="18" charset="0"/>
              </a:rPr>
              <a:t>Konflikty terenowe</a:t>
            </a:r>
          </a:p>
          <a:p>
            <a:pPr marL="285750" lvl="0" indent="-285750">
              <a:lnSpc>
                <a:spcPct val="115000"/>
              </a:lnSpc>
              <a:buFont typeface="Arial" panose="020B0604020202020204" pitchFamily="34" charset="0"/>
              <a:buChar char="•"/>
            </a:pPr>
            <a:r>
              <a:rPr lang="pl-PL" kern="100" dirty="0">
                <a:solidFill>
                  <a:schemeClr val="bg1"/>
                </a:solidFill>
                <a:effectLst/>
                <a:ea typeface="Aptos" panose="020B0004020202020204" pitchFamily="34" charset="0"/>
                <a:cs typeface="Times New Roman" panose="02020603050405020304" pitchFamily="18" charset="0"/>
              </a:rPr>
              <a:t>Ograniczenie wypasu do tych samych hal corocznie/ zarastanie pozostałych</a:t>
            </a:r>
          </a:p>
          <a:p>
            <a:pPr marL="285750" lvl="0" indent="-285750">
              <a:lnSpc>
                <a:spcPct val="115000"/>
              </a:lnSpc>
              <a:buFont typeface="Arial" panose="020B0604020202020204" pitchFamily="34" charset="0"/>
              <a:buChar char="•"/>
            </a:pPr>
            <a:r>
              <a:rPr lang="pl-PL" kern="100" dirty="0">
                <a:solidFill>
                  <a:schemeClr val="bg1"/>
                </a:solidFill>
                <a:effectLst/>
                <a:ea typeface="Aptos" panose="020B0004020202020204" pitchFamily="34" charset="0"/>
                <a:cs typeface="Times New Roman" panose="02020603050405020304" pitchFamily="18" charset="0"/>
              </a:rPr>
              <a:t>Wzrost kosztów wypasu (dozór stada 24h/doba)</a:t>
            </a:r>
          </a:p>
          <a:p>
            <a:pPr marL="285750" lvl="0" indent="-285750">
              <a:lnSpc>
                <a:spcPct val="115000"/>
              </a:lnSpc>
              <a:spcAft>
                <a:spcPts val="800"/>
              </a:spcAft>
              <a:buFont typeface="Arial" panose="020B0604020202020204" pitchFamily="34" charset="0"/>
              <a:buChar char="•"/>
            </a:pPr>
            <a:r>
              <a:rPr lang="pl-PL" kern="100" dirty="0">
                <a:solidFill>
                  <a:schemeClr val="bg1"/>
                </a:solidFill>
                <a:effectLst/>
                <a:ea typeface="Aptos" panose="020B0004020202020204" pitchFamily="34" charset="0"/>
                <a:cs typeface="Times New Roman" panose="02020603050405020304" pitchFamily="18" charset="0"/>
              </a:rPr>
              <a:t>Choroby i dobrostan zwierząt</a:t>
            </a:r>
          </a:p>
        </p:txBody>
      </p:sp>
    </p:spTree>
    <p:extLst>
      <p:ext uri="{BB962C8B-B14F-4D97-AF65-F5344CB8AC3E}">
        <p14:creationId xmlns:p14="http://schemas.microsoft.com/office/powerpoint/2010/main" val="2351985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1"/>
          </p:nvPr>
        </p:nvSpPr>
        <p:spPr>
          <a:xfrm>
            <a:off x="207352" y="155770"/>
            <a:ext cx="8803424" cy="807479"/>
          </a:xfrm>
        </p:spPr>
        <p:txBody>
          <a:bodyPr>
            <a:noAutofit/>
          </a:bodyPr>
          <a:lstStyle/>
          <a:p>
            <a:pPr algn="ctr"/>
            <a:r>
              <a:rPr lang="pl-PL" sz="2400" b="1" dirty="0"/>
              <a:t>Realne korzyści wynikające z realizacji Wojewódzkiego Programu Owca Plus do roku 2027</a:t>
            </a:r>
          </a:p>
          <a:p>
            <a:pPr algn="ctr"/>
            <a:r>
              <a:rPr lang="pl-PL" sz="2000" b="1" dirty="0"/>
              <a:t> </a:t>
            </a:r>
          </a:p>
        </p:txBody>
      </p:sp>
      <p:graphicFrame>
        <p:nvGraphicFramePr>
          <p:cNvPr id="5" name="Diagram 4">
            <a:extLst>
              <a:ext uri="{FF2B5EF4-FFF2-40B4-BE49-F238E27FC236}">
                <a16:creationId xmlns:a16="http://schemas.microsoft.com/office/drawing/2014/main" id="{BE85AA30-6689-E340-F252-9F45B1FEB21C}"/>
              </a:ext>
            </a:extLst>
          </p:cNvPr>
          <p:cNvGraphicFramePr/>
          <p:nvPr>
            <p:extLst>
              <p:ext uri="{D42A27DB-BD31-4B8C-83A1-F6EECF244321}">
                <p14:modId xmlns:p14="http://schemas.microsoft.com/office/powerpoint/2010/main" val="1130648135"/>
              </p:ext>
            </p:extLst>
          </p:nvPr>
        </p:nvGraphicFramePr>
        <p:xfrm>
          <a:off x="207352" y="1085088"/>
          <a:ext cx="8729296" cy="3902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2843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618008" y="1046830"/>
            <a:ext cx="8116089" cy="4096669"/>
          </a:xfrm>
        </p:spPr>
        <p:txBody>
          <a:bodyPr>
            <a:normAutofit/>
          </a:bodyPr>
          <a:lstStyle/>
          <a:p>
            <a:pPr>
              <a:lnSpc>
                <a:spcPct val="120000"/>
              </a:lnSpc>
            </a:pPr>
            <a:endParaRPr lang="pl-PL" sz="2400" dirty="0"/>
          </a:p>
          <a:p>
            <a:pPr>
              <a:lnSpc>
                <a:spcPct val="120000"/>
              </a:lnSpc>
            </a:pPr>
            <a:endParaRPr lang="pl-PL" sz="2000" dirty="0"/>
          </a:p>
        </p:txBody>
      </p:sp>
      <p:sp>
        <p:nvSpPr>
          <p:cNvPr id="3" name="Symbol zastępczy tekstu 2"/>
          <p:cNvSpPr>
            <a:spLocks noGrp="1"/>
          </p:cNvSpPr>
          <p:nvPr>
            <p:ph type="body" sz="quarter" idx="11"/>
          </p:nvPr>
        </p:nvSpPr>
        <p:spPr>
          <a:xfrm>
            <a:off x="181436" y="98869"/>
            <a:ext cx="8867314" cy="716476"/>
          </a:xfrm>
        </p:spPr>
        <p:txBody>
          <a:bodyPr>
            <a:normAutofit/>
          </a:bodyPr>
          <a:lstStyle/>
          <a:p>
            <a:pPr algn="ctr"/>
            <a:r>
              <a:rPr lang="pl-PL" sz="2400" b="1" dirty="0"/>
              <a:t>Osiągnięte efekty realizowanych działań w ramach Wojewódzkiego Programu - Owca Plus - WYPAS</a:t>
            </a:r>
          </a:p>
        </p:txBody>
      </p:sp>
      <p:sp>
        <p:nvSpPr>
          <p:cNvPr id="4" name="Prostokąt 3"/>
          <p:cNvSpPr/>
          <p:nvPr/>
        </p:nvSpPr>
        <p:spPr>
          <a:xfrm>
            <a:off x="104052" y="1046831"/>
            <a:ext cx="8944697" cy="1138773"/>
          </a:xfrm>
          <a:prstGeom prst="rect">
            <a:avLst/>
          </a:prstGeom>
        </p:spPr>
        <p:txBody>
          <a:bodyPr wrap="square">
            <a:spAutoFit/>
          </a:bodyPr>
          <a:lstStyle/>
          <a:p>
            <a:r>
              <a:rPr lang="pl-PL" sz="1700" dirty="0">
                <a:solidFill>
                  <a:schemeClr val="bg1"/>
                </a:solidFill>
                <a:latin typeface="Calibri" panose="020F0502020204030204" pitchFamily="34" charset="0"/>
              </a:rPr>
              <a:t>W ramach realizowanych działań związanych z prowadzeniem wypasu odtworzono infrastrukturę pasterską niezbędną do realizacji zadań, uzyskano wyraźną poprawę bioróżnorodności na obszarach objętych programem, przywrócono do użytkowania 1000 ha hal w Beskidach, uzyskano wzrost pogłowia owiec w programie z 1000 szt. do około 5000-6000 szt. w zależności od roku.</a:t>
            </a:r>
            <a:endParaRPr lang="pl-PL" sz="1700" dirty="0">
              <a:solidFill>
                <a:schemeClr val="bg1"/>
              </a:solidFill>
            </a:endParaRPr>
          </a:p>
        </p:txBody>
      </p:sp>
      <p:pic>
        <p:nvPicPr>
          <p:cNvPr id="11" name="Picture 1" descr="DSCF387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534409" y="2409215"/>
            <a:ext cx="1800896" cy="2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żłób kaskad"/>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4375" y="2417090"/>
            <a:ext cx="1799288"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DSCF4437">
            <a:extLst>
              <a:ext uri="{FF2B5EF4-FFF2-40B4-BE49-F238E27FC236}">
                <a16:creationId xmlns:a16="http://schemas.microsoft.com/office/drawing/2014/main" id="{87089625-85E8-BA69-454B-97555DE466F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61709" y="2405587"/>
            <a:ext cx="1799288" cy="2094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87402" y="2424346"/>
            <a:ext cx="1807145" cy="2094694"/>
          </a:xfrm>
          <a:prstGeom prst="rect">
            <a:avLst/>
          </a:prstGeom>
        </p:spPr>
      </p:pic>
    </p:spTree>
    <p:extLst>
      <p:ext uri="{BB962C8B-B14F-4D97-AF65-F5344CB8AC3E}">
        <p14:creationId xmlns:p14="http://schemas.microsoft.com/office/powerpoint/2010/main" val="3018247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289169" y="1273908"/>
            <a:ext cx="8714154" cy="334106"/>
          </a:xfrm>
        </p:spPr>
        <p:txBody>
          <a:bodyPr>
            <a:noAutofit/>
          </a:bodyPr>
          <a:lstStyle/>
          <a:p>
            <a:pPr>
              <a:lnSpc>
                <a:spcPct val="120000"/>
              </a:lnSpc>
            </a:pPr>
            <a:r>
              <a:rPr lang="pl-PL" sz="2000" dirty="0">
                <a:latin typeface="+mn-lt"/>
              </a:rPr>
              <a:t>Beskidy i Jura Krakowsko- Częstochowska to obszary o szczególnych uwarunkowaniach przyrodniczych. Tereny te wymagają czynnych zabiegów ochrony przyrody oraz prowadzenia działań zmierzających do zachowania tradycyjnego krajobrazu pasterskiego.</a:t>
            </a:r>
            <a:endParaRPr lang="pl-PL" sz="2000" dirty="0"/>
          </a:p>
        </p:txBody>
      </p:sp>
      <p:sp>
        <p:nvSpPr>
          <p:cNvPr id="3" name="Symbol zastępczy tekstu 2"/>
          <p:cNvSpPr>
            <a:spLocks noGrp="1"/>
          </p:cNvSpPr>
          <p:nvPr>
            <p:ph type="body" sz="quarter" idx="11"/>
          </p:nvPr>
        </p:nvSpPr>
        <p:spPr>
          <a:xfrm>
            <a:off x="304800" y="168651"/>
            <a:ext cx="8631097" cy="625931"/>
          </a:xfrm>
        </p:spPr>
        <p:txBody>
          <a:bodyPr>
            <a:noAutofit/>
          </a:bodyPr>
          <a:lstStyle/>
          <a:p>
            <a:pPr algn="ctr"/>
            <a:r>
              <a:rPr lang="pl-PL" sz="2400" b="1" dirty="0">
                <a:latin typeface="calibri (tekst podstawowy)ri Light (Nagłówki)"/>
              </a:rPr>
              <a:t>Potrzeby regionu</a:t>
            </a:r>
            <a:endParaRPr lang="pl-PL" sz="2400" b="1" dirty="0"/>
          </a:p>
        </p:txBody>
      </p:sp>
      <p:sp>
        <p:nvSpPr>
          <p:cNvPr id="4" name="Symbol zastępczy tekstu 1">
            <a:extLst>
              <a:ext uri="{FF2B5EF4-FFF2-40B4-BE49-F238E27FC236}">
                <a16:creationId xmlns:a16="http://schemas.microsoft.com/office/drawing/2014/main" id="{ADA3C822-9223-F0BF-3C68-C1C678AC9950}"/>
              </a:ext>
            </a:extLst>
          </p:cNvPr>
          <p:cNvSpPr txBox="1">
            <a:spLocks/>
          </p:cNvSpPr>
          <p:nvPr/>
        </p:nvSpPr>
        <p:spPr>
          <a:xfrm>
            <a:off x="125046" y="2580346"/>
            <a:ext cx="3798044" cy="1653750"/>
          </a:xfrm>
          <a:prstGeom prst="rect">
            <a:avLst/>
          </a:prstGeom>
        </p:spPr>
        <p:txBody>
          <a:bodyPr vert="horz" lIns="0" tIns="0" rIns="0" bIns="0" rtlCol="0">
            <a:noAutofit/>
          </a:bodyPr>
          <a:lstStyle>
            <a:lvl1pPr marL="0" indent="0" algn="l" defTabSz="914400" rtl="0" eaLnBrk="1" latinLnBrk="0" hangingPunct="1">
              <a:lnSpc>
                <a:spcPts val="6200"/>
              </a:lnSpc>
              <a:spcBef>
                <a:spcPts val="0"/>
              </a:spcBef>
              <a:buFont typeface="Arial" panose="020B0604020202020204" pitchFamily="34" charset="0"/>
              <a:buNone/>
              <a:defRPr sz="5200" b="0" i="0"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pl-PL" sz="1400" kern="100" dirty="0">
              <a:latin typeface="+mn-lt"/>
              <a:ea typeface="Aptos" panose="020B0004020202020204" pitchFamily="34" charset="0"/>
              <a:cs typeface="Times New Roman" panose="02020603050405020304" pitchFamily="18" charset="0"/>
            </a:endParaRPr>
          </a:p>
          <a:p>
            <a:pPr>
              <a:lnSpc>
                <a:spcPct val="170000"/>
              </a:lnSpc>
            </a:pPr>
            <a:endParaRPr lang="pl-PL" sz="1400" dirty="0"/>
          </a:p>
        </p:txBody>
      </p:sp>
      <p:pic>
        <p:nvPicPr>
          <p:cNvPr id="5" name="Picture 19">
            <a:extLst>
              <a:ext uri="{FF2B5EF4-FFF2-40B4-BE49-F238E27FC236}">
                <a16:creationId xmlns:a16="http://schemas.microsoft.com/office/drawing/2014/main" id="{5BCF1CE8-9902-32C7-22D0-5B06240586F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25046" y="3368224"/>
            <a:ext cx="1290638"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Documents and Settings\koscianskae\Pulpit\OWCA PLUS\owca plus- kontynuacja\male\na ochodzitej.jpg">
            <a:extLst>
              <a:ext uri="{FF2B5EF4-FFF2-40B4-BE49-F238E27FC236}">
                <a16:creationId xmlns:a16="http://schemas.microsoft.com/office/drawing/2014/main" id="{894192B6-5B9C-E43C-D5E1-24F99E9CCFA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14457" y="3368224"/>
            <a:ext cx="2308224" cy="173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czosnek syberyjski na Hali Cebulowej">
            <a:extLst>
              <a:ext uri="{FF2B5EF4-FFF2-40B4-BE49-F238E27FC236}">
                <a16:creationId xmlns:a16="http://schemas.microsoft.com/office/drawing/2014/main" id="{995E503C-809F-D8EC-8210-F589402BAF6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21862" y="3368373"/>
            <a:ext cx="2308223" cy="172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Obraz 5" descr="owce w kosorze.jpg">
            <a:extLst>
              <a:ext uri="{FF2B5EF4-FFF2-40B4-BE49-F238E27FC236}">
                <a16:creationId xmlns:a16="http://schemas.microsoft.com/office/drawing/2014/main" id="{63F73110-ED21-CCDD-30D1-DBB8CEAC6D62}"/>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729266" y="3363603"/>
            <a:ext cx="2308223" cy="1733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4509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4623C1F-06CE-0B6E-5366-E46A65D2C739}"/>
              </a:ext>
            </a:extLst>
          </p:cNvPr>
          <p:cNvSpPr>
            <a:spLocks noGrp="1"/>
          </p:cNvSpPr>
          <p:nvPr>
            <p:ph type="body" sz="quarter" idx="11"/>
          </p:nvPr>
        </p:nvSpPr>
        <p:spPr>
          <a:xfrm>
            <a:off x="115910" y="90152"/>
            <a:ext cx="8937938" cy="824247"/>
          </a:xfrm>
        </p:spPr>
        <p:txBody>
          <a:bodyPr>
            <a:normAutofit/>
          </a:bodyPr>
          <a:lstStyle/>
          <a:p>
            <a:pPr algn="ctr"/>
            <a:r>
              <a:rPr lang="pl-PL" sz="2400" b="1" dirty="0"/>
              <a:t>Osiągnięte efekty realizowanych działań w ramach Wojewódzkiego Programu - Owca Plus - WYPAS</a:t>
            </a:r>
          </a:p>
          <a:p>
            <a:endParaRPr lang="pl-PL" sz="2400" dirty="0"/>
          </a:p>
        </p:txBody>
      </p:sp>
      <p:pic>
        <p:nvPicPr>
          <p:cNvPr id="5" name="Obraz 4">
            <a:extLst>
              <a:ext uri="{FF2B5EF4-FFF2-40B4-BE49-F238E27FC236}">
                <a16:creationId xmlns:a16="http://schemas.microsoft.com/office/drawing/2014/main" id="{C068E9FF-4BF4-7FA4-6D1F-1D92AE9F96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911" y="1146219"/>
            <a:ext cx="1895914" cy="1728505"/>
          </a:xfrm>
          <a:prstGeom prst="rect">
            <a:avLst/>
          </a:prstGeom>
        </p:spPr>
      </p:pic>
      <p:pic>
        <p:nvPicPr>
          <p:cNvPr id="7" name="Obraz 6">
            <a:extLst>
              <a:ext uri="{FF2B5EF4-FFF2-40B4-BE49-F238E27FC236}">
                <a16:creationId xmlns:a16="http://schemas.microsoft.com/office/drawing/2014/main" id="{C8B14CD2-946D-CB1C-BBC4-1AF212A795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88251" y="1146219"/>
            <a:ext cx="1895914" cy="1728505"/>
          </a:xfrm>
          <a:prstGeom prst="rect">
            <a:avLst/>
          </a:prstGeom>
        </p:spPr>
      </p:pic>
      <p:pic>
        <p:nvPicPr>
          <p:cNvPr id="8" name="Picture 11" descr="DSC03318">
            <a:extLst>
              <a:ext uri="{FF2B5EF4-FFF2-40B4-BE49-F238E27FC236}">
                <a16:creationId xmlns:a16="http://schemas.microsoft.com/office/drawing/2014/main" id="{7263F2E1-A99B-CDC9-C6D2-80E7ADA486D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60591" y="1146220"/>
            <a:ext cx="1895914" cy="1728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az 3">
            <a:extLst>
              <a:ext uri="{FF2B5EF4-FFF2-40B4-BE49-F238E27FC236}">
                <a16:creationId xmlns:a16="http://schemas.microsoft.com/office/drawing/2014/main" id="{7CB7AB94-1466-2569-0749-A636E717A9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32929" y="1146218"/>
            <a:ext cx="2635095" cy="1728505"/>
          </a:xfrm>
          <a:prstGeom prst="rect">
            <a:avLst/>
          </a:prstGeom>
        </p:spPr>
      </p:pic>
      <p:pic>
        <p:nvPicPr>
          <p:cNvPr id="9" name="Obraz 8">
            <a:extLst>
              <a:ext uri="{FF2B5EF4-FFF2-40B4-BE49-F238E27FC236}">
                <a16:creationId xmlns:a16="http://schemas.microsoft.com/office/drawing/2014/main" id="{E043EB7E-FBB4-E9FD-37E3-2F571EC73F2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32931" y="3126766"/>
            <a:ext cx="2635093" cy="1728503"/>
          </a:xfrm>
          <a:prstGeom prst="rect">
            <a:avLst/>
          </a:prstGeom>
        </p:spPr>
      </p:pic>
      <p:pic>
        <p:nvPicPr>
          <p:cNvPr id="11" name="Obraz 10">
            <a:extLst>
              <a:ext uri="{FF2B5EF4-FFF2-40B4-BE49-F238E27FC236}">
                <a16:creationId xmlns:a16="http://schemas.microsoft.com/office/drawing/2014/main" id="{404C579E-E1BC-4243-CBEC-5AB5C3B3402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60591" y="3126766"/>
            <a:ext cx="1895914" cy="1728503"/>
          </a:xfrm>
          <a:prstGeom prst="rect">
            <a:avLst/>
          </a:prstGeom>
        </p:spPr>
      </p:pic>
      <p:pic>
        <p:nvPicPr>
          <p:cNvPr id="13" name="Obraz 12">
            <a:extLst>
              <a:ext uri="{FF2B5EF4-FFF2-40B4-BE49-F238E27FC236}">
                <a16:creationId xmlns:a16="http://schemas.microsoft.com/office/drawing/2014/main" id="{B6E70308-8051-E4F0-093E-7A7AF0C8321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0512" y="3133029"/>
            <a:ext cx="1891313" cy="1728504"/>
          </a:xfrm>
          <a:prstGeom prst="rect">
            <a:avLst/>
          </a:prstGeom>
        </p:spPr>
      </p:pic>
      <p:pic>
        <p:nvPicPr>
          <p:cNvPr id="15" name="Obraz 14">
            <a:extLst>
              <a:ext uri="{FF2B5EF4-FFF2-40B4-BE49-F238E27FC236}">
                <a16:creationId xmlns:a16="http://schemas.microsoft.com/office/drawing/2014/main" id="{AB086E01-D3D5-EA82-3A9B-CD328FABA5B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188251" y="3126766"/>
            <a:ext cx="1891313" cy="1728504"/>
          </a:xfrm>
          <a:prstGeom prst="rect">
            <a:avLst/>
          </a:prstGeom>
        </p:spPr>
      </p:pic>
    </p:spTree>
    <p:extLst>
      <p:ext uri="{BB962C8B-B14F-4D97-AF65-F5344CB8AC3E}">
        <p14:creationId xmlns:p14="http://schemas.microsoft.com/office/powerpoint/2010/main" val="698361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4623C1F-06CE-0B6E-5366-E46A65D2C739}"/>
              </a:ext>
            </a:extLst>
          </p:cNvPr>
          <p:cNvSpPr>
            <a:spLocks noGrp="1"/>
          </p:cNvSpPr>
          <p:nvPr>
            <p:ph type="body" sz="quarter" idx="11"/>
          </p:nvPr>
        </p:nvSpPr>
        <p:spPr>
          <a:xfrm>
            <a:off x="115910" y="90152"/>
            <a:ext cx="8937938" cy="824247"/>
          </a:xfrm>
        </p:spPr>
        <p:txBody>
          <a:bodyPr>
            <a:normAutofit/>
          </a:bodyPr>
          <a:lstStyle/>
          <a:p>
            <a:pPr algn="ctr"/>
            <a:r>
              <a:rPr lang="pl-PL" sz="2400" b="1" dirty="0"/>
              <a:t>Osiągnięte efekty realizowanych działań w ramach Wojewódzkiego Programu - Owca Plus – WYPAS</a:t>
            </a:r>
            <a:endParaRPr lang="pl-PL" sz="2400" dirty="0"/>
          </a:p>
        </p:txBody>
      </p:sp>
      <p:sp>
        <p:nvSpPr>
          <p:cNvPr id="4" name="pole tekstowe 3">
            <a:extLst>
              <a:ext uri="{FF2B5EF4-FFF2-40B4-BE49-F238E27FC236}">
                <a16:creationId xmlns:a16="http://schemas.microsoft.com/office/drawing/2014/main" id="{69F02C26-8363-F319-8DBC-8A7D5591DC6A}"/>
              </a:ext>
            </a:extLst>
          </p:cNvPr>
          <p:cNvSpPr txBox="1"/>
          <p:nvPr/>
        </p:nvSpPr>
        <p:spPr>
          <a:xfrm>
            <a:off x="115910" y="1080054"/>
            <a:ext cx="8819932" cy="615553"/>
          </a:xfrm>
          <a:prstGeom prst="rect">
            <a:avLst/>
          </a:prstGeom>
          <a:noFill/>
        </p:spPr>
        <p:txBody>
          <a:bodyPr wrap="square">
            <a:spAutoFit/>
          </a:bodyPr>
          <a:lstStyle/>
          <a:p>
            <a:pPr eaLnBrk="1" hangingPunct="1">
              <a:lnSpc>
                <a:spcPct val="100000"/>
              </a:lnSpc>
              <a:spcBef>
                <a:spcPct val="0"/>
              </a:spcBef>
              <a:buFontTx/>
              <a:buNone/>
            </a:pPr>
            <a:r>
              <a:rPr lang="pl-PL" altLang="pl-PL" sz="1600" b="1" dirty="0">
                <a:solidFill>
                  <a:schemeClr val="bg1"/>
                </a:solidFill>
                <a:latin typeface="Arial" panose="020B0604020202020204" pitchFamily="34" charset="0"/>
              </a:rPr>
              <a:t>Infrastruktura powstała w ramach Programu – Owca Plus:</a:t>
            </a:r>
          </a:p>
          <a:p>
            <a:pPr eaLnBrk="1" hangingPunct="1">
              <a:lnSpc>
                <a:spcPct val="100000"/>
              </a:lnSpc>
              <a:spcBef>
                <a:spcPct val="0"/>
              </a:spcBef>
              <a:buFontTx/>
              <a:buNone/>
            </a:pPr>
            <a:endParaRPr lang="pl-PL" altLang="pl-PL" sz="1800" b="1" dirty="0">
              <a:solidFill>
                <a:schemeClr val="bg1"/>
              </a:solidFill>
              <a:latin typeface="Arial" panose="020B0604020202020204" pitchFamily="34" charset="0"/>
            </a:endParaRPr>
          </a:p>
        </p:txBody>
      </p:sp>
      <p:graphicFrame>
        <p:nvGraphicFramePr>
          <p:cNvPr id="6" name="Tabela 5">
            <a:extLst>
              <a:ext uri="{FF2B5EF4-FFF2-40B4-BE49-F238E27FC236}">
                <a16:creationId xmlns:a16="http://schemas.microsoft.com/office/drawing/2014/main" id="{BF8AADC3-F281-9E93-EE45-92FBC18903D8}"/>
              </a:ext>
            </a:extLst>
          </p:cNvPr>
          <p:cNvGraphicFramePr>
            <a:graphicFrameLocks noGrp="1"/>
          </p:cNvGraphicFramePr>
          <p:nvPr>
            <p:extLst>
              <p:ext uri="{D42A27DB-BD31-4B8C-83A1-F6EECF244321}">
                <p14:modId xmlns:p14="http://schemas.microsoft.com/office/powerpoint/2010/main" val="1003168159"/>
              </p:ext>
            </p:extLst>
          </p:nvPr>
        </p:nvGraphicFramePr>
        <p:xfrm>
          <a:off x="162034" y="1413171"/>
          <a:ext cx="8819932" cy="3640177"/>
        </p:xfrm>
        <a:graphic>
          <a:graphicData uri="http://schemas.openxmlformats.org/drawingml/2006/table">
            <a:tbl>
              <a:tblPr>
                <a:tableStyleId>{35758FB7-9AC5-4552-8A53-C91805E547FA}</a:tableStyleId>
              </a:tblPr>
              <a:tblGrid>
                <a:gridCol w="4507851">
                  <a:extLst>
                    <a:ext uri="{9D8B030D-6E8A-4147-A177-3AD203B41FA5}">
                      <a16:colId xmlns:a16="http://schemas.microsoft.com/office/drawing/2014/main" val="3324784631"/>
                    </a:ext>
                  </a:extLst>
                </a:gridCol>
                <a:gridCol w="4312081">
                  <a:extLst>
                    <a:ext uri="{9D8B030D-6E8A-4147-A177-3AD203B41FA5}">
                      <a16:colId xmlns:a16="http://schemas.microsoft.com/office/drawing/2014/main" val="3750910069"/>
                    </a:ext>
                  </a:extLst>
                </a:gridCol>
              </a:tblGrid>
              <a:tr h="264038">
                <a:tc>
                  <a:txBody>
                    <a:bodyPr/>
                    <a:lstStyle/>
                    <a:p>
                      <a:pPr algn="l" fontAlgn="ctr"/>
                      <a:r>
                        <a:rPr lang="pl-PL" sz="1600" b="1" u="none" strike="noStrike" dirty="0">
                          <a:solidFill>
                            <a:schemeClr val="bg1"/>
                          </a:solidFill>
                          <a:effectLst/>
                        </a:rPr>
                        <a:t>NAZWA</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chemeClr val="accent1">
                        <a:lumMod val="60000"/>
                        <a:lumOff val="40000"/>
                      </a:schemeClr>
                    </a:solidFill>
                  </a:tcPr>
                </a:tc>
                <a:tc>
                  <a:txBody>
                    <a:bodyPr/>
                    <a:lstStyle/>
                    <a:p>
                      <a:pPr algn="l" fontAlgn="ctr"/>
                      <a:r>
                        <a:rPr lang="pl-PL" sz="1600" b="1" u="none" strike="noStrike" dirty="0">
                          <a:solidFill>
                            <a:schemeClr val="bg1"/>
                          </a:solidFill>
                          <a:effectLst/>
                        </a:rPr>
                        <a:t>ILOŚĆ SZTUK</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4033555765"/>
                  </a:ext>
                </a:extLst>
              </a:tr>
              <a:tr h="260244">
                <a:tc>
                  <a:txBody>
                    <a:bodyPr/>
                    <a:lstStyle/>
                    <a:p>
                      <a:pPr algn="l" fontAlgn="ctr"/>
                      <a:r>
                        <a:rPr lang="pl-PL" sz="1600" b="1" u="none" strike="noStrike" dirty="0">
                          <a:solidFill>
                            <a:schemeClr val="bg1"/>
                          </a:solidFill>
                          <a:effectLst/>
                        </a:rPr>
                        <a:t>Bacówki</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dirty="0">
                          <a:solidFill>
                            <a:schemeClr val="bg1"/>
                          </a:solidFill>
                          <a:effectLst/>
                        </a:rPr>
                        <a:t>17 sztuk</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756453364"/>
                  </a:ext>
                </a:extLst>
              </a:tr>
              <a:tr h="260244">
                <a:tc>
                  <a:txBody>
                    <a:bodyPr/>
                    <a:lstStyle/>
                    <a:p>
                      <a:pPr algn="l" fontAlgn="ctr"/>
                      <a:r>
                        <a:rPr lang="pl-PL" sz="1600" b="1" u="none" strike="noStrike" dirty="0">
                          <a:solidFill>
                            <a:schemeClr val="bg1"/>
                          </a:solidFill>
                          <a:effectLst/>
                        </a:rPr>
                        <a:t>Remont bacówki</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dirty="0">
                          <a:solidFill>
                            <a:schemeClr val="bg1"/>
                          </a:solidFill>
                          <a:effectLst/>
                        </a:rPr>
                        <a:t>7 sztuk</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343973930"/>
                  </a:ext>
                </a:extLst>
              </a:tr>
              <a:tr h="260244">
                <a:tc>
                  <a:txBody>
                    <a:bodyPr/>
                    <a:lstStyle/>
                    <a:p>
                      <a:pPr algn="l" fontAlgn="ctr"/>
                      <a:r>
                        <a:rPr lang="pl-PL" sz="1600" b="1" u="none" strike="noStrike" dirty="0">
                          <a:solidFill>
                            <a:schemeClr val="bg1"/>
                          </a:solidFill>
                          <a:effectLst/>
                        </a:rPr>
                        <a:t>Tablice informacyjne</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a:solidFill>
                            <a:schemeClr val="bg1"/>
                          </a:solidFill>
                          <a:effectLst/>
                        </a:rPr>
                        <a:t>ok. 93 sztuk</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876118979"/>
                  </a:ext>
                </a:extLst>
              </a:tr>
              <a:tr h="260244">
                <a:tc>
                  <a:txBody>
                    <a:bodyPr/>
                    <a:lstStyle/>
                    <a:p>
                      <a:pPr algn="l" fontAlgn="ctr"/>
                      <a:r>
                        <a:rPr lang="pl-PL" sz="1600" b="1" u="none" strike="noStrike">
                          <a:solidFill>
                            <a:schemeClr val="bg1"/>
                          </a:solidFill>
                          <a:effectLst/>
                        </a:rPr>
                        <a:t>Ławo-stoły, część z zadaszeniami</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a:solidFill>
                            <a:schemeClr val="bg1"/>
                          </a:solidFill>
                          <a:effectLst/>
                        </a:rPr>
                        <a:t>ok. 27 sztuk</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950373623"/>
                  </a:ext>
                </a:extLst>
              </a:tr>
              <a:tr h="513455">
                <a:tc>
                  <a:txBody>
                    <a:bodyPr/>
                    <a:lstStyle/>
                    <a:p>
                      <a:pPr algn="l" fontAlgn="ctr"/>
                      <a:r>
                        <a:rPr lang="pl-PL" sz="1600" b="1" u="none" strike="noStrike">
                          <a:solidFill>
                            <a:schemeClr val="bg1"/>
                          </a:solidFill>
                          <a:effectLst/>
                        </a:rPr>
                        <a:t>Zestaw przenośnych ogrodzeń elektrycznych</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dirty="0">
                          <a:solidFill>
                            <a:schemeClr val="bg1"/>
                          </a:solidFill>
                          <a:effectLst/>
                        </a:rPr>
                        <a:t>ok. 55 zestawów</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838369336"/>
                  </a:ext>
                </a:extLst>
              </a:tr>
              <a:tr h="260244">
                <a:tc>
                  <a:txBody>
                    <a:bodyPr/>
                    <a:lstStyle/>
                    <a:p>
                      <a:pPr algn="l" fontAlgn="ctr"/>
                      <a:r>
                        <a:rPr lang="pl-PL" sz="1600" b="1" u="none" strike="noStrike">
                          <a:solidFill>
                            <a:schemeClr val="bg1"/>
                          </a:solidFill>
                          <a:effectLst/>
                        </a:rPr>
                        <a:t>Wodopoje i żłoby dla owiec</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a:solidFill>
                            <a:schemeClr val="bg1"/>
                          </a:solidFill>
                          <a:effectLst/>
                        </a:rPr>
                        <a:t>ok. 112 sztuk</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13672370"/>
                  </a:ext>
                </a:extLst>
              </a:tr>
              <a:tr h="260244">
                <a:tc>
                  <a:txBody>
                    <a:bodyPr/>
                    <a:lstStyle/>
                    <a:p>
                      <a:pPr algn="l" fontAlgn="ctr"/>
                      <a:r>
                        <a:rPr lang="pl-PL" sz="1600" b="1" u="none" strike="noStrike">
                          <a:solidFill>
                            <a:schemeClr val="bg1"/>
                          </a:solidFill>
                          <a:effectLst/>
                        </a:rPr>
                        <a:t>System zabezpieczeń przed wilkami</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dirty="0">
                          <a:solidFill>
                            <a:schemeClr val="bg1"/>
                          </a:solidFill>
                          <a:effectLst/>
                        </a:rPr>
                        <a:t>ok. 6 zestawów</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908344345"/>
                  </a:ext>
                </a:extLst>
              </a:tr>
              <a:tr h="260244">
                <a:tc>
                  <a:txBody>
                    <a:bodyPr/>
                    <a:lstStyle/>
                    <a:p>
                      <a:pPr algn="l" fontAlgn="ctr"/>
                      <a:r>
                        <a:rPr lang="pl-PL" sz="1600" b="1" u="none" strike="noStrike">
                          <a:solidFill>
                            <a:schemeClr val="bg1"/>
                          </a:solidFill>
                          <a:effectLst/>
                        </a:rPr>
                        <a:t>Koszory</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dirty="0">
                          <a:solidFill>
                            <a:schemeClr val="bg1"/>
                          </a:solidFill>
                          <a:effectLst/>
                        </a:rPr>
                        <a:t>ok. 24 komplety</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979149818"/>
                  </a:ext>
                </a:extLst>
              </a:tr>
              <a:tr h="260244">
                <a:tc>
                  <a:txBody>
                    <a:bodyPr/>
                    <a:lstStyle/>
                    <a:p>
                      <a:pPr algn="l" fontAlgn="ctr"/>
                      <a:r>
                        <a:rPr lang="pl-PL" sz="1600" b="1" u="none" strike="noStrike">
                          <a:solidFill>
                            <a:schemeClr val="bg1"/>
                          </a:solidFill>
                          <a:effectLst/>
                        </a:rPr>
                        <a:t>Kosa spalinowa </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a:solidFill>
                            <a:schemeClr val="bg1"/>
                          </a:solidFill>
                          <a:effectLst/>
                        </a:rPr>
                        <a:t>2 sztuki</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286943344"/>
                  </a:ext>
                </a:extLst>
              </a:tr>
              <a:tr h="260244">
                <a:tc>
                  <a:txBody>
                    <a:bodyPr/>
                    <a:lstStyle/>
                    <a:p>
                      <a:pPr algn="l" fontAlgn="ctr"/>
                      <a:r>
                        <a:rPr lang="pl-PL" sz="1600" b="1" u="none" strike="noStrike">
                          <a:solidFill>
                            <a:schemeClr val="bg1"/>
                          </a:solidFill>
                          <a:effectLst/>
                        </a:rPr>
                        <a:t>Dzwonki dla stad</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a:solidFill>
                            <a:schemeClr val="bg1"/>
                          </a:solidFill>
                          <a:effectLst/>
                        </a:rPr>
                        <a:t>ok. 150 sztuk</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553951225"/>
                  </a:ext>
                </a:extLst>
              </a:tr>
              <a:tr h="260244">
                <a:tc>
                  <a:txBody>
                    <a:bodyPr/>
                    <a:lstStyle/>
                    <a:p>
                      <a:pPr algn="l" fontAlgn="ctr"/>
                      <a:r>
                        <a:rPr lang="pl-PL" sz="1600" b="1" u="none" strike="noStrike">
                          <a:solidFill>
                            <a:schemeClr val="bg1"/>
                          </a:solidFill>
                          <a:effectLst/>
                        </a:rPr>
                        <a:t>Wyposażenie bacówki</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a:solidFill>
                            <a:schemeClr val="bg1"/>
                          </a:solidFill>
                          <a:effectLst/>
                        </a:rPr>
                        <a:t>3 zestawy</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643894065"/>
                  </a:ext>
                </a:extLst>
              </a:tr>
              <a:tr h="260244">
                <a:tc>
                  <a:txBody>
                    <a:bodyPr/>
                    <a:lstStyle/>
                    <a:p>
                      <a:pPr algn="l" fontAlgn="ctr"/>
                      <a:r>
                        <a:rPr lang="pl-PL" sz="1600" b="1" u="none" strike="noStrike">
                          <a:solidFill>
                            <a:schemeClr val="bg1"/>
                          </a:solidFill>
                          <a:effectLst/>
                        </a:rPr>
                        <a:t>Rębak spalinowy</a:t>
                      </a:r>
                      <a:endParaRPr lang="pl-PL" sz="1600" b="1" i="0" u="none" strike="noStrike">
                        <a:solidFill>
                          <a:schemeClr val="bg1"/>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l" fontAlgn="ctr"/>
                      <a:r>
                        <a:rPr lang="pl-PL" sz="1600" b="1" u="none" strike="noStrike" dirty="0">
                          <a:solidFill>
                            <a:schemeClr val="bg1"/>
                          </a:solidFill>
                          <a:effectLst/>
                        </a:rPr>
                        <a:t>1 sztuka</a:t>
                      </a:r>
                      <a:endParaRPr lang="pl-PL" sz="1600" b="1"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778795599"/>
                  </a:ext>
                </a:extLst>
              </a:tr>
            </a:tbl>
          </a:graphicData>
        </a:graphic>
      </p:graphicFrame>
    </p:spTree>
    <p:extLst>
      <p:ext uri="{BB962C8B-B14F-4D97-AF65-F5344CB8AC3E}">
        <p14:creationId xmlns:p14="http://schemas.microsoft.com/office/powerpoint/2010/main" val="2467335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4623C1F-06CE-0B6E-5366-E46A65D2C739}"/>
              </a:ext>
            </a:extLst>
          </p:cNvPr>
          <p:cNvSpPr>
            <a:spLocks noGrp="1"/>
          </p:cNvSpPr>
          <p:nvPr>
            <p:ph type="body" sz="quarter" idx="11"/>
          </p:nvPr>
        </p:nvSpPr>
        <p:spPr>
          <a:xfrm>
            <a:off x="115910" y="90152"/>
            <a:ext cx="8937938" cy="824247"/>
          </a:xfrm>
        </p:spPr>
        <p:txBody>
          <a:bodyPr>
            <a:normAutofit/>
          </a:bodyPr>
          <a:lstStyle/>
          <a:p>
            <a:pPr algn="ctr"/>
            <a:r>
              <a:rPr lang="pl-PL" sz="2400" b="1" dirty="0"/>
              <a:t>Osiągnięte efekty realizowanych działań w ramach Wojewódzkiego Programu - Owca Plus – WYPAS</a:t>
            </a:r>
            <a:endParaRPr lang="pl-PL" sz="2400" dirty="0"/>
          </a:p>
        </p:txBody>
      </p:sp>
      <p:sp>
        <p:nvSpPr>
          <p:cNvPr id="4" name="pole tekstowe 3">
            <a:extLst>
              <a:ext uri="{FF2B5EF4-FFF2-40B4-BE49-F238E27FC236}">
                <a16:creationId xmlns:a16="http://schemas.microsoft.com/office/drawing/2014/main" id="{3894B2DE-1AA0-17EC-5F26-B2F2E25CCE3E}"/>
              </a:ext>
            </a:extLst>
          </p:cNvPr>
          <p:cNvSpPr txBox="1"/>
          <p:nvPr/>
        </p:nvSpPr>
        <p:spPr>
          <a:xfrm>
            <a:off x="115910" y="1155404"/>
            <a:ext cx="5072778" cy="4370427"/>
          </a:xfrm>
          <a:prstGeom prst="rect">
            <a:avLst/>
          </a:prstGeom>
          <a:noFill/>
        </p:spPr>
        <p:txBody>
          <a:bodyPr wrap="square">
            <a:spAutoFit/>
          </a:bodyPr>
          <a:lstStyle/>
          <a:p>
            <a:pPr eaLnBrk="1" hangingPunct="1">
              <a:lnSpc>
                <a:spcPct val="100000"/>
              </a:lnSpc>
              <a:spcBef>
                <a:spcPct val="0"/>
              </a:spcBef>
              <a:buFontTx/>
              <a:buNone/>
            </a:pPr>
            <a:r>
              <a:rPr lang="pl-PL" altLang="pl-PL" sz="1600" b="1" dirty="0">
                <a:solidFill>
                  <a:schemeClr val="bg1"/>
                </a:solidFill>
                <a:latin typeface="Arial" panose="020B0604020202020204" pitchFamily="34" charset="0"/>
              </a:rPr>
              <a:t>„Szlak bacówek Programu Owca Plus”</a:t>
            </a:r>
          </a:p>
          <a:p>
            <a:pPr eaLnBrk="1" hangingPunct="1">
              <a:lnSpc>
                <a:spcPct val="100000"/>
              </a:lnSpc>
              <a:spcBef>
                <a:spcPct val="0"/>
              </a:spcBef>
              <a:buFontTx/>
              <a:buNone/>
            </a:pPr>
            <a:endParaRPr lang="pl-PL" altLang="pl-PL" sz="1600" b="1" dirty="0">
              <a:solidFill>
                <a:schemeClr val="bg1"/>
              </a:solidFill>
              <a:latin typeface="Arial" panose="020B0604020202020204" pitchFamily="34" charset="0"/>
            </a:endParaRPr>
          </a:p>
          <a:p>
            <a:pPr>
              <a:spcBef>
                <a:spcPct val="0"/>
              </a:spcBef>
            </a:pPr>
            <a:r>
              <a:rPr lang="pl-PL" altLang="pl-PL" sz="1600" dirty="0">
                <a:solidFill>
                  <a:schemeClr val="bg1"/>
                </a:solidFill>
                <a:latin typeface="Arial" panose="020B0604020202020204" pitchFamily="34" charset="0"/>
              </a:rPr>
              <a:t>W 2017 roku utworzony został „Szlak bacówek Programu Owca Plus”. Szlakiem objętych zostało 16 bacówek sfinansowanych z dotacji Województwa Śląskiego w ramach Programu Owca Plus, na chwile obecna Szlak obejmuje 28 obiektów sfinansowanych z różnych środków. Bacówki zostały oznaczone, a przy każdej z nich znajduje się tablica z informacjami na temat Programu, ich lokalizacji, a także o występujących gatunkach roślin. W 2018 r. wykonano stronę internetową Szlaku Bacówek Programu Owca Plus </a:t>
            </a:r>
            <a:r>
              <a:rPr lang="pl-PL" altLang="pl-PL" sz="1600" dirty="0">
                <a:solidFill>
                  <a:srgbClr val="00B0F0"/>
                </a:solidFill>
                <a:latin typeface="Arial" panose="020B0604020202020204" pitchFamily="34" charset="0"/>
                <a:hlinkClick r:id="rId2">
                  <a:extLst>
                    <a:ext uri="{A12FA001-AC4F-418D-AE19-62706E023703}">
                      <ahyp:hlinkClr xmlns:ahyp="http://schemas.microsoft.com/office/drawing/2018/hyperlinkcolor" val="tx"/>
                    </a:ext>
                  </a:extLst>
                </a:hlinkClick>
              </a:rPr>
              <a:t>http://www.owcaplusbacowki.pl/</a:t>
            </a:r>
            <a:r>
              <a:rPr lang="pl-PL" altLang="pl-PL" sz="1600" dirty="0">
                <a:solidFill>
                  <a:srgbClr val="00B0F0"/>
                </a:solidFill>
                <a:latin typeface="Arial" panose="020B0604020202020204" pitchFamily="34" charset="0"/>
              </a:rPr>
              <a:t>  </a:t>
            </a:r>
            <a:r>
              <a:rPr lang="pl-PL" altLang="pl-PL" sz="1600" dirty="0">
                <a:solidFill>
                  <a:schemeClr val="bg1"/>
                </a:solidFill>
                <a:latin typeface="Arial" panose="020B0604020202020204" pitchFamily="34" charset="0"/>
              </a:rPr>
              <a:t>oraz wydano broszurę promującą Szlak.</a:t>
            </a:r>
          </a:p>
          <a:p>
            <a:pPr>
              <a:spcBef>
                <a:spcPct val="0"/>
              </a:spcBef>
            </a:pPr>
            <a:endParaRPr lang="pl-PL" altLang="pl-PL" sz="1600" dirty="0">
              <a:solidFill>
                <a:schemeClr val="bg1"/>
              </a:solidFill>
              <a:latin typeface="Arial" panose="020B0604020202020204" pitchFamily="34" charset="0"/>
            </a:endParaRPr>
          </a:p>
          <a:p>
            <a:pPr eaLnBrk="1" hangingPunct="1">
              <a:lnSpc>
                <a:spcPct val="100000"/>
              </a:lnSpc>
              <a:spcBef>
                <a:spcPct val="0"/>
              </a:spcBef>
              <a:buFontTx/>
              <a:buNone/>
            </a:pPr>
            <a:r>
              <a:rPr lang="pl-PL" altLang="pl-PL" sz="1600" b="1" dirty="0">
                <a:solidFill>
                  <a:schemeClr val="bg1"/>
                </a:solidFill>
                <a:latin typeface="Arial" panose="020B0604020202020204" pitchFamily="34" charset="0"/>
              </a:rPr>
              <a:t> </a:t>
            </a:r>
          </a:p>
          <a:p>
            <a:pPr eaLnBrk="1" hangingPunct="1">
              <a:lnSpc>
                <a:spcPct val="100000"/>
              </a:lnSpc>
              <a:spcBef>
                <a:spcPct val="0"/>
              </a:spcBef>
              <a:buFontTx/>
              <a:buNone/>
            </a:pPr>
            <a:endParaRPr lang="pl-PL" altLang="pl-PL" sz="1600" b="1" dirty="0">
              <a:solidFill>
                <a:schemeClr val="bg1"/>
              </a:solidFill>
              <a:latin typeface="Arial" panose="020B0604020202020204" pitchFamily="34" charset="0"/>
            </a:endParaRPr>
          </a:p>
        </p:txBody>
      </p:sp>
      <p:pic>
        <p:nvPicPr>
          <p:cNvPr id="8" name="Obraz 7">
            <a:extLst>
              <a:ext uri="{FF2B5EF4-FFF2-40B4-BE49-F238E27FC236}">
                <a16:creationId xmlns:a16="http://schemas.microsoft.com/office/drawing/2014/main" id="{DDB2539A-B25E-ED17-E3B4-6533924205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79901" y="1173372"/>
            <a:ext cx="3241383" cy="1874328"/>
          </a:xfrm>
          <a:prstGeom prst="rect">
            <a:avLst/>
          </a:prstGeom>
        </p:spPr>
      </p:pic>
      <p:pic>
        <p:nvPicPr>
          <p:cNvPr id="10" name="Obraz 9">
            <a:extLst>
              <a:ext uri="{FF2B5EF4-FFF2-40B4-BE49-F238E27FC236}">
                <a16:creationId xmlns:a16="http://schemas.microsoft.com/office/drawing/2014/main" id="{FDA7A648-BB93-9532-9238-899297CA8C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68262" y="3179019"/>
            <a:ext cx="3253022" cy="1874329"/>
          </a:xfrm>
          <a:prstGeom prst="rect">
            <a:avLst/>
          </a:prstGeom>
        </p:spPr>
      </p:pic>
    </p:spTree>
    <p:extLst>
      <p:ext uri="{BB962C8B-B14F-4D97-AF65-F5344CB8AC3E}">
        <p14:creationId xmlns:p14="http://schemas.microsoft.com/office/powerpoint/2010/main" val="1617124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4623C1F-06CE-0B6E-5366-E46A65D2C739}"/>
              </a:ext>
            </a:extLst>
          </p:cNvPr>
          <p:cNvSpPr>
            <a:spLocks noGrp="1"/>
          </p:cNvSpPr>
          <p:nvPr>
            <p:ph type="body" sz="quarter" idx="11"/>
          </p:nvPr>
        </p:nvSpPr>
        <p:spPr>
          <a:xfrm>
            <a:off x="70884" y="153947"/>
            <a:ext cx="9073116" cy="824247"/>
          </a:xfrm>
        </p:spPr>
        <p:txBody>
          <a:bodyPr>
            <a:normAutofit fontScale="92500"/>
          </a:bodyPr>
          <a:lstStyle/>
          <a:p>
            <a:pPr algn="ctr"/>
            <a:r>
              <a:rPr lang="pl-PL" sz="2400" b="1" dirty="0"/>
              <a:t>Osiągnięte efekty realizowanych działań w ramach Wojewódzkiego Programu - Owca </a:t>
            </a:r>
            <a:r>
              <a:rPr lang="pl-PL" sz="2400" b="1" dirty="0">
                <a:solidFill>
                  <a:srgbClr val="0070C0"/>
                </a:solidFill>
              </a:rPr>
              <a:t>Plus – </a:t>
            </a:r>
            <a:r>
              <a:rPr lang="pl-PL" altLang="pl-PL" sz="2400" b="1" dirty="0">
                <a:solidFill>
                  <a:srgbClr val="0070C0"/>
                </a:solidFill>
              </a:rPr>
              <a:t>„Szlak bacówek Programu Owca Plus”</a:t>
            </a:r>
            <a:r>
              <a:rPr lang="pl-PL" altLang="pl-PL" sz="2400" b="1" dirty="0">
                <a:solidFill>
                  <a:srgbClr val="0070C0"/>
                </a:solidFill>
                <a:latin typeface="Arial" panose="020B0604020202020204" pitchFamily="34" charset="0"/>
              </a:rPr>
              <a:t>- </a:t>
            </a:r>
            <a:r>
              <a:rPr lang="pl-PL" altLang="pl-PL" sz="2400" b="1" dirty="0">
                <a:solidFill>
                  <a:srgbClr val="0070C0"/>
                </a:solidFill>
              </a:rPr>
              <a:t>przykłady</a:t>
            </a:r>
          </a:p>
          <a:p>
            <a:pPr algn="ctr"/>
            <a:endParaRPr lang="pl-PL" sz="2400" dirty="0"/>
          </a:p>
        </p:txBody>
      </p:sp>
      <p:pic>
        <p:nvPicPr>
          <p:cNvPr id="6" name="Obraz 5">
            <a:extLst>
              <a:ext uri="{FF2B5EF4-FFF2-40B4-BE49-F238E27FC236}">
                <a16:creationId xmlns:a16="http://schemas.microsoft.com/office/drawing/2014/main" id="{272AD754-8A6E-BE1A-DC8B-CFD9C45189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698" y="1357596"/>
            <a:ext cx="1556184" cy="1016217"/>
          </a:xfrm>
          <a:prstGeom prst="rect">
            <a:avLst/>
          </a:prstGeom>
        </p:spPr>
      </p:pic>
      <p:pic>
        <p:nvPicPr>
          <p:cNvPr id="8" name="Obraz 7">
            <a:extLst>
              <a:ext uri="{FF2B5EF4-FFF2-40B4-BE49-F238E27FC236}">
                <a16:creationId xmlns:a16="http://schemas.microsoft.com/office/drawing/2014/main" id="{C46B58D6-AA6E-FE55-BC8E-360FF38CE1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943" y="2625935"/>
            <a:ext cx="1556939" cy="1016217"/>
          </a:xfrm>
          <a:prstGeom prst="rect">
            <a:avLst/>
          </a:prstGeom>
        </p:spPr>
      </p:pic>
      <p:pic>
        <p:nvPicPr>
          <p:cNvPr id="12" name="Obraz 11">
            <a:extLst>
              <a:ext uri="{FF2B5EF4-FFF2-40B4-BE49-F238E27FC236}">
                <a16:creationId xmlns:a16="http://schemas.microsoft.com/office/drawing/2014/main" id="{D7916E57-98D1-9D13-28CB-AFD93F15E1CF}"/>
              </a:ext>
            </a:extLst>
          </p:cNvPr>
          <p:cNvPicPr preferRelativeResize="0">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49594" y="2617904"/>
            <a:ext cx="1620000" cy="1024248"/>
          </a:xfrm>
          <a:prstGeom prst="rect">
            <a:avLst/>
          </a:prstGeom>
        </p:spPr>
      </p:pic>
      <p:pic>
        <p:nvPicPr>
          <p:cNvPr id="14" name="Obraz 13">
            <a:extLst>
              <a:ext uri="{FF2B5EF4-FFF2-40B4-BE49-F238E27FC236}">
                <a16:creationId xmlns:a16="http://schemas.microsoft.com/office/drawing/2014/main" id="{7F3667F8-F064-B797-7D9D-1E68F0AE96C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43774" y="1357596"/>
            <a:ext cx="1631640" cy="1016217"/>
          </a:xfrm>
          <a:prstGeom prst="rect">
            <a:avLst/>
          </a:prstGeom>
        </p:spPr>
      </p:pic>
      <p:pic>
        <p:nvPicPr>
          <p:cNvPr id="16" name="Obraz 15">
            <a:extLst>
              <a:ext uri="{FF2B5EF4-FFF2-40B4-BE49-F238E27FC236}">
                <a16:creationId xmlns:a16="http://schemas.microsoft.com/office/drawing/2014/main" id="{5B7BF1CD-ED8F-24A0-5B75-424E26B2557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3943" y="3886244"/>
            <a:ext cx="1603134" cy="1016217"/>
          </a:xfrm>
          <a:prstGeom prst="rect">
            <a:avLst/>
          </a:prstGeom>
        </p:spPr>
      </p:pic>
      <p:pic>
        <p:nvPicPr>
          <p:cNvPr id="18" name="Obraz 17">
            <a:extLst>
              <a:ext uri="{FF2B5EF4-FFF2-40B4-BE49-F238E27FC236}">
                <a16:creationId xmlns:a16="http://schemas.microsoft.com/office/drawing/2014/main" id="{C8731AD5-C6C3-A6DB-3111-06A6553F1CD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55414" y="3886244"/>
            <a:ext cx="1620000" cy="1024248"/>
          </a:xfrm>
          <a:prstGeom prst="rect">
            <a:avLst/>
          </a:prstGeom>
        </p:spPr>
      </p:pic>
      <p:pic>
        <p:nvPicPr>
          <p:cNvPr id="20" name="Obraz 19">
            <a:extLst>
              <a:ext uri="{FF2B5EF4-FFF2-40B4-BE49-F238E27FC236}">
                <a16:creationId xmlns:a16="http://schemas.microsoft.com/office/drawing/2014/main" id="{A47E50E4-EDD9-F2D3-3525-08F68F5F08F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671693" y="1357596"/>
            <a:ext cx="1620000" cy="1053566"/>
          </a:xfrm>
          <a:prstGeom prst="rect">
            <a:avLst/>
          </a:prstGeom>
        </p:spPr>
      </p:pic>
      <p:pic>
        <p:nvPicPr>
          <p:cNvPr id="22" name="Obraz 21">
            <a:extLst>
              <a:ext uri="{FF2B5EF4-FFF2-40B4-BE49-F238E27FC236}">
                <a16:creationId xmlns:a16="http://schemas.microsoft.com/office/drawing/2014/main" id="{A936F026-FA57-5477-CE95-51851705D1A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477646" y="1369723"/>
            <a:ext cx="1620001" cy="1044226"/>
          </a:xfrm>
          <a:prstGeom prst="rect">
            <a:avLst/>
          </a:prstGeom>
        </p:spPr>
      </p:pic>
      <p:pic>
        <p:nvPicPr>
          <p:cNvPr id="24" name="Obraz 23">
            <a:extLst>
              <a:ext uri="{FF2B5EF4-FFF2-40B4-BE49-F238E27FC236}">
                <a16:creationId xmlns:a16="http://schemas.microsoft.com/office/drawing/2014/main" id="{FAA9EAA1-19F2-55AC-05C3-18D8FB3435C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71692" y="3901300"/>
            <a:ext cx="1620000" cy="1001161"/>
          </a:xfrm>
          <a:prstGeom prst="rect">
            <a:avLst/>
          </a:prstGeom>
        </p:spPr>
      </p:pic>
      <p:pic>
        <p:nvPicPr>
          <p:cNvPr id="26" name="Obraz 25">
            <a:extLst>
              <a:ext uri="{FF2B5EF4-FFF2-40B4-BE49-F238E27FC236}">
                <a16:creationId xmlns:a16="http://schemas.microsoft.com/office/drawing/2014/main" id="{A0FCFD94-5485-1458-B109-9CB65B8F296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666353" y="2613306"/>
            <a:ext cx="1611150" cy="1024248"/>
          </a:xfrm>
          <a:prstGeom prst="rect">
            <a:avLst/>
          </a:prstGeom>
        </p:spPr>
      </p:pic>
      <p:pic>
        <p:nvPicPr>
          <p:cNvPr id="28" name="Obraz 27">
            <a:extLst>
              <a:ext uri="{FF2B5EF4-FFF2-40B4-BE49-F238E27FC236}">
                <a16:creationId xmlns:a16="http://schemas.microsoft.com/office/drawing/2014/main" id="{62AF6E10-7C6B-09E5-0CB9-7C00270A54F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474262" y="2613306"/>
            <a:ext cx="1611150" cy="1044226"/>
          </a:xfrm>
          <a:prstGeom prst="rect">
            <a:avLst/>
          </a:prstGeom>
        </p:spPr>
      </p:pic>
      <p:pic>
        <p:nvPicPr>
          <p:cNvPr id="30" name="Obraz 29">
            <a:extLst>
              <a:ext uri="{FF2B5EF4-FFF2-40B4-BE49-F238E27FC236}">
                <a16:creationId xmlns:a16="http://schemas.microsoft.com/office/drawing/2014/main" id="{0F525180-C1BA-F4AC-6553-E0C3A87B7CB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477647" y="3901300"/>
            <a:ext cx="1620000" cy="1001161"/>
          </a:xfrm>
          <a:prstGeom prst="rect">
            <a:avLst/>
          </a:prstGeom>
        </p:spPr>
      </p:pic>
      <p:pic>
        <p:nvPicPr>
          <p:cNvPr id="32" name="Obraz 31">
            <a:extLst>
              <a:ext uri="{FF2B5EF4-FFF2-40B4-BE49-F238E27FC236}">
                <a16:creationId xmlns:a16="http://schemas.microsoft.com/office/drawing/2014/main" id="{1CEE16F7-717C-117C-A3E8-DCEEACC2A21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262503" y="1369723"/>
            <a:ext cx="1651421" cy="1025415"/>
          </a:xfrm>
          <a:prstGeom prst="rect">
            <a:avLst/>
          </a:prstGeom>
        </p:spPr>
      </p:pic>
      <p:pic>
        <p:nvPicPr>
          <p:cNvPr id="34" name="Obraz 33">
            <a:extLst>
              <a:ext uri="{FF2B5EF4-FFF2-40B4-BE49-F238E27FC236}">
                <a16:creationId xmlns:a16="http://schemas.microsoft.com/office/drawing/2014/main" id="{6F4571EC-4AF7-C5A1-FDF0-280C2FAD1A09}"/>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293924" y="2611930"/>
            <a:ext cx="1620000" cy="1044226"/>
          </a:xfrm>
          <a:prstGeom prst="rect">
            <a:avLst/>
          </a:prstGeom>
        </p:spPr>
      </p:pic>
      <p:pic>
        <p:nvPicPr>
          <p:cNvPr id="36" name="Obraz 35">
            <a:extLst>
              <a:ext uri="{FF2B5EF4-FFF2-40B4-BE49-F238E27FC236}">
                <a16:creationId xmlns:a16="http://schemas.microsoft.com/office/drawing/2014/main" id="{8245C706-E284-737B-AFA7-17DD250FB94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7293924" y="3917715"/>
            <a:ext cx="1620000" cy="992776"/>
          </a:xfrm>
          <a:prstGeom prst="rect">
            <a:avLst/>
          </a:prstGeom>
        </p:spPr>
      </p:pic>
    </p:spTree>
    <p:extLst>
      <p:ext uri="{BB962C8B-B14F-4D97-AF65-F5344CB8AC3E}">
        <p14:creationId xmlns:p14="http://schemas.microsoft.com/office/powerpoint/2010/main" val="2443031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775335" y="1247579"/>
            <a:ext cx="8116089" cy="4096669"/>
          </a:xfrm>
        </p:spPr>
        <p:txBody>
          <a:bodyPr>
            <a:normAutofit/>
          </a:bodyPr>
          <a:lstStyle/>
          <a:p>
            <a:pPr>
              <a:lnSpc>
                <a:spcPct val="120000"/>
              </a:lnSpc>
            </a:pPr>
            <a:endParaRPr lang="pl-PL" sz="2400" dirty="0"/>
          </a:p>
          <a:p>
            <a:pPr>
              <a:lnSpc>
                <a:spcPct val="120000"/>
              </a:lnSpc>
            </a:pPr>
            <a:endParaRPr lang="pl-PL" sz="2000" dirty="0"/>
          </a:p>
        </p:txBody>
      </p:sp>
      <p:sp>
        <p:nvSpPr>
          <p:cNvPr id="3" name="Symbol zastępczy tekstu 2"/>
          <p:cNvSpPr>
            <a:spLocks noGrp="1"/>
          </p:cNvSpPr>
          <p:nvPr>
            <p:ph type="body" sz="quarter" idx="11"/>
          </p:nvPr>
        </p:nvSpPr>
        <p:spPr>
          <a:xfrm>
            <a:off x="104052" y="90269"/>
            <a:ext cx="8941016" cy="704624"/>
          </a:xfrm>
        </p:spPr>
        <p:txBody>
          <a:bodyPr>
            <a:normAutofit/>
          </a:bodyPr>
          <a:lstStyle/>
          <a:p>
            <a:pPr algn="ctr"/>
            <a:r>
              <a:rPr lang="pl-PL" sz="2400" b="1" dirty="0"/>
              <a:t>Osiągnięte efekty realizowanych działań w ramach Wojewódzkiego Programu - Owca Plus - PROMOCJA</a:t>
            </a:r>
          </a:p>
        </p:txBody>
      </p:sp>
      <p:sp>
        <p:nvSpPr>
          <p:cNvPr id="4" name="Prostokąt 3"/>
          <p:cNvSpPr/>
          <p:nvPr/>
        </p:nvSpPr>
        <p:spPr>
          <a:xfrm>
            <a:off x="104052" y="1046829"/>
            <a:ext cx="8941017" cy="1200329"/>
          </a:xfrm>
          <a:prstGeom prst="rect">
            <a:avLst/>
          </a:prstGeom>
        </p:spPr>
        <p:txBody>
          <a:bodyPr wrap="square">
            <a:spAutoFit/>
          </a:bodyPr>
          <a:lstStyle/>
          <a:p>
            <a:r>
              <a:rPr lang="pl-PL" dirty="0">
                <a:solidFill>
                  <a:schemeClr val="bg1"/>
                </a:solidFill>
              </a:rPr>
              <a:t>Od początku realizacji Wojewódzkiego Programu - Owca Plus zaobserwowano wyraźny wzrost popytu na produkty owcze, promowany wypas stał się atrakcją turystyczną, Program stał się rozpoznawalna inicjatywą regionalną, ugruntowano rolę pasterstwa jako elementu dziedzictwa kulturowego.</a:t>
            </a:r>
          </a:p>
        </p:txBody>
      </p:sp>
      <p:pic>
        <p:nvPicPr>
          <p:cNvPr id="7" name="Obraz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99608" y="2363833"/>
            <a:ext cx="1909776" cy="2544748"/>
          </a:xfrm>
          <a:prstGeom prst="rect">
            <a:avLst/>
          </a:prstGeom>
        </p:spPr>
      </p:pic>
      <p:pic>
        <p:nvPicPr>
          <p:cNvPr id="12" name="Obraz 11"/>
          <p:cNvPicPr>
            <a:picLocks noChangeAspect="1"/>
          </p:cNvPicPr>
          <p:nvPr/>
        </p:nvPicPr>
        <p:blipFill>
          <a:blip r:embed="rId3"/>
          <a:stretch>
            <a:fillRect/>
          </a:stretch>
        </p:blipFill>
        <p:spPr>
          <a:xfrm>
            <a:off x="348232" y="2363833"/>
            <a:ext cx="1909776" cy="2544748"/>
          </a:xfrm>
          <a:prstGeom prst="rect">
            <a:avLst/>
          </a:prstGeom>
        </p:spPr>
      </p:pic>
      <p:pic>
        <p:nvPicPr>
          <p:cNvPr id="14" name="Obraz 13">
            <a:extLst>
              <a:ext uri="{FF2B5EF4-FFF2-40B4-BE49-F238E27FC236}">
                <a16:creationId xmlns:a16="http://schemas.microsoft.com/office/drawing/2014/main" id="{133563C5-3FAD-858A-A738-DBCB00FC0D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46849" y="2359188"/>
            <a:ext cx="1918993" cy="2554037"/>
          </a:xfrm>
          <a:prstGeom prst="rect">
            <a:avLst/>
          </a:prstGeom>
        </p:spPr>
      </p:pic>
      <p:pic>
        <p:nvPicPr>
          <p:cNvPr id="16" name="Obraz 15">
            <a:extLst>
              <a:ext uri="{FF2B5EF4-FFF2-40B4-BE49-F238E27FC236}">
                <a16:creationId xmlns:a16="http://schemas.microsoft.com/office/drawing/2014/main" id="{2090781C-EA55-3B05-D933-200C98E1120E}"/>
              </a:ext>
            </a:extLst>
          </p:cNvPr>
          <p:cNvPicPr>
            <a:picLocks noChangeAspect="1"/>
          </p:cNvPicPr>
          <p:nvPr/>
        </p:nvPicPr>
        <p:blipFill>
          <a:blip r:embed="rId5"/>
          <a:stretch>
            <a:fillRect/>
          </a:stretch>
        </p:blipFill>
        <p:spPr>
          <a:xfrm>
            <a:off x="6769136" y="2359188"/>
            <a:ext cx="1918993" cy="2544748"/>
          </a:xfrm>
          <a:prstGeom prst="rect">
            <a:avLst/>
          </a:prstGeom>
        </p:spPr>
      </p:pic>
    </p:spTree>
    <p:extLst>
      <p:ext uri="{BB962C8B-B14F-4D97-AF65-F5344CB8AC3E}">
        <p14:creationId xmlns:p14="http://schemas.microsoft.com/office/powerpoint/2010/main" val="1011114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654223" y="1221511"/>
            <a:ext cx="8116089" cy="4096669"/>
          </a:xfrm>
        </p:spPr>
        <p:txBody>
          <a:bodyPr>
            <a:normAutofit/>
          </a:bodyPr>
          <a:lstStyle/>
          <a:p>
            <a:pPr>
              <a:lnSpc>
                <a:spcPct val="120000"/>
              </a:lnSpc>
            </a:pPr>
            <a:endParaRPr lang="pl-PL" sz="2400" dirty="0"/>
          </a:p>
          <a:p>
            <a:pPr>
              <a:lnSpc>
                <a:spcPct val="120000"/>
              </a:lnSpc>
            </a:pPr>
            <a:endParaRPr lang="pl-PL" sz="2000" dirty="0"/>
          </a:p>
        </p:txBody>
      </p:sp>
      <p:sp>
        <p:nvSpPr>
          <p:cNvPr id="3" name="Symbol zastępczy tekstu 2"/>
          <p:cNvSpPr>
            <a:spLocks noGrp="1"/>
          </p:cNvSpPr>
          <p:nvPr>
            <p:ph type="body" sz="quarter" idx="11"/>
          </p:nvPr>
        </p:nvSpPr>
        <p:spPr>
          <a:xfrm>
            <a:off x="104052" y="90269"/>
            <a:ext cx="8943058" cy="704624"/>
          </a:xfrm>
        </p:spPr>
        <p:txBody>
          <a:bodyPr>
            <a:normAutofit/>
          </a:bodyPr>
          <a:lstStyle/>
          <a:p>
            <a:pPr algn="ctr"/>
            <a:r>
              <a:rPr lang="pl-PL" sz="2400" b="1" dirty="0"/>
              <a:t>Osiągnięte efekty realizowanych działań w ramach Wojewódzkiego Programu - Owca Plus - PROMOCJA</a:t>
            </a:r>
          </a:p>
        </p:txBody>
      </p:sp>
      <p:pic>
        <p:nvPicPr>
          <p:cNvPr id="11" name="Obraz 10">
            <a:extLst>
              <a:ext uri="{FF2B5EF4-FFF2-40B4-BE49-F238E27FC236}">
                <a16:creationId xmlns:a16="http://schemas.microsoft.com/office/drawing/2014/main" id="{BE730A3B-34F8-349D-AE05-A9CDC17B20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052" y="1221511"/>
            <a:ext cx="3181794" cy="1738555"/>
          </a:xfrm>
          <a:prstGeom prst="rect">
            <a:avLst/>
          </a:prstGeom>
        </p:spPr>
      </p:pic>
      <p:pic>
        <p:nvPicPr>
          <p:cNvPr id="14" name="Obraz 13">
            <a:extLst>
              <a:ext uri="{FF2B5EF4-FFF2-40B4-BE49-F238E27FC236}">
                <a16:creationId xmlns:a16="http://schemas.microsoft.com/office/drawing/2014/main" id="{B88761F7-8105-6D93-D8B2-ACB8166604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84631" y="1221510"/>
            <a:ext cx="2385681" cy="3569756"/>
          </a:xfrm>
          <a:prstGeom prst="rect">
            <a:avLst/>
          </a:prstGeom>
        </p:spPr>
      </p:pic>
      <p:pic>
        <p:nvPicPr>
          <p:cNvPr id="16" name="Obraz 15">
            <a:extLst>
              <a:ext uri="{FF2B5EF4-FFF2-40B4-BE49-F238E27FC236}">
                <a16:creationId xmlns:a16="http://schemas.microsoft.com/office/drawing/2014/main" id="{0C487F5F-338E-E628-06D8-0236BDBEBC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052" y="3052711"/>
            <a:ext cx="3181794" cy="1738555"/>
          </a:xfrm>
          <a:prstGeom prst="rect">
            <a:avLst/>
          </a:prstGeom>
        </p:spPr>
      </p:pic>
      <p:pic>
        <p:nvPicPr>
          <p:cNvPr id="18" name="Obraz 17">
            <a:extLst>
              <a:ext uri="{FF2B5EF4-FFF2-40B4-BE49-F238E27FC236}">
                <a16:creationId xmlns:a16="http://schemas.microsoft.com/office/drawing/2014/main" id="{7D404139-5F16-18BE-7396-8244CD1D5B6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13004" y="1221511"/>
            <a:ext cx="2385681" cy="3569755"/>
          </a:xfrm>
          <a:prstGeom prst="rect">
            <a:avLst/>
          </a:prstGeom>
        </p:spPr>
      </p:pic>
    </p:spTree>
    <p:extLst>
      <p:ext uri="{BB962C8B-B14F-4D97-AF65-F5344CB8AC3E}">
        <p14:creationId xmlns:p14="http://schemas.microsoft.com/office/powerpoint/2010/main" val="2044766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737363" y="1383592"/>
            <a:ext cx="7669273" cy="3315576"/>
          </a:xfrm>
          <a:solidFill>
            <a:schemeClr val="accent1">
              <a:lumMod val="50000"/>
            </a:schemeClr>
          </a:solidFill>
          <a:ln>
            <a:solidFill>
              <a:schemeClr val="bg1"/>
            </a:solidFill>
          </a:ln>
        </p:spPr>
        <p:txBody>
          <a:bodyPr>
            <a:normAutofit fontScale="92500" lnSpcReduction="10000"/>
          </a:bodyPr>
          <a:lstStyle/>
          <a:p>
            <a:pPr algn="ctr">
              <a:lnSpc>
                <a:spcPct val="170000"/>
              </a:lnSpc>
            </a:pPr>
            <a:r>
              <a:rPr lang="pl-PL" sz="3600" dirty="0">
                <a:latin typeface="calibri (tekst podstawowy)ri Light (Nagłówki)"/>
              </a:rPr>
              <a:t>Dziękuję za uwagę</a:t>
            </a:r>
          </a:p>
          <a:p>
            <a:pPr algn="ctr">
              <a:lnSpc>
                <a:spcPct val="170000"/>
              </a:lnSpc>
            </a:pPr>
            <a:r>
              <a:rPr lang="pl-PL" sz="3300" dirty="0">
                <a:latin typeface="calibri (tekst podstawowy)ri Light (Nagłówki)"/>
              </a:rPr>
              <a:t>Robert</a:t>
            </a:r>
            <a:r>
              <a:rPr lang="pl-PL" sz="3600" dirty="0">
                <a:latin typeface="calibri (tekst podstawowy)ri Light (Nagłówki)"/>
              </a:rPr>
              <a:t> </a:t>
            </a:r>
            <a:r>
              <a:rPr lang="pl-PL" sz="3300" dirty="0">
                <a:latin typeface="calibri (tekst podstawowy)ri Light (Nagłówki)"/>
              </a:rPr>
              <a:t>Karpeta</a:t>
            </a:r>
            <a:br>
              <a:rPr lang="pl-PL" sz="4000" dirty="0">
                <a:latin typeface="calibri (tekst podstawowy)ri Light (Nagłówki)"/>
              </a:rPr>
            </a:br>
            <a:r>
              <a:rPr lang="pl-PL" sz="2400" dirty="0">
                <a:latin typeface="calibri (tekst podstawowy)ri Light (Nagłówki)"/>
              </a:rPr>
              <a:t>Departament Terenów Wiejskich </a:t>
            </a:r>
            <a:br>
              <a:rPr lang="pl-PL" sz="2400" dirty="0">
                <a:latin typeface="calibri (tekst podstawowy)ri Light (Nagłówki)"/>
              </a:rPr>
            </a:br>
            <a:r>
              <a:rPr lang="pl-PL" sz="2400" dirty="0">
                <a:latin typeface="calibri (tekst podstawowy)ri Light (Nagłówki)"/>
              </a:rPr>
              <a:t>Urzędu Marszałkowskiego Województwa Śląskiego </a:t>
            </a:r>
          </a:p>
          <a:p>
            <a:pPr algn="ctr">
              <a:lnSpc>
                <a:spcPct val="170000"/>
              </a:lnSpc>
            </a:pPr>
            <a:r>
              <a:rPr lang="pl-PL" sz="2400" dirty="0">
                <a:latin typeface="+mn-lt"/>
              </a:rPr>
              <a:t> </a:t>
            </a:r>
            <a:r>
              <a:rPr lang="pl-PL" sz="1500" dirty="0">
                <a:latin typeface="+mn-lt"/>
              </a:rPr>
              <a:t>e</a:t>
            </a:r>
            <a:r>
              <a:rPr lang="pl-PL" sz="1500" dirty="0">
                <a:effectLst/>
                <a:latin typeface="+mn-lt"/>
              </a:rPr>
              <a:t>-mail: </a:t>
            </a:r>
            <a:r>
              <a:rPr lang="pl-PL" sz="1500" dirty="0">
                <a:solidFill>
                  <a:srgbClr val="00B0F0"/>
                </a:solidFill>
                <a:effectLst/>
                <a:latin typeface="+mn-lt"/>
                <a:hlinkClick r:id="rId2">
                  <a:extLst>
                    <a:ext uri="{A12FA001-AC4F-418D-AE19-62706E023703}">
                      <ahyp:hlinkClr xmlns:ahyp="http://schemas.microsoft.com/office/drawing/2018/hyperlinkcolor" val="tx"/>
                    </a:ext>
                  </a:extLst>
                </a:hlinkClick>
              </a:rPr>
              <a:t>robert.karpeta@slaskie.pl</a:t>
            </a:r>
            <a:endParaRPr lang="pl-PL" sz="1500" dirty="0">
              <a:solidFill>
                <a:srgbClr val="00B0F0"/>
              </a:solidFill>
              <a:effectLst/>
              <a:latin typeface="+mn-lt"/>
            </a:endParaRPr>
          </a:p>
          <a:p>
            <a:pPr algn="ctr">
              <a:lnSpc>
                <a:spcPct val="170000"/>
              </a:lnSpc>
            </a:pPr>
            <a:endParaRPr lang="pl-PL" sz="2400" dirty="0">
              <a:latin typeface="calibri (tekst podstawowy)ri Light (Nagłówki)"/>
            </a:endParaRPr>
          </a:p>
          <a:p>
            <a:pPr algn="ctr">
              <a:lnSpc>
                <a:spcPct val="170000"/>
              </a:lnSpc>
            </a:pPr>
            <a:endParaRPr lang="pl-PL" sz="2200" dirty="0"/>
          </a:p>
        </p:txBody>
      </p:sp>
    </p:spTree>
    <p:extLst>
      <p:ext uri="{BB962C8B-B14F-4D97-AF65-F5344CB8AC3E}">
        <p14:creationId xmlns:p14="http://schemas.microsoft.com/office/powerpoint/2010/main" val="58025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77790" y="1053383"/>
            <a:ext cx="3180137" cy="3921466"/>
          </a:xfrm>
        </p:spPr>
        <p:txBody>
          <a:bodyPr>
            <a:noAutofit/>
          </a:bodyPr>
          <a:lstStyle/>
          <a:p>
            <a:pPr>
              <a:lnSpc>
                <a:spcPct val="120000"/>
              </a:lnSpc>
            </a:pPr>
            <a:r>
              <a:rPr lang="pl-PL" sz="1600" dirty="0">
                <a:latin typeface="+mn-lt"/>
              </a:rPr>
              <a:t>Beskidy (16 gmin objętych programem) charakteryzują się górskim krajobrazem z halami i polanami, które historycznie utrzymywano dzięki wypasowi.</a:t>
            </a:r>
          </a:p>
          <a:p>
            <a:pPr>
              <a:lnSpc>
                <a:spcPct val="120000"/>
              </a:lnSpc>
            </a:pPr>
            <a:r>
              <a:rPr lang="pl-PL" sz="1600" dirty="0">
                <a:latin typeface="+mn-lt"/>
              </a:rPr>
              <a:t> </a:t>
            </a:r>
          </a:p>
          <a:p>
            <a:pPr>
              <a:lnSpc>
                <a:spcPct val="120000"/>
              </a:lnSpc>
            </a:pPr>
            <a:r>
              <a:rPr lang="pl-PL" sz="1600" dirty="0">
                <a:latin typeface="+mn-lt"/>
              </a:rPr>
              <a:t>Jura Krakowsko – Częstochowska (11 gmin objętych programem) </a:t>
            </a:r>
            <a:r>
              <a:rPr lang="pl-PL" sz="1600" b="0" i="0" dirty="0">
                <a:effectLst/>
                <a:latin typeface="+mn-lt"/>
              </a:rPr>
              <a:t>wyróżnia się wykorzystywaniem tradycyjnego, ekstensywnego wypasu owiec do utrzymania otwartego krajobrazu i ochrony cennych siedlisk przyrodniczych, takich jak murawy kserotermiczne.</a:t>
            </a:r>
          </a:p>
          <a:p>
            <a:pPr>
              <a:lnSpc>
                <a:spcPct val="120000"/>
              </a:lnSpc>
            </a:pPr>
            <a:endParaRPr lang="pl-PL" sz="1600" dirty="0">
              <a:latin typeface="+mn-lt"/>
            </a:endParaRPr>
          </a:p>
          <a:p>
            <a:pPr>
              <a:lnSpc>
                <a:spcPct val="120000"/>
              </a:lnSpc>
            </a:pPr>
            <a:endParaRPr lang="pl-PL" sz="1600" dirty="0"/>
          </a:p>
        </p:txBody>
      </p:sp>
      <p:sp>
        <p:nvSpPr>
          <p:cNvPr id="3" name="Symbol zastępczy tekstu 2"/>
          <p:cNvSpPr>
            <a:spLocks noGrp="1"/>
          </p:cNvSpPr>
          <p:nvPr>
            <p:ph type="body" sz="quarter" idx="11"/>
          </p:nvPr>
        </p:nvSpPr>
        <p:spPr>
          <a:xfrm>
            <a:off x="304800" y="168651"/>
            <a:ext cx="8631097" cy="625931"/>
          </a:xfrm>
        </p:spPr>
        <p:txBody>
          <a:bodyPr>
            <a:noAutofit/>
          </a:bodyPr>
          <a:lstStyle/>
          <a:p>
            <a:pPr algn="ctr"/>
            <a:r>
              <a:rPr lang="pl-PL" sz="2400" b="1" dirty="0">
                <a:latin typeface="calibri (tekst podstawowy)ri Light (Nagłówki)"/>
              </a:rPr>
              <a:t>Potrzeby regionu</a:t>
            </a:r>
            <a:endParaRPr lang="pl-PL" sz="2400" b="1" dirty="0"/>
          </a:p>
        </p:txBody>
      </p:sp>
      <p:pic>
        <p:nvPicPr>
          <p:cNvPr id="7" name="Obraz 6">
            <a:extLst>
              <a:ext uri="{FF2B5EF4-FFF2-40B4-BE49-F238E27FC236}">
                <a16:creationId xmlns:a16="http://schemas.microsoft.com/office/drawing/2014/main" id="{E62D5D59-3F47-41BC-450B-F9153FACE325}"/>
              </a:ext>
            </a:extLst>
          </p:cNvPr>
          <p:cNvPicPr>
            <a:picLocks noChangeAspect="1"/>
          </p:cNvPicPr>
          <p:nvPr/>
        </p:nvPicPr>
        <p:blipFill>
          <a:blip r:embed="rId2"/>
          <a:stretch>
            <a:fillRect/>
          </a:stretch>
        </p:blipFill>
        <p:spPr>
          <a:xfrm>
            <a:off x="3679495" y="1148076"/>
            <a:ext cx="3078587" cy="625931"/>
          </a:xfrm>
          <a:prstGeom prst="rect">
            <a:avLst/>
          </a:prstGeom>
        </p:spPr>
      </p:pic>
      <p:pic>
        <p:nvPicPr>
          <p:cNvPr id="5" name="Obraz 4">
            <a:extLst>
              <a:ext uri="{FF2B5EF4-FFF2-40B4-BE49-F238E27FC236}">
                <a16:creationId xmlns:a16="http://schemas.microsoft.com/office/drawing/2014/main" id="{24271A87-C26D-6F38-F20E-5C41E60848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40147" y="1148076"/>
            <a:ext cx="2164573" cy="1898341"/>
          </a:xfrm>
          <a:prstGeom prst="rect">
            <a:avLst/>
          </a:prstGeom>
        </p:spPr>
      </p:pic>
      <p:pic>
        <p:nvPicPr>
          <p:cNvPr id="6" name="Obraz 5">
            <a:extLst>
              <a:ext uri="{FF2B5EF4-FFF2-40B4-BE49-F238E27FC236}">
                <a16:creationId xmlns:a16="http://schemas.microsoft.com/office/drawing/2014/main" id="{6DAC7508-BE64-85AD-609C-A1F5A776EF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40148" y="3046417"/>
            <a:ext cx="2164572" cy="1943663"/>
          </a:xfrm>
          <a:prstGeom prst="rect">
            <a:avLst/>
          </a:prstGeom>
        </p:spPr>
      </p:pic>
      <p:pic>
        <p:nvPicPr>
          <p:cNvPr id="8" name="Obraz 7">
            <a:extLst>
              <a:ext uri="{FF2B5EF4-FFF2-40B4-BE49-F238E27FC236}">
                <a16:creationId xmlns:a16="http://schemas.microsoft.com/office/drawing/2014/main" id="{77FD7DB5-7352-B3C5-DA43-AD7A627EB64C}"/>
              </a:ext>
            </a:extLst>
          </p:cNvPr>
          <p:cNvPicPr>
            <a:picLocks noChangeAspect="1"/>
          </p:cNvPicPr>
          <p:nvPr/>
        </p:nvPicPr>
        <p:blipFill>
          <a:blip r:embed="rId5"/>
          <a:stretch>
            <a:fillRect/>
          </a:stretch>
        </p:blipFill>
        <p:spPr>
          <a:xfrm>
            <a:off x="3679495" y="1819330"/>
            <a:ext cx="3078586" cy="3155519"/>
          </a:xfrm>
          <a:prstGeom prst="rect">
            <a:avLst/>
          </a:prstGeom>
        </p:spPr>
      </p:pic>
    </p:spTree>
    <p:extLst>
      <p:ext uri="{BB962C8B-B14F-4D97-AF65-F5344CB8AC3E}">
        <p14:creationId xmlns:p14="http://schemas.microsoft.com/office/powerpoint/2010/main" val="367081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125046" y="1004553"/>
            <a:ext cx="3847447" cy="2627290"/>
          </a:xfrm>
        </p:spPr>
        <p:txBody>
          <a:bodyPr>
            <a:noAutofit/>
          </a:bodyPr>
          <a:lstStyle/>
          <a:p>
            <a:pPr>
              <a:lnSpc>
                <a:spcPct val="120000"/>
              </a:lnSpc>
            </a:pPr>
            <a:r>
              <a:rPr lang="pl-PL" sz="1800" b="0" i="0" dirty="0">
                <a:effectLst/>
                <a:latin typeface="+mn-lt"/>
              </a:rPr>
              <a:t>W latach 1987 – 2005 pogłowie owiec zmniejszyło się z 5 mln do 261 tys. sztuk. Nieużytkowane tereny zaczęły ulegać procesowi sukcesji wtórnej, zaczęły porastać ekspansywnymi gatunkami roślin zielnych, krzewami i drzewami. Ten proces całkowicie zmieniał krajobraz górski, pozbawiając go nie tylko charakterystycznego widoku wypasających się stad owiec, ale również otwartych przestrzeni hal, łąk i polan górskich tworzących piękne krajobrazy.</a:t>
            </a:r>
          </a:p>
          <a:p>
            <a:pPr>
              <a:lnSpc>
                <a:spcPct val="120000"/>
              </a:lnSpc>
            </a:pPr>
            <a:endParaRPr lang="pl-PL" sz="1800" dirty="0">
              <a:latin typeface="+mn-lt"/>
            </a:endParaRPr>
          </a:p>
          <a:p>
            <a:pPr>
              <a:lnSpc>
                <a:spcPct val="120000"/>
              </a:lnSpc>
            </a:pPr>
            <a:endParaRPr lang="pl-PL" sz="1800" dirty="0"/>
          </a:p>
        </p:txBody>
      </p:sp>
      <p:sp>
        <p:nvSpPr>
          <p:cNvPr id="3" name="Symbol zastępczy tekstu 2"/>
          <p:cNvSpPr>
            <a:spLocks noGrp="1"/>
          </p:cNvSpPr>
          <p:nvPr>
            <p:ph type="body" sz="quarter" idx="11"/>
          </p:nvPr>
        </p:nvSpPr>
        <p:spPr>
          <a:xfrm>
            <a:off x="304800" y="168651"/>
            <a:ext cx="8631097" cy="625931"/>
          </a:xfrm>
        </p:spPr>
        <p:txBody>
          <a:bodyPr>
            <a:noAutofit/>
          </a:bodyPr>
          <a:lstStyle/>
          <a:p>
            <a:pPr algn="ctr"/>
            <a:r>
              <a:rPr lang="pl-PL" sz="2400" b="1" dirty="0">
                <a:latin typeface="calibri (tekst podstawowy)ri Light (Nagłówki)"/>
              </a:rPr>
              <a:t>Potrzeby regionu</a:t>
            </a:r>
            <a:endParaRPr lang="pl-PL" sz="2400" b="1" dirty="0"/>
          </a:p>
        </p:txBody>
      </p:sp>
      <p:sp>
        <p:nvSpPr>
          <p:cNvPr id="4" name="Symbol zastępczy tekstu 1">
            <a:extLst>
              <a:ext uri="{FF2B5EF4-FFF2-40B4-BE49-F238E27FC236}">
                <a16:creationId xmlns:a16="http://schemas.microsoft.com/office/drawing/2014/main" id="{ADA3C822-9223-F0BF-3C68-C1C678AC9950}"/>
              </a:ext>
            </a:extLst>
          </p:cNvPr>
          <p:cNvSpPr txBox="1">
            <a:spLocks/>
          </p:cNvSpPr>
          <p:nvPr/>
        </p:nvSpPr>
        <p:spPr>
          <a:xfrm>
            <a:off x="125046" y="2580346"/>
            <a:ext cx="3798044" cy="1653750"/>
          </a:xfrm>
          <a:prstGeom prst="rect">
            <a:avLst/>
          </a:prstGeom>
        </p:spPr>
        <p:txBody>
          <a:bodyPr vert="horz" lIns="0" tIns="0" rIns="0" bIns="0" rtlCol="0">
            <a:noAutofit/>
          </a:bodyPr>
          <a:lstStyle>
            <a:lvl1pPr marL="0" indent="0" algn="l" defTabSz="914400" rtl="0" eaLnBrk="1" latinLnBrk="0" hangingPunct="1">
              <a:lnSpc>
                <a:spcPts val="6200"/>
              </a:lnSpc>
              <a:spcBef>
                <a:spcPts val="0"/>
              </a:spcBef>
              <a:buFont typeface="Arial" panose="020B0604020202020204" pitchFamily="34" charset="0"/>
              <a:buNone/>
              <a:defRPr sz="5200" b="0" i="0"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pl-PL" sz="1400" kern="100" dirty="0">
              <a:latin typeface="+mn-lt"/>
              <a:ea typeface="Aptos" panose="020B0004020202020204" pitchFamily="34" charset="0"/>
              <a:cs typeface="Times New Roman" panose="02020603050405020304" pitchFamily="18" charset="0"/>
            </a:endParaRPr>
          </a:p>
          <a:p>
            <a:pPr>
              <a:lnSpc>
                <a:spcPct val="170000"/>
              </a:lnSpc>
            </a:pPr>
            <a:endParaRPr lang="pl-PL" sz="1400" dirty="0"/>
          </a:p>
        </p:txBody>
      </p:sp>
      <p:pic>
        <p:nvPicPr>
          <p:cNvPr id="6" name="Obraz 5">
            <a:extLst>
              <a:ext uri="{FF2B5EF4-FFF2-40B4-BE49-F238E27FC236}">
                <a16:creationId xmlns:a16="http://schemas.microsoft.com/office/drawing/2014/main" id="{7F084BD4-0FD7-546E-C9E0-7F318CB8E5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18734" y="3182341"/>
            <a:ext cx="2560676" cy="1863062"/>
          </a:xfrm>
          <a:prstGeom prst="rect">
            <a:avLst/>
          </a:prstGeom>
        </p:spPr>
      </p:pic>
      <p:pic>
        <p:nvPicPr>
          <p:cNvPr id="9" name="Obraz 8">
            <a:extLst>
              <a:ext uri="{FF2B5EF4-FFF2-40B4-BE49-F238E27FC236}">
                <a16:creationId xmlns:a16="http://schemas.microsoft.com/office/drawing/2014/main" id="{2D2322B7-EB97-D636-E18E-66DDCED929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6823" y="1106417"/>
            <a:ext cx="2512587" cy="1843587"/>
          </a:xfrm>
          <a:prstGeom prst="rect">
            <a:avLst/>
          </a:prstGeom>
        </p:spPr>
      </p:pic>
      <p:pic>
        <p:nvPicPr>
          <p:cNvPr id="12" name="Obraz 11">
            <a:extLst>
              <a:ext uri="{FF2B5EF4-FFF2-40B4-BE49-F238E27FC236}">
                <a16:creationId xmlns:a16="http://schemas.microsoft.com/office/drawing/2014/main" id="{AF20F1AA-6EE1-A09A-8337-D5933DBBCB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7765" y="1106417"/>
            <a:ext cx="2404341" cy="1843587"/>
          </a:xfrm>
          <a:prstGeom prst="rect">
            <a:avLst/>
          </a:prstGeom>
        </p:spPr>
      </p:pic>
      <p:pic>
        <p:nvPicPr>
          <p:cNvPr id="14" name="Obraz 13">
            <a:extLst>
              <a:ext uri="{FF2B5EF4-FFF2-40B4-BE49-F238E27FC236}">
                <a16:creationId xmlns:a16="http://schemas.microsoft.com/office/drawing/2014/main" id="{E72C80DA-8CFC-2F52-7C92-2737AA6129C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97765" y="3182341"/>
            <a:ext cx="2404341" cy="1863062"/>
          </a:xfrm>
          <a:prstGeom prst="rect">
            <a:avLst/>
          </a:prstGeom>
        </p:spPr>
      </p:pic>
      <p:pic>
        <p:nvPicPr>
          <p:cNvPr id="10" name="Obraz 9">
            <a:extLst>
              <a:ext uri="{FF2B5EF4-FFF2-40B4-BE49-F238E27FC236}">
                <a16:creationId xmlns:a16="http://schemas.microsoft.com/office/drawing/2014/main" id="{C30ECD1D-D1AF-0180-E6A5-81D3E45B61E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79951" y="2231845"/>
            <a:ext cx="2193659" cy="1609724"/>
          </a:xfrm>
          <a:prstGeom prst="rect">
            <a:avLst/>
          </a:prstGeom>
        </p:spPr>
      </p:pic>
    </p:spTree>
    <p:extLst>
      <p:ext uri="{BB962C8B-B14F-4D97-AF65-F5344CB8AC3E}">
        <p14:creationId xmlns:p14="http://schemas.microsoft.com/office/powerpoint/2010/main" val="4073310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314381" y="911417"/>
            <a:ext cx="8665496" cy="4135739"/>
          </a:xfrm>
        </p:spPr>
        <p:txBody>
          <a:bodyPr>
            <a:noAutofit/>
          </a:bodyPr>
          <a:lstStyle/>
          <a:p>
            <a:pPr>
              <a:lnSpc>
                <a:spcPct val="150000"/>
              </a:lnSpc>
            </a:pPr>
            <a:r>
              <a:rPr lang="pl-PL" sz="1800" b="1" dirty="0">
                <a:latin typeface="+mn-lt"/>
              </a:rPr>
              <a:t>Zidentyfikowane problemy</a:t>
            </a:r>
            <a:r>
              <a:rPr lang="pl-PL" sz="1800" dirty="0">
                <a:latin typeface="+mn-lt"/>
              </a:rPr>
              <a:t>:</a:t>
            </a:r>
          </a:p>
          <a:p>
            <a:pPr marL="285750" indent="-285750">
              <a:lnSpc>
                <a:spcPct val="150000"/>
              </a:lnSpc>
              <a:buFont typeface="Arial" panose="020B0604020202020204" pitchFamily="34" charset="0"/>
              <a:buChar char="•"/>
            </a:pPr>
            <a:r>
              <a:rPr lang="pl-PL" sz="1800" kern="0" dirty="0">
                <a:effectLst/>
                <a:latin typeface="+mn-lt"/>
                <a:ea typeface="Times New Roman" panose="02020603050405020304" pitchFamily="18" charset="0"/>
                <a:cs typeface="Times New Roman" panose="02020603050405020304" pitchFamily="18" charset="0"/>
              </a:rPr>
              <a:t>zarastanie hal i łąk</a:t>
            </a:r>
            <a:endParaRPr lang="pl-PL" sz="1800" kern="100" dirty="0">
              <a:latin typeface="+mn-lt"/>
              <a:ea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pl-PL" sz="1800" kern="0" dirty="0">
                <a:effectLst/>
                <a:latin typeface="+mn-lt"/>
                <a:ea typeface="Times New Roman" panose="02020603050405020304" pitchFamily="18" charset="0"/>
                <a:cs typeface="Times New Roman" panose="02020603050405020304" pitchFamily="18" charset="0"/>
              </a:rPr>
              <a:t>zanikanie tradycyjnego pasterstwa</a:t>
            </a:r>
            <a:endParaRPr lang="pl-PL" sz="1800" kern="100" dirty="0">
              <a:latin typeface="+mn-lt"/>
              <a:ea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pl-PL" sz="1800" kern="0" dirty="0">
                <a:effectLst/>
                <a:latin typeface="+mn-lt"/>
                <a:ea typeface="Times New Roman" panose="02020603050405020304" pitchFamily="18" charset="0"/>
                <a:cs typeface="Times New Roman" panose="02020603050405020304" pitchFamily="18" charset="0"/>
              </a:rPr>
              <a:t>spadek bioróżnorodności</a:t>
            </a:r>
            <a:endParaRPr lang="pl-PL" sz="1800" kern="100" dirty="0">
              <a:effectLst/>
              <a:latin typeface="+mn-lt"/>
              <a:ea typeface="Aptos" panose="020B0004020202020204" pitchFamily="34" charset="0"/>
              <a:cs typeface="Times New Roman" panose="02020603050405020304" pitchFamily="18" charset="0"/>
            </a:endParaRPr>
          </a:p>
          <a:p>
            <a:pPr>
              <a:lnSpc>
                <a:spcPct val="170000"/>
              </a:lnSpc>
            </a:pPr>
            <a:r>
              <a:rPr lang="pl-PL" sz="1800" b="1" kern="0" dirty="0">
                <a:effectLst/>
                <a:latin typeface="+mn-lt"/>
                <a:ea typeface="Times New Roman" panose="02020603050405020304" pitchFamily="18" charset="0"/>
                <a:cs typeface="Times New Roman" panose="02020603050405020304" pitchFamily="18" charset="0"/>
              </a:rPr>
              <a:t>Znaczenie wypasu owiec i promocji dla krajobrazu i kultury</a:t>
            </a:r>
          </a:p>
          <a:p>
            <a:pPr marL="285750" indent="-285750">
              <a:lnSpc>
                <a:spcPct val="170000"/>
              </a:lnSpc>
              <a:buFont typeface="Arial" panose="020B0604020202020204" pitchFamily="34" charset="0"/>
              <a:buChar char="•"/>
            </a:pPr>
            <a:r>
              <a:rPr lang="pl-PL" sz="1800" kern="100" dirty="0">
                <a:effectLst/>
                <a:latin typeface="+mn-lt"/>
                <a:ea typeface="Aptos" panose="020B0004020202020204" pitchFamily="34" charset="0"/>
                <a:cs typeface="Times New Roman" panose="02020603050405020304" pitchFamily="18" charset="0"/>
              </a:rPr>
              <a:t>Ochrona i utrzymanie krajobrazu (zachowanie otwartego krajobrazu górskiego)</a:t>
            </a:r>
          </a:p>
          <a:p>
            <a:pPr marL="285750" indent="-285750">
              <a:lnSpc>
                <a:spcPct val="170000"/>
              </a:lnSpc>
              <a:buFont typeface="Arial" panose="020B0604020202020204" pitchFamily="34" charset="0"/>
              <a:buChar char="•"/>
            </a:pPr>
            <a:r>
              <a:rPr lang="pl-PL" sz="1800" kern="100" dirty="0">
                <a:latin typeface="+mn-lt"/>
                <a:ea typeface="Aptos" panose="020B0004020202020204" pitchFamily="34" charset="0"/>
                <a:cs typeface="Times New Roman" panose="02020603050405020304" pitchFamily="18" charset="0"/>
              </a:rPr>
              <a:t>Zachowanie różnorodności biologicznej ( wsparcie bioróżnorodności)</a:t>
            </a:r>
          </a:p>
          <a:p>
            <a:pPr marL="285750" indent="-285750">
              <a:lnSpc>
                <a:spcPct val="170000"/>
              </a:lnSpc>
              <a:buFont typeface="Arial" panose="020B0604020202020204" pitchFamily="34" charset="0"/>
              <a:buChar char="•"/>
            </a:pPr>
            <a:r>
              <a:rPr lang="pl-PL" sz="1800" kern="100" dirty="0">
                <a:effectLst/>
                <a:latin typeface="+mn-lt"/>
                <a:ea typeface="Aptos" panose="020B0004020202020204" pitchFamily="34" charset="0"/>
                <a:cs typeface="Times New Roman" panose="02020603050405020304" pitchFamily="18" charset="0"/>
              </a:rPr>
              <a:t>Ograniczenie degradacji środowiska ( zapobieganie sukcesji leśnej, </a:t>
            </a:r>
            <a:r>
              <a:rPr lang="pl-PL" sz="1800" kern="100" dirty="0">
                <a:latin typeface="+mn-lt"/>
                <a:ea typeface="Aptos" panose="020B0004020202020204" pitchFamily="34" charset="0"/>
                <a:cs typeface="Times New Roman" panose="02020603050405020304" pitchFamily="18" charset="0"/>
              </a:rPr>
              <a:t>erozji gleby)</a:t>
            </a:r>
          </a:p>
          <a:p>
            <a:pPr marL="285750" indent="-285750">
              <a:lnSpc>
                <a:spcPct val="170000"/>
              </a:lnSpc>
              <a:buFont typeface="Arial" panose="020B0604020202020204" pitchFamily="34" charset="0"/>
              <a:buChar char="•"/>
            </a:pPr>
            <a:r>
              <a:rPr lang="pl-PL" sz="1800" kern="100" dirty="0">
                <a:effectLst/>
                <a:latin typeface="+mn-lt"/>
                <a:ea typeface="Aptos" panose="020B0004020202020204" pitchFamily="34" charset="0"/>
                <a:cs typeface="Times New Roman" panose="02020603050405020304" pitchFamily="18" charset="0"/>
              </a:rPr>
              <a:t>Podtrzymanie tradycji pasterskich</a:t>
            </a:r>
          </a:p>
          <a:p>
            <a:pPr>
              <a:lnSpc>
                <a:spcPct val="170000"/>
              </a:lnSpc>
            </a:pPr>
            <a:endParaRPr lang="pl-PL" sz="1800" dirty="0"/>
          </a:p>
        </p:txBody>
      </p:sp>
      <p:sp>
        <p:nvSpPr>
          <p:cNvPr id="3" name="Symbol zastępczy tekstu 2"/>
          <p:cNvSpPr>
            <a:spLocks noGrp="1"/>
          </p:cNvSpPr>
          <p:nvPr>
            <p:ph type="body" sz="quarter" idx="11"/>
          </p:nvPr>
        </p:nvSpPr>
        <p:spPr>
          <a:xfrm>
            <a:off x="200484" y="96344"/>
            <a:ext cx="8779393" cy="458383"/>
          </a:xfrm>
        </p:spPr>
        <p:txBody>
          <a:bodyPr>
            <a:noAutofit/>
          </a:bodyPr>
          <a:lstStyle/>
          <a:p>
            <a:pPr algn="ctr"/>
            <a:r>
              <a:rPr lang="pl-PL" sz="2400" b="1" dirty="0"/>
              <a:t>Ochrona przyrody i krajobrazu w ramach Programu Owca Plus do roku 2027</a:t>
            </a:r>
          </a:p>
        </p:txBody>
      </p:sp>
    </p:spTree>
    <p:extLst>
      <p:ext uri="{BB962C8B-B14F-4D97-AF65-F5344CB8AC3E}">
        <p14:creationId xmlns:p14="http://schemas.microsoft.com/office/powerpoint/2010/main" val="2336503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857945" y="1008994"/>
            <a:ext cx="7399338" cy="4090363"/>
          </a:xfrm>
        </p:spPr>
        <p:txBody>
          <a:bodyPr>
            <a:normAutofit/>
          </a:bodyPr>
          <a:lstStyle/>
          <a:p>
            <a:pPr>
              <a:lnSpc>
                <a:spcPct val="120000"/>
              </a:lnSpc>
            </a:pPr>
            <a:endParaRPr lang="pl-PL" sz="2400" dirty="0"/>
          </a:p>
          <a:p>
            <a:pPr>
              <a:lnSpc>
                <a:spcPct val="120000"/>
              </a:lnSpc>
            </a:pPr>
            <a:endParaRPr lang="pl-PL" sz="2000" dirty="0"/>
          </a:p>
        </p:txBody>
      </p:sp>
      <p:sp>
        <p:nvSpPr>
          <p:cNvPr id="3" name="Symbol zastępczy tekstu 2"/>
          <p:cNvSpPr>
            <a:spLocks noGrp="1"/>
          </p:cNvSpPr>
          <p:nvPr>
            <p:ph type="body" sz="quarter" idx="11"/>
          </p:nvPr>
        </p:nvSpPr>
        <p:spPr>
          <a:xfrm>
            <a:off x="131734" y="95485"/>
            <a:ext cx="8854819" cy="789001"/>
          </a:xfrm>
        </p:spPr>
        <p:txBody>
          <a:bodyPr>
            <a:noAutofit/>
          </a:bodyPr>
          <a:lstStyle/>
          <a:p>
            <a:pPr algn="ctr"/>
            <a:r>
              <a:rPr lang="pl-PL" sz="2000" b="1" dirty="0">
                <a:latin typeface="calibri (tekst podstawowy)ri Light (Nagłówki)"/>
              </a:rPr>
              <a:t>Wojewódzki Program Aktywizacji Gospodarczej oraz Zachowania Dziedzictwa Kulturowego Beskidów i Jury Krakowsko-Częstochowskiej – Owca Plus do roku 2027</a:t>
            </a:r>
            <a:endParaRPr lang="pl-PL" sz="2000" b="1" dirty="0"/>
          </a:p>
        </p:txBody>
      </p:sp>
      <p:sp>
        <p:nvSpPr>
          <p:cNvPr id="4" name="Symbol zastępczy tekstu 1">
            <a:extLst>
              <a:ext uri="{FF2B5EF4-FFF2-40B4-BE49-F238E27FC236}">
                <a16:creationId xmlns:a16="http://schemas.microsoft.com/office/drawing/2014/main" id="{ADA3C822-9223-F0BF-3C68-C1C678AC9950}"/>
              </a:ext>
            </a:extLst>
          </p:cNvPr>
          <p:cNvSpPr txBox="1">
            <a:spLocks/>
          </p:cNvSpPr>
          <p:nvPr/>
        </p:nvSpPr>
        <p:spPr>
          <a:xfrm>
            <a:off x="149169" y="1082160"/>
            <a:ext cx="8748646" cy="3892689"/>
          </a:xfrm>
          <a:prstGeom prst="rect">
            <a:avLst/>
          </a:prstGeom>
        </p:spPr>
        <p:txBody>
          <a:bodyPr vert="horz" lIns="0" tIns="0" rIns="0" bIns="0" rtlCol="0">
            <a:noAutofit/>
          </a:bodyPr>
          <a:lstStyle>
            <a:lvl1pPr marL="0" indent="0" algn="l" defTabSz="914400" rtl="0" eaLnBrk="1" latinLnBrk="0" hangingPunct="1">
              <a:lnSpc>
                <a:spcPts val="6200"/>
              </a:lnSpc>
              <a:spcBef>
                <a:spcPts val="0"/>
              </a:spcBef>
              <a:buFont typeface="Arial" panose="020B0604020202020204" pitchFamily="34" charset="0"/>
              <a:buNone/>
              <a:defRPr sz="5200" b="0" i="0"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pl-PL" sz="1800" dirty="0">
                <a:latin typeface="+mn-lt"/>
              </a:rPr>
              <a:t>Wojewódzki Program „Owca Plus” to inicjatywa </a:t>
            </a:r>
            <a:r>
              <a:rPr lang="pl-PL" sz="1800" u="sng" dirty="0">
                <a:latin typeface="+mn-lt"/>
              </a:rPr>
              <a:t>Samorządu Województwa Śląskiego </a:t>
            </a:r>
            <a:r>
              <a:rPr lang="pl-PL" sz="1800" dirty="0">
                <a:latin typeface="+mn-lt"/>
              </a:rPr>
              <a:t>wspierająca tradycyjny wypas owiec i kóz oraz ochronę przyrody i krajobrazu a także promocję  kultury pasterskiej.</a:t>
            </a:r>
          </a:p>
          <a:p>
            <a:pPr>
              <a:lnSpc>
                <a:spcPct val="150000"/>
              </a:lnSpc>
            </a:pPr>
            <a:endParaRPr lang="pl-PL" sz="1800" dirty="0">
              <a:latin typeface="+mn-lt"/>
            </a:endParaRPr>
          </a:p>
          <a:p>
            <a:pPr>
              <a:lnSpc>
                <a:spcPct val="150000"/>
              </a:lnSpc>
            </a:pPr>
            <a:r>
              <a:rPr lang="pl-PL" sz="1800" b="1" dirty="0">
                <a:latin typeface="+mn-lt"/>
              </a:rPr>
              <a:t>CEL</a:t>
            </a:r>
            <a:r>
              <a:rPr lang="pl-PL" sz="1800" dirty="0">
                <a:latin typeface="+mn-lt"/>
              </a:rPr>
              <a:t>: Ochrona dziedzictwa przyrodniczego poprzez prowadzenie wypasu owiec </a:t>
            </a:r>
            <a:br>
              <a:rPr lang="pl-PL" sz="1800" dirty="0">
                <a:latin typeface="+mn-lt"/>
              </a:rPr>
            </a:br>
            <a:r>
              <a:rPr lang="pl-PL" sz="1800" dirty="0">
                <a:latin typeface="+mn-lt"/>
              </a:rPr>
              <a:t>i kóz oraz popularyzacja wiedzy o zasobach przyrodniczych, zgodnie z celami zawartymi w Wojewódzkim Programie Aktywizacji Gospodarczej oraz Zachowania Dziedzictwa Kulturowego Beskidów i Jury Krakowsko - Częstochowskiej – Owca Plus do roku 2027.</a:t>
            </a:r>
          </a:p>
          <a:p>
            <a:pPr>
              <a:lnSpc>
                <a:spcPct val="150000"/>
              </a:lnSpc>
            </a:pPr>
            <a:endParaRPr lang="pl-PL" sz="1800" kern="100" dirty="0">
              <a:latin typeface="+mn-lt"/>
              <a:ea typeface="Aptos" panose="020B0004020202020204" pitchFamily="34" charset="0"/>
              <a:cs typeface="Times New Roman" panose="02020603050405020304" pitchFamily="18" charset="0"/>
            </a:endParaRPr>
          </a:p>
          <a:p>
            <a:pPr>
              <a:lnSpc>
                <a:spcPct val="170000"/>
              </a:lnSpc>
            </a:pPr>
            <a:endParaRPr lang="pl-PL" sz="1800" dirty="0"/>
          </a:p>
        </p:txBody>
      </p:sp>
    </p:spTree>
    <p:extLst>
      <p:ext uri="{BB962C8B-B14F-4D97-AF65-F5344CB8AC3E}">
        <p14:creationId xmlns:p14="http://schemas.microsoft.com/office/powerpoint/2010/main" val="3678287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271096" y="1700331"/>
            <a:ext cx="3808535" cy="2972488"/>
          </a:xfrm>
        </p:spPr>
        <p:txBody>
          <a:bodyPr>
            <a:normAutofit fontScale="70000" lnSpcReduction="20000"/>
          </a:bodyPr>
          <a:lstStyle/>
          <a:p>
            <a:pPr marL="0" marR="0" lvl="0" indent="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2200" i="0" u="none" strike="noStrike" cap="none" normalizeH="0" baseline="0" dirty="0">
                <a:ln>
                  <a:noFill/>
                </a:ln>
                <a:effectLst/>
                <a:latin typeface="+mn-lt"/>
                <a:ea typeface="Calibri" pitchFamily="34" charset="0"/>
                <a:cs typeface="Times New Roman" pitchFamily="18" charset="0"/>
              </a:rPr>
              <a:t>Utrzymanie oraz poprawa stanu cennych siedlisk przyrodniczych i gatunków zależnych od użytkowania rolnego, a zwłaszcza pasterskiego.</a:t>
            </a:r>
          </a:p>
          <a:p>
            <a:pPr marL="0" marR="0" lvl="0" indent="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2200" i="0" u="none" strike="noStrike" cap="none" normalizeH="0" baseline="0" dirty="0">
                <a:ln>
                  <a:noFill/>
                </a:ln>
                <a:effectLst/>
                <a:latin typeface="+mn-lt"/>
                <a:ea typeface="Calibri" pitchFamily="34" charset="0"/>
                <a:cs typeface="Times New Roman" pitchFamily="18" charset="0"/>
              </a:rPr>
              <a:t>Wzmacnianie roli gospodarki pastwiskowej w przeciwdziałaniu sukcesji wtórnej na siedliskach półnaturalnych.</a:t>
            </a:r>
          </a:p>
          <a:p>
            <a:pPr marL="0" marR="0" lvl="0" indent="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2200" i="0" u="none" strike="noStrike" cap="none" normalizeH="0" baseline="0" dirty="0">
                <a:ln>
                  <a:noFill/>
                </a:ln>
                <a:effectLst/>
                <a:latin typeface="+mn-lt"/>
                <a:ea typeface="Calibri" pitchFamily="34" charset="0"/>
                <a:cs typeface="Times New Roman" pitchFamily="18" charset="0"/>
              </a:rPr>
              <a:t>Realizacja i wspieranie działań czynnej ochrony przyrody.</a:t>
            </a:r>
          </a:p>
          <a:p>
            <a:pPr marL="0" marR="0" lvl="0" indent="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2200" i="0" u="none" strike="noStrike" cap="none" normalizeH="0" baseline="0" dirty="0">
                <a:ln>
                  <a:noFill/>
                </a:ln>
                <a:effectLst/>
                <a:latin typeface="+mn-lt"/>
                <a:ea typeface="Calibri" pitchFamily="34" charset="0"/>
                <a:cs typeface="Times New Roman" pitchFamily="18" charset="0"/>
              </a:rPr>
              <a:t>Wspieranie ochrony ras lokalnych zwierząt hodowlanych.</a:t>
            </a:r>
          </a:p>
          <a:p>
            <a:pPr marL="0" marR="0" lvl="0" indent="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2200" i="0" u="none" strike="noStrike" cap="none" normalizeH="0" baseline="0" dirty="0">
                <a:ln>
                  <a:noFill/>
                </a:ln>
                <a:effectLst/>
                <a:latin typeface="+mn-lt"/>
                <a:ea typeface="Calibri" pitchFamily="34" charset="0"/>
                <a:cs typeface="Times New Roman" pitchFamily="18" charset="0"/>
              </a:rPr>
              <a:t>Ochrona i odtwarzanie walorów krajobrazowych.</a:t>
            </a:r>
          </a:p>
          <a:p>
            <a:pPr marL="0" marR="0" lvl="0" indent="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2200" i="0" u="none" strike="noStrike" cap="none" normalizeH="0" baseline="0" dirty="0">
                <a:ln>
                  <a:noFill/>
                </a:ln>
                <a:effectLst/>
                <a:latin typeface="+mn-lt"/>
                <a:ea typeface="Calibri" pitchFamily="34" charset="0"/>
                <a:cs typeface="Times New Roman" pitchFamily="18" charset="0"/>
              </a:rPr>
              <a:t>Pogłębianie świadomości ekologicznej społeczności lokalnych i osób odwiedzających region.</a:t>
            </a:r>
          </a:p>
          <a:p>
            <a:pPr>
              <a:lnSpc>
                <a:spcPct val="150000"/>
              </a:lnSpc>
            </a:pPr>
            <a:endParaRPr lang="pl-PL" sz="2400" b="1" dirty="0">
              <a:latin typeface="calibri (tekst podstawowy)ri Light (Nagłówki)"/>
            </a:endParaRPr>
          </a:p>
        </p:txBody>
      </p:sp>
      <p:sp>
        <p:nvSpPr>
          <p:cNvPr id="8" name="Symbol zastępczy tekstu 2">
            <a:extLst>
              <a:ext uri="{FF2B5EF4-FFF2-40B4-BE49-F238E27FC236}">
                <a16:creationId xmlns:a16="http://schemas.microsoft.com/office/drawing/2014/main" id="{81D13A74-5AAF-4644-FF54-E6E04C51E893}"/>
              </a:ext>
            </a:extLst>
          </p:cNvPr>
          <p:cNvSpPr>
            <a:spLocks noGrp="1"/>
          </p:cNvSpPr>
          <p:nvPr>
            <p:ph type="body" sz="quarter" idx="11"/>
          </p:nvPr>
        </p:nvSpPr>
        <p:spPr>
          <a:xfrm>
            <a:off x="85197" y="81302"/>
            <a:ext cx="8871077" cy="778758"/>
          </a:xfrm>
        </p:spPr>
        <p:txBody>
          <a:bodyPr>
            <a:noAutofit/>
          </a:bodyPr>
          <a:lstStyle/>
          <a:p>
            <a:pPr algn="ctr"/>
            <a:r>
              <a:rPr lang="pl-PL" sz="2000" b="1" dirty="0">
                <a:latin typeface="calibri (tekst podstawowy)ri Light (Nagłówki)"/>
              </a:rPr>
              <a:t>Wojewódzki Program Aktywizacji Gospodarczej oraz Zachowania Dziedzictwa Kulturowego Beskidów i Jury Krakowsko-Częstochowskiej – Owca Plus do roku 2027</a:t>
            </a:r>
            <a:endParaRPr lang="pl-PL" sz="2000" b="1" dirty="0"/>
          </a:p>
        </p:txBody>
      </p:sp>
      <p:sp>
        <p:nvSpPr>
          <p:cNvPr id="5" name="pole tekstowe 4">
            <a:extLst>
              <a:ext uri="{FF2B5EF4-FFF2-40B4-BE49-F238E27FC236}">
                <a16:creationId xmlns:a16="http://schemas.microsoft.com/office/drawing/2014/main" id="{BBB3D97E-0C8E-B0A6-8894-1C8048BDC99A}"/>
              </a:ext>
            </a:extLst>
          </p:cNvPr>
          <p:cNvSpPr txBox="1"/>
          <p:nvPr/>
        </p:nvSpPr>
        <p:spPr>
          <a:xfrm>
            <a:off x="5075984" y="1576859"/>
            <a:ext cx="3890705" cy="3323987"/>
          </a:xfrm>
          <a:prstGeom prst="rect">
            <a:avLst/>
          </a:prstGeom>
          <a:noFill/>
        </p:spPr>
        <p:txBody>
          <a:bodyPr wrap="square">
            <a:spAutoFit/>
          </a:bodyPr>
          <a:lstStyle/>
          <a:p>
            <a:pPr marL="0" marR="0" lvl="0" indent="0"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1400" i="0" u="none" strike="noStrike" cap="none" normalizeH="0" baseline="0" dirty="0">
                <a:ln>
                  <a:noFill/>
                </a:ln>
                <a:solidFill>
                  <a:schemeClr val="bg1"/>
                </a:solidFill>
                <a:effectLst/>
                <a:ea typeface="Calibri" pitchFamily="34" charset="0"/>
                <a:cs typeface="Times New Roman" pitchFamily="18" charset="0"/>
              </a:rPr>
              <a:t>Odbudowa lub budowa i utrzymanie obiektów architektury pasterskiej.</a:t>
            </a:r>
          </a:p>
          <a:p>
            <a:pPr marL="0" marR="0" lvl="0" indent="0"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1400" i="0" u="none" strike="noStrike" cap="none" normalizeH="0" baseline="0" dirty="0">
                <a:ln>
                  <a:noFill/>
                </a:ln>
                <a:solidFill>
                  <a:schemeClr val="bg1"/>
                </a:solidFill>
                <a:effectLst/>
                <a:ea typeface="Calibri" pitchFamily="34" charset="0"/>
                <a:cs typeface="Times New Roman" pitchFamily="18" charset="0"/>
              </a:rPr>
              <a:t>Promowanie pasterstwa wśród mieszkańców regionu oraz turystów.</a:t>
            </a:r>
          </a:p>
          <a:p>
            <a:pPr marL="0" marR="0" lvl="0" indent="0"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1400" i="0" u="none" strike="noStrike" cap="none" normalizeH="0" baseline="0" dirty="0">
                <a:ln>
                  <a:noFill/>
                </a:ln>
                <a:solidFill>
                  <a:schemeClr val="bg1"/>
                </a:solidFill>
                <a:effectLst/>
                <a:ea typeface="Calibri" pitchFamily="34" charset="0"/>
                <a:cs typeface="Times New Roman" pitchFamily="18" charset="0"/>
              </a:rPr>
              <a:t>Promowanie produktów pochodzenia owczego i koziego.</a:t>
            </a:r>
          </a:p>
          <a:p>
            <a:pPr marL="0" marR="0" lvl="0" indent="0"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1400" i="0" u="none" strike="noStrike" cap="none" normalizeH="0" baseline="0" dirty="0">
                <a:ln>
                  <a:noFill/>
                </a:ln>
                <a:solidFill>
                  <a:schemeClr val="bg1"/>
                </a:solidFill>
                <a:effectLst/>
                <a:ea typeface="Calibri" pitchFamily="34" charset="0"/>
                <a:cs typeface="Times New Roman" pitchFamily="18" charset="0"/>
              </a:rPr>
              <a:t>Pielęgnowanie i podtrzymanie tradycji, zwyczajów i innych elementów kultury ludowej związanej z pasterstwem.</a:t>
            </a:r>
          </a:p>
          <a:p>
            <a:pPr marL="0" marR="0" lvl="0" indent="0"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1400" i="0" u="none" strike="noStrike" cap="none" normalizeH="0" baseline="0" dirty="0">
                <a:ln>
                  <a:noFill/>
                </a:ln>
                <a:solidFill>
                  <a:schemeClr val="bg1"/>
                </a:solidFill>
                <a:effectLst/>
                <a:ea typeface="Calibri" pitchFamily="34" charset="0"/>
                <a:cs typeface="Times New Roman" pitchFamily="18" charset="0"/>
              </a:rPr>
              <a:t>Upowszechnianie zawodu bacy i juhasa.</a:t>
            </a:r>
          </a:p>
          <a:p>
            <a:pPr marL="0" marR="0" lvl="0" indent="0"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1400" i="0" u="none" strike="noStrike" cap="none" normalizeH="0" baseline="0" dirty="0">
                <a:ln>
                  <a:noFill/>
                </a:ln>
                <a:solidFill>
                  <a:schemeClr val="bg1"/>
                </a:solidFill>
                <a:effectLst/>
                <a:ea typeface="Calibri" pitchFamily="34" charset="0"/>
                <a:cs typeface="Times New Roman" pitchFamily="18" charset="0"/>
              </a:rPr>
              <a:t>Zwiększenie zatrudnienia mieszkańców regionu (usługi przewodnickie, noclegi, agroturystyka, handel).</a:t>
            </a:r>
          </a:p>
          <a:p>
            <a:pPr marL="0" marR="0" lvl="0" indent="0"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pl-PL" sz="1400" i="0" u="none" strike="noStrike" cap="none" normalizeH="0" baseline="0" dirty="0">
                <a:ln>
                  <a:noFill/>
                </a:ln>
                <a:solidFill>
                  <a:schemeClr val="bg1"/>
                </a:solidFill>
                <a:effectLst/>
                <a:ea typeface="Calibri" pitchFamily="34" charset="0"/>
                <a:cs typeface="Times New Roman" pitchFamily="18" charset="0"/>
              </a:rPr>
              <a:t>Zachowanie tożsamości, indywidualności i dziedzictwa mieszkańców regionu.</a:t>
            </a:r>
          </a:p>
        </p:txBody>
      </p:sp>
      <p:sp>
        <p:nvSpPr>
          <p:cNvPr id="7" name="pole tekstowe 6">
            <a:extLst>
              <a:ext uri="{FF2B5EF4-FFF2-40B4-BE49-F238E27FC236}">
                <a16:creationId xmlns:a16="http://schemas.microsoft.com/office/drawing/2014/main" id="{B2184800-B38A-E5BA-B172-6EAF917D9E0C}"/>
              </a:ext>
            </a:extLst>
          </p:cNvPr>
          <p:cNvSpPr txBox="1"/>
          <p:nvPr/>
        </p:nvSpPr>
        <p:spPr>
          <a:xfrm>
            <a:off x="177311" y="1311756"/>
            <a:ext cx="3902320" cy="338554"/>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tabLst/>
            </a:pPr>
            <a:r>
              <a:rPr kumimoji="0" lang="pl-PL" sz="1600" b="1" i="0" u="none" strike="noStrike" cap="none" normalizeH="0" baseline="0" dirty="0">
                <a:ln>
                  <a:noFill/>
                </a:ln>
                <a:solidFill>
                  <a:schemeClr val="bg1"/>
                </a:solidFill>
                <a:effectLst/>
                <a:ea typeface="Calibri" pitchFamily="34" charset="0"/>
                <a:cs typeface="Times New Roman" pitchFamily="18" charset="0"/>
              </a:rPr>
              <a:t>OCHRONA BIORÓŻNORODNOSCI</a:t>
            </a:r>
            <a:endParaRPr kumimoji="0" lang="pl-PL" sz="1600" b="0" i="0" u="none" strike="noStrike" cap="none" normalizeH="0" baseline="0" dirty="0">
              <a:ln>
                <a:noFill/>
              </a:ln>
              <a:solidFill>
                <a:schemeClr val="bg1"/>
              </a:solidFill>
              <a:effectLst/>
              <a:ea typeface="Calibri" pitchFamily="34" charset="0"/>
              <a:cs typeface="Times New Roman" pitchFamily="18" charset="0"/>
            </a:endParaRPr>
          </a:p>
        </p:txBody>
      </p:sp>
      <p:sp>
        <p:nvSpPr>
          <p:cNvPr id="12" name="pole tekstowe 11">
            <a:extLst>
              <a:ext uri="{FF2B5EF4-FFF2-40B4-BE49-F238E27FC236}">
                <a16:creationId xmlns:a16="http://schemas.microsoft.com/office/drawing/2014/main" id="{92DF9F21-0726-BB17-FE46-3F927409D079}"/>
              </a:ext>
            </a:extLst>
          </p:cNvPr>
          <p:cNvSpPr txBox="1"/>
          <p:nvPr/>
        </p:nvSpPr>
        <p:spPr>
          <a:xfrm>
            <a:off x="5075984" y="1307476"/>
            <a:ext cx="3902320" cy="338554"/>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tabLst/>
            </a:pPr>
            <a:r>
              <a:rPr kumimoji="0" lang="pl-PL" sz="1600" b="1" i="0" u="none" strike="noStrike" cap="none" normalizeH="0" baseline="0" dirty="0">
                <a:ln>
                  <a:noFill/>
                </a:ln>
                <a:solidFill>
                  <a:schemeClr val="bg1"/>
                </a:solidFill>
                <a:effectLst/>
                <a:ea typeface="Calibri" pitchFamily="34" charset="0"/>
                <a:cs typeface="Times New Roman" pitchFamily="18" charset="0"/>
              </a:rPr>
              <a:t>SZANSE ROZWOJOWE MIESZKAŃCÓW</a:t>
            </a:r>
            <a:endParaRPr kumimoji="0" lang="pl-PL" sz="1600" b="0" i="0" u="none" strike="noStrike" cap="none" normalizeH="0" baseline="0" dirty="0">
              <a:ln>
                <a:noFill/>
              </a:ln>
              <a:solidFill>
                <a:schemeClr val="bg1"/>
              </a:solidFill>
              <a:effectLst/>
              <a:ea typeface="Calibri" pitchFamily="34" charset="0"/>
              <a:cs typeface="Times New Roman" pitchFamily="18" charset="0"/>
            </a:endParaRPr>
          </a:p>
        </p:txBody>
      </p:sp>
      <p:sp>
        <p:nvSpPr>
          <p:cNvPr id="13" name="pole tekstowe 12">
            <a:extLst>
              <a:ext uri="{FF2B5EF4-FFF2-40B4-BE49-F238E27FC236}">
                <a16:creationId xmlns:a16="http://schemas.microsoft.com/office/drawing/2014/main" id="{ADC510BC-1D68-9C00-4242-682F104B50BA}"/>
              </a:ext>
            </a:extLst>
          </p:cNvPr>
          <p:cNvSpPr txBox="1"/>
          <p:nvPr/>
        </p:nvSpPr>
        <p:spPr>
          <a:xfrm>
            <a:off x="85197" y="1038093"/>
            <a:ext cx="8998247" cy="338554"/>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pl-PL" sz="1600" b="1" i="0" u="none" strike="noStrike" cap="none" normalizeH="0" baseline="0" dirty="0">
                <a:ln>
                  <a:noFill/>
                </a:ln>
                <a:solidFill>
                  <a:schemeClr val="bg1"/>
                </a:solidFill>
                <a:effectLst/>
                <a:ea typeface="Calibri" pitchFamily="34" charset="0"/>
                <a:cs typeface="Times New Roman" pitchFamily="18" charset="0"/>
              </a:rPr>
              <a:t>GŁÓWNE CELE PROGRAMU</a:t>
            </a:r>
            <a:endParaRPr kumimoji="0" lang="pl-PL" sz="1600" b="0" i="0" u="none" strike="noStrike" cap="none" normalizeH="0" baseline="0" dirty="0">
              <a:ln>
                <a:noFill/>
              </a:ln>
              <a:solidFill>
                <a:schemeClr val="bg1"/>
              </a:solidFill>
              <a:effectLst/>
              <a:ea typeface="Calibri" pitchFamily="34" charset="0"/>
              <a:cs typeface="Times New Roman" pitchFamily="18" charset="0"/>
            </a:endParaRPr>
          </a:p>
        </p:txBody>
      </p:sp>
    </p:spTree>
    <p:extLst>
      <p:ext uri="{BB962C8B-B14F-4D97-AF65-F5344CB8AC3E}">
        <p14:creationId xmlns:p14="http://schemas.microsoft.com/office/powerpoint/2010/main" val="3755834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857945" y="1008994"/>
            <a:ext cx="7399338" cy="4090363"/>
          </a:xfrm>
        </p:spPr>
        <p:txBody>
          <a:bodyPr>
            <a:normAutofit/>
          </a:bodyPr>
          <a:lstStyle/>
          <a:p>
            <a:pPr>
              <a:lnSpc>
                <a:spcPct val="120000"/>
              </a:lnSpc>
            </a:pPr>
            <a:endParaRPr lang="pl-PL" sz="2400" dirty="0"/>
          </a:p>
          <a:p>
            <a:pPr>
              <a:lnSpc>
                <a:spcPct val="120000"/>
              </a:lnSpc>
            </a:pPr>
            <a:endParaRPr lang="pl-PL" sz="2000" dirty="0"/>
          </a:p>
        </p:txBody>
      </p:sp>
      <p:sp>
        <p:nvSpPr>
          <p:cNvPr id="3" name="Symbol zastępczy tekstu 2"/>
          <p:cNvSpPr>
            <a:spLocks noGrp="1"/>
          </p:cNvSpPr>
          <p:nvPr>
            <p:ph type="body" sz="quarter" idx="11"/>
          </p:nvPr>
        </p:nvSpPr>
        <p:spPr>
          <a:xfrm>
            <a:off x="108707" y="77593"/>
            <a:ext cx="8897814" cy="789001"/>
          </a:xfrm>
        </p:spPr>
        <p:txBody>
          <a:bodyPr>
            <a:noAutofit/>
          </a:bodyPr>
          <a:lstStyle/>
          <a:p>
            <a:pPr algn="ctr"/>
            <a:r>
              <a:rPr lang="pl-PL" sz="2000" b="1" dirty="0">
                <a:latin typeface="calibri (tekst podstawowy)ri Light (Nagłówki)"/>
              </a:rPr>
              <a:t>Wojewódzki Program Aktywizacji Gospodarczej oraz Zachowania Dziedzictwa Kulturowego Beskidów i Jury Krakowsko-Częstochowskiej – Owca Plus do roku 2027</a:t>
            </a:r>
            <a:endParaRPr lang="pl-PL" sz="2000" b="1" dirty="0"/>
          </a:p>
        </p:txBody>
      </p:sp>
      <p:sp>
        <p:nvSpPr>
          <p:cNvPr id="4" name="Symbol zastępczy tekstu 1">
            <a:extLst>
              <a:ext uri="{FF2B5EF4-FFF2-40B4-BE49-F238E27FC236}">
                <a16:creationId xmlns:a16="http://schemas.microsoft.com/office/drawing/2014/main" id="{ADA3C822-9223-F0BF-3C68-C1C678AC9950}"/>
              </a:ext>
            </a:extLst>
          </p:cNvPr>
          <p:cNvSpPr txBox="1">
            <a:spLocks/>
          </p:cNvSpPr>
          <p:nvPr/>
        </p:nvSpPr>
        <p:spPr>
          <a:xfrm>
            <a:off x="205892" y="1038804"/>
            <a:ext cx="7986721" cy="4009998"/>
          </a:xfrm>
          <a:prstGeom prst="rect">
            <a:avLst/>
          </a:prstGeom>
        </p:spPr>
        <p:txBody>
          <a:bodyPr vert="horz" lIns="0" tIns="0" rIns="0" bIns="0" rtlCol="0">
            <a:noAutofit/>
          </a:bodyPr>
          <a:lstStyle>
            <a:lvl1pPr marL="0" indent="0" algn="l" defTabSz="914400" rtl="0" eaLnBrk="1" latinLnBrk="0" hangingPunct="1">
              <a:lnSpc>
                <a:spcPts val="6200"/>
              </a:lnSpc>
              <a:spcBef>
                <a:spcPts val="0"/>
              </a:spcBef>
              <a:buFont typeface="Arial" panose="020B0604020202020204" pitchFamily="34" charset="0"/>
              <a:buNone/>
              <a:defRPr sz="5200" b="0" i="0"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pl-PL" sz="1700" b="1" dirty="0">
                <a:latin typeface="+mn-lt"/>
              </a:rPr>
              <a:t>Realizacja programu odbywa się formie ogłoszenia otwartego konkursu ofert (przeznaczonego m.in. dla organizacji pozarządowych)</a:t>
            </a:r>
            <a:endParaRPr lang="pl-PL" sz="1700" dirty="0">
              <a:latin typeface="+mn-lt"/>
            </a:endParaRPr>
          </a:p>
          <a:p>
            <a:pPr>
              <a:lnSpc>
                <a:spcPct val="150000"/>
              </a:lnSpc>
            </a:pPr>
            <a:endParaRPr lang="pl-PL" sz="1800" kern="100" dirty="0">
              <a:latin typeface="+mn-lt"/>
              <a:ea typeface="Aptos" panose="020B0004020202020204" pitchFamily="34" charset="0"/>
              <a:cs typeface="Times New Roman" panose="02020603050405020304" pitchFamily="18" charset="0"/>
            </a:endParaRPr>
          </a:p>
          <a:p>
            <a:pPr>
              <a:lnSpc>
                <a:spcPct val="170000"/>
              </a:lnSpc>
            </a:pPr>
            <a:endParaRPr lang="pl-PL" sz="1800" dirty="0"/>
          </a:p>
        </p:txBody>
      </p:sp>
      <p:grpSp>
        <p:nvGrpSpPr>
          <p:cNvPr id="8" name="Grupa 7">
            <a:extLst>
              <a:ext uri="{FF2B5EF4-FFF2-40B4-BE49-F238E27FC236}">
                <a16:creationId xmlns:a16="http://schemas.microsoft.com/office/drawing/2014/main" id="{61C4DA21-06F6-D2E9-56B6-15FFEC4938C2}"/>
              </a:ext>
            </a:extLst>
          </p:cNvPr>
          <p:cNvGrpSpPr/>
          <p:nvPr/>
        </p:nvGrpSpPr>
        <p:grpSpPr>
          <a:xfrm>
            <a:off x="137479" y="1690121"/>
            <a:ext cx="8869042" cy="3465491"/>
            <a:chOff x="20499" y="34216"/>
            <a:chExt cx="6318814" cy="2984018"/>
          </a:xfrm>
        </p:grpSpPr>
        <p:grpSp>
          <p:nvGrpSpPr>
            <p:cNvPr id="9" name="Grupa 8">
              <a:extLst>
                <a:ext uri="{FF2B5EF4-FFF2-40B4-BE49-F238E27FC236}">
                  <a16:creationId xmlns:a16="http://schemas.microsoft.com/office/drawing/2014/main" id="{1A9AF477-D952-C062-4346-EA50BBE13DF0}"/>
                </a:ext>
              </a:extLst>
            </p:cNvPr>
            <p:cNvGrpSpPr/>
            <p:nvPr/>
          </p:nvGrpSpPr>
          <p:grpSpPr>
            <a:xfrm>
              <a:off x="20499" y="268343"/>
              <a:ext cx="6318814" cy="2749891"/>
              <a:chOff x="20499" y="268343"/>
              <a:chExt cx="6318814" cy="2749891"/>
            </a:xfrm>
          </p:grpSpPr>
          <p:sp>
            <p:nvSpPr>
              <p:cNvPr id="12" name="Dowolny kształt: kształt 11">
                <a:extLst>
                  <a:ext uri="{FF2B5EF4-FFF2-40B4-BE49-F238E27FC236}">
                    <a16:creationId xmlns:a16="http://schemas.microsoft.com/office/drawing/2014/main" id="{9D2EA723-2793-A7D3-1E76-CD368BE2EACF}"/>
                  </a:ext>
                </a:extLst>
              </p:cNvPr>
              <p:cNvSpPr/>
              <p:nvPr/>
            </p:nvSpPr>
            <p:spPr>
              <a:xfrm>
                <a:off x="20499" y="268343"/>
                <a:ext cx="2997735" cy="2749891"/>
              </a:xfrm>
              <a:custGeom>
                <a:avLst/>
                <a:gdLst>
                  <a:gd name="connsiteX0" fmla="*/ 0 w 3018234"/>
                  <a:gd name="connsiteY0" fmla="*/ 1056382 h 3018234"/>
                  <a:gd name="connsiteX1" fmla="*/ 1509117 w 3018234"/>
                  <a:gd name="connsiteY1" fmla="*/ 0 h 3018234"/>
                  <a:gd name="connsiteX2" fmla="*/ 3018234 w 3018234"/>
                  <a:gd name="connsiteY2" fmla="*/ 1056382 h 3018234"/>
                  <a:gd name="connsiteX3" fmla="*/ 2263676 w 3018234"/>
                  <a:gd name="connsiteY3" fmla="*/ 1056382 h 3018234"/>
                  <a:gd name="connsiteX4" fmla="*/ 2263676 w 3018234"/>
                  <a:gd name="connsiteY4" fmla="*/ 3018234 h 3018234"/>
                  <a:gd name="connsiteX5" fmla="*/ 754559 w 3018234"/>
                  <a:gd name="connsiteY5" fmla="*/ 3018234 h 3018234"/>
                  <a:gd name="connsiteX6" fmla="*/ 754559 w 3018234"/>
                  <a:gd name="connsiteY6" fmla="*/ 1056382 h 3018234"/>
                  <a:gd name="connsiteX7" fmla="*/ 0 w 3018234"/>
                  <a:gd name="connsiteY7" fmla="*/ 1056382 h 301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8234" h="3018234">
                    <a:moveTo>
                      <a:pt x="1056382" y="3018234"/>
                    </a:moveTo>
                    <a:lnTo>
                      <a:pt x="0" y="1509117"/>
                    </a:lnTo>
                    <a:lnTo>
                      <a:pt x="1056382" y="0"/>
                    </a:lnTo>
                    <a:lnTo>
                      <a:pt x="1056382" y="754558"/>
                    </a:lnTo>
                    <a:lnTo>
                      <a:pt x="3018234" y="754558"/>
                    </a:lnTo>
                    <a:lnTo>
                      <a:pt x="3018234" y="2263675"/>
                    </a:lnTo>
                    <a:lnTo>
                      <a:pt x="1056382" y="2263675"/>
                    </a:lnTo>
                    <a:lnTo>
                      <a:pt x="1056382" y="3018234"/>
                    </a:lnTo>
                    <a:close/>
                  </a:path>
                </a:pathLst>
              </a:custGeom>
              <a:solidFill>
                <a:srgbClr val="7030A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92199" tIns="818566" rIns="64008" bIns="818567"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lvl="0" indent="0" algn="ctr" defTabSz="400050">
                  <a:lnSpc>
                    <a:spcPct val="90000"/>
                  </a:lnSpc>
                  <a:spcBef>
                    <a:spcPct val="0"/>
                  </a:spcBef>
                  <a:spcAft>
                    <a:spcPct val="35000"/>
                  </a:spcAft>
                  <a:buNone/>
                </a:pPr>
                <a:r>
                  <a:rPr lang="pl-PL" sz="1200" kern="1200" dirty="0"/>
                  <a:t>Wsparcie zadań publicznych województwa śląskiego w dziedzinie pielęgnowania i rozwijania tożsamości lokalnej, ekologii, kultury i ochrony dziedzictwa kulturowego, ochrony dziedzictwa przyrodniczego zgodnych z założeniami Wojewódzkiego Programu Aktywizacji Gospodarczej oraz Zachowania Dziedzictwa Kulturowego Beskidów i Jury Krakowsko- Częstochowskiej – Owca Plus do roku 2027</a:t>
                </a:r>
              </a:p>
            </p:txBody>
          </p:sp>
          <p:sp>
            <p:nvSpPr>
              <p:cNvPr id="13" name="Dowolny kształt: kształt 12">
                <a:extLst>
                  <a:ext uri="{FF2B5EF4-FFF2-40B4-BE49-F238E27FC236}">
                    <a16:creationId xmlns:a16="http://schemas.microsoft.com/office/drawing/2014/main" id="{34A58666-9DFA-26D1-A1C3-80505ED5474A}"/>
                  </a:ext>
                </a:extLst>
              </p:cNvPr>
              <p:cNvSpPr/>
              <p:nvPr/>
            </p:nvSpPr>
            <p:spPr>
              <a:xfrm>
                <a:off x="3321079" y="268343"/>
                <a:ext cx="3018234" cy="2749891"/>
              </a:xfrm>
              <a:custGeom>
                <a:avLst/>
                <a:gdLst>
                  <a:gd name="connsiteX0" fmla="*/ 0 w 3018234"/>
                  <a:gd name="connsiteY0" fmla="*/ 1056382 h 3018234"/>
                  <a:gd name="connsiteX1" fmla="*/ 1509117 w 3018234"/>
                  <a:gd name="connsiteY1" fmla="*/ 0 h 3018234"/>
                  <a:gd name="connsiteX2" fmla="*/ 3018234 w 3018234"/>
                  <a:gd name="connsiteY2" fmla="*/ 1056382 h 3018234"/>
                  <a:gd name="connsiteX3" fmla="*/ 2263676 w 3018234"/>
                  <a:gd name="connsiteY3" fmla="*/ 1056382 h 3018234"/>
                  <a:gd name="connsiteX4" fmla="*/ 2263676 w 3018234"/>
                  <a:gd name="connsiteY4" fmla="*/ 3018234 h 3018234"/>
                  <a:gd name="connsiteX5" fmla="*/ 754559 w 3018234"/>
                  <a:gd name="connsiteY5" fmla="*/ 3018234 h 3018234"/>
                  <a:gd name="connsiteX6" fmla="*/ 754559 w 3018234"/>
                  <a:gd name="connsiteY6" fmla="*/ 1056382 h 3018234"/>
                  <a:gd name="connsiteX7" fmla="*/ 0 w 3018234"/>
                  <a:gd name="connsiteY7" fmla="*/ 1056382 h 301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8234" h="3018234">
                    <a:moveTo>
                      <a:pt x="1961852" y="0"/>
                    </a:moveTo>
                    <a:lnTo>
                      <a:pt x="3018234" y="1509117"/>
                    </a:lnTo>
                    <a:lnTo>
                      <a:pt x="1961852" y="3018234"/>
                    </a:lnTo>
                    <a:lnTo>
                      <a:pt x="1961852" y="2263676"/>
                    </a:lnTo>
                    <a:lnTo>
                      <a:pt x="0" y="2263676"/>
                    </a:lnTo>
                    <a:lnTo>
                      <a:pt x="0" y="754559"/>
                    </a:lnTo>
                    <a:lnTo>
                      <a:pt x="1961852" y="754559"/>
                    </a:lnTo>
                    <a:lnTo>
                      <a:pt x="1961852" y="0"/>
                    </a:lnTo>
                    <a:close/>
                  </a:path>
                </a:pathLst>
              </a:custGeom>
              <a:solidFill>
                <a:srgbClr val="00B050"/>
              </a:solidFill>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64008" tIns="818567" rIns="592199" bIns="818566"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lvl="0" indent="0" algn="ctr" defTabSz="400050">
                  <a:lnSpc>
                    <a:spcPct val="90000"/>
                  </a:lnSpc>
                  <a:spcBef>
                    <a:spcPct val="0"/>
                  </a:spcBef>
                  <a:spcAft>
                    <a:spcPct val="35000"/>
                  </a:spcAft>
                  <a:buNone/>
                </a:pPr>
                <a:r>
                  <a:rPr lang="pl-PL" sz="1200" kern="1200" dirty="0"/>
                  <a:t>Wsparcie zadań publicznych województwa śląskiego w dziedzinie ochrony dziedzictwa przyrodniczego poprzez prowadzenie wypasu owiec i kóz oraz popularyzacja wiedzy o zasobach przyrodniczych, zgodnie z celami zawartymi w Wojewódzkim Programie Aktywizacji Gospodarczej oraz Zachowania Dziedzictwa Kulturowego Beskidów i Jury Krakowsko - Częstochowskiej – Owca Plus do roku 2027</a:t>
                </a:r>
              </a:p>
            </p:txBody>
          </p:sp>
        </p:grpSp>
        <p:sp>
          <p:nvSpPr>
            <p:cNvPr id="10" name="pole tekstowe 2">
              <a:extLst>
                <a:ext uri="{FF2B5EF4-FFF2-40B4-BE49-F238E27FC236}">
                  <a16:creationId xmlns:a16="http://schemas.microsoft.com/office/drawing/2014/main" id="{26A6CD56-2B14-EF90-CEA4-C99A63B33F16}"/>
                </a:ext>
              </a:extLst>
            </p:cNvPr>
            <p:cNvSpPr txBox="1"/>
            <p:nvPr/>
          </p:nvSpPr>
          <p:spPr>
            <a:xfrm>
              <a:off x="1068611" y="120059"/>
              <a:ext cx="1739941" cy="92305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pl-PL" sz="1400" b="1" dirty="0">
                  <a:solidFill>
                    <a:schemeClr val="bg1"/>
                  </a:solidFill>
                </a:rPr>
                <a:t>Otwarty konkurs ofert na zadania publiczne promujące Wojewódzki Program - Owca Plus do roku 2027.</a:t>
              </a:r>
            </a:p>
            <a:p>
              <a:endParaRPr lang="pl-PL" sz="700" b="1" dirty="0"/>
            </a:p>
          </p:txBody>
        </p:sp>
        <p:sp>
          <p:nvSpPr>
            <p:cNvPr id="11" name="pole tekstowe 3">
              <a:extLst>
                <a:ext uri="{FF2B5EF4-FFF2-40B4-BE49-F238E27FC236}">
                  <a16:creationId xmlns:a16="http://schemas.microsoft.com/office/drawing/2014/main" id="{F8E68B79-494A-439E-B487-030EE976F0B7}"/>
                </a:ext>
              </a:extLst>
            </p:cNvPr>
            <p:cNvSpPr txBox="1"/>
            <p:nvPr/>
          </p:nvSpPr>
          <p:spPr>
            <a:xfrm>
              <a:off x="3407068" y="34216"/>
              <a:ext cx="1845003" cy="949805"/>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r"/>
              <a:r>
                <a:rPr lang="pl-PL" sz="1300" b="1" dirty="0">
                  <a:solidFill>
                    <a:schemeClr val="bg1"/>
                  </a:solidFill>
                </a:rPr>
                <a:t>Otwarty konkurs ofert na zadania publiczne dotyczące ochrony przyrody i krajobrazu zawarte w Wojewódzkim Programie - Owca Plus do roku 2027.</a:t>
              </a:r>
            </a:p>
          </p:txBody>
        </p:sp>
      </p:grpSp>
    </p:spTree>
    <p:extLst>
      <p:ext uri="{BB962C8B-B14F-4D97-AF65-F5344CB8AC3E}">
        <p14:creationId xmlns:p14="http://schemas.microsoft.com/office/powerpoint/2010/main" val="1741667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xfrm>
            <a:off x="298300" y="1217017"/>
            <a:ext cx="8626546" cy="3823519"/>
          </a:xfrm>
        </p:spPr>
        <p:txBody>
          <a:bodyPr>
            <a:normAutofit/>
          </a:bodyPr>
          <a:lstStyle/>
          <a:p>
            <a:pPr>
              <a:lnSpc>
                <a:spcPct val="150000"/>
              </a:lnSpc>
            </a:pPr>
            <a:r>
              <a:rPr lang="pl-PL" sz="2400" b="1" dirty="0">
                <a:latin typeface="calibri (tekst podstawowy)ri Light (Nagłówki)"/>
              </a:rPr>
              <a:t>Beneficjenci / Forma wsparcia: </a:t>
            </a:r>
          </a:p>
        </p:txBody>
      </p:sp>
      <p:sp>
        <p:nvSpPr>
          <p:cNvPr id="8" name="Symbol zastępczy tekstu 2">
            <a:extLst>
              <a:ext uri="{FF2B5EF4-FFF2-40B4-BE49-F238E27FC236}">
                <a16:creationId xmlns:a16="http://schemas.microsoft.com/office/drawing/2014/main" id="{81D13A74-5AAF-4644-FF54-E6E04C51E893}"/>
              </a:ext>
            </a:extLst>
          </p:cNvPr>
          <p:cNvSpPr>
            <a:spLocks noGrp="1"/>
          </p:cNvSpPr>
          <p:nvPr>
            <p:ph type="body" sz="quarter" idx="11"/>
          </p:nvPr>
        </p:nvSpPr>
        <p:spPr>
          <a:xfrm>
            <a:off x="179990" y="102964"/>
            <a:ext cx="8830785" cy="778758"/>
          </a:xfrm>
        </p:spPr>
        <p:txBody>
          <a:bodyPr>
            <a:noAutofit/>
          </a:bodyPr>
          <a:lstStyle/>
          <a:p>
            <a:pPr algn="ctr"/>
            <a:r>
              <a:rPr lang="pl-PL" sz="2000" b="1" dirty="0">
                <a:latin typeface="calibri (tekst podstawowy)ri Light (Nagłówki)"/>
              </a:rPr>
              <a:t>Wojewódzki Program Aktywizacji Gospodarczej oraz Zachowania Dziedzictwa Kulturowego Beskidów i Jury Krakowsko-Częstochowskiej – Owca Plus do roku 2027</a:t>
            </a:r>
            <a:endParaRPr lang="pl-PL" sz="2000" b="1" dirty="0"/>
          </a:p>
        </p:txBody>
      </p:sp>
      <p:grpSp>
        <p:nvGrpSpPr>
          <p:cNvPr id="6" name="Grupa 5">
            <a:extLst>
              <a:ext uri="{FF2B5EF4-FFF2-40B4-BE49-F238E27FC236}">
                <a16:creationId xmlns:a16="http://schemas.microsoft.com/office/drawing/2014/main" id="{2E6023E0-CD16-8D10-C30B-DD972FC82949}"/>
              </a:ext>
            </a:extLst>
          </p:cNvPr>
          <p:cNvGrpSpPr/>
          <p:nvPr/>
        </p:nvGrpSpPr>
        <p:grpSpPr>
          <a:xfrm>
            <a:off x="741898" y="1735015"/>
            <a:ext cx="7886287" cy="3218624"/>
            <a:chOff x="0" y="0"/>
            <a:chExt cx="4576941" cy="2078979"/>
          </a:xfrm>
        </p:grpSpPr>
        <p:grpSp>
          <p:nvGrpSpPr>
            <p:cNvPr id="7" name="Grupa 6">
              <a:extLst>
                <a:ext uri="{FF2B5EF4-FFF2-40B4-BE49-F238E27FC236}">
                  <a16:creationId xmlns:a16="http://schemas.microsoft.com/office/drawing/2014/main" id="{4F506D0D-BDCA-2B26-4BA1-985858F19EB1}"/>
                </a:ext>
              </a:extLst>
            </p:cNvPr>
            <p:cNvGrpSpPr/>
            <p:nvPr/>
          </p:nvGrpSpPr>
          <p:grpSpPr>
            <a:xfrm>
              <a:off x="7620" y="290839"/>
              <a:ext cx="4569321" cy="652760"/>
              <a:chOff x="7620" y="290839"/>
              <a:chExt cx="4569321" cy="652760"/>
            </a:xfrm>
          </p:grpSpPr>
          <p:sp>
            <p:nvSpPr>
              <p:cNvPr id="15" name="Dowolny kształt: kształt 14">
                <a:extLst>
                  <a:ext uri="{FF2B5EF4-FFF2-40B4-BE49-F238E27FC236}">
                    <a16:creationId xmlns:a16="http://schemas.microsoft.com/office/drawing/2014/main" id="{75508EF1-AF36-2C81-A7CA-5E4B5C3F78F3}"/>
                  </a:ext>
                </a:extLst>
              </p:cNvPr>
              <p:cNvSpPr/>
              <p:nvPr/>
            </p:nvSpPr>
            <p:spPr>
              <a:xfrm>
                <a:off x="7620" y="290839"/>
                <a:ext cx="1631900" cy="652760"/>
              </a:xfrm>
              <a:custGeom>
                <a:avLst/>
                <a:gdLst>
                  <a:gd name="connsiteX0" fmla="*/ 0 w 1631900"/>
                  <a:gd name="connsiteY0" fmla="*/ 0 h 652760"/>
                  <a:gd name="connsiteX1" fmla="*/ 1305520 w 1631900"/>
                  <a:gd name="connsiteY1" fmla="*/ 0 h 652760"/>
                  <a:gd name="connsiteX2" fmla="*/ 1631900 w 1631900"/>
                  <a:gd name="connsiteY2" fmla="*/ 326380 h 652760"/>
                  <a:gd name="connsiteX3" fmla="*/ 1305520 w 1631900"/>
                  <a:gd name="connsiteY3" fmla="*/ 652760 h 652760"/>
                  <a:gd name="connsiteX4" fmla="*/ 0 w 1631900"/>
                  <a:gd name="connsiteY4" fmla="*/ 652760 h 652760"/>
                  <a:gd name="connsiteX5" fmla="*/ 326380 w 1631900"/>
                  <a:gd name="connsiteY5" fmla="*/ 326380 h 652760"/>
                  <a:gd name="connsiteX6" fmla="*/ 0 w 1631900"/>
                  <a:gd name="connsiteY6" fmla="*/ 0 h 65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900" h="652760">
                    <a:moveTo>
                      <a:pt x="0" y="0"/>
                    </a:moveTo>
                    <a:lnTo>
                      <a:pt x="1305520" y="0"/>
                    </a:lnTo>
                    <a:lnTo>
                      <a:pt x="1631900" y="326380"/>
                    </a:lnTo>
                    <a:lnTo>
                      <a:pt x="1305520" y="652760"/>
                    </a:lnTo>
                    <a:lnTo>
                      <a:pt x="0" y="652760"/>
                    </a:lnTo>
                    <a:lnTo>
                      <a:pt x="326380" y="326380"/>
                    </a:lnTo>
                    <a:lnTo>
                      <a:pt x="0" y="0"/>
                    </a:lnTo>
                    <a:close/>
                  </a:path>
                </a:pathLst>
              </a:custGeom>
              <a:solidFill>
                <a:srgbClr val="7030A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58384" tIns="10668" rIns="337048" bIns="10668"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lvl="0" indent="0" algn="ctr" defTabSz="355600">
                  <a:lnSpc>
                    <a:spcPct val="90000"/>
                  </a:lnSpc>
                  <a:spcBef>
                    <a:spcPct val="0"/>
                  </a:spcBef>
                  <a:spcAft>
                    <a:spcPct val="35000"/>
                  </a:spcAft>
                  <a:buNone/>
                </a:pPr>
                <a:r>
                  <a:rPr lang="pl-PL" sz="1300" kern="1200" dirty="0"/>
                  <a:t>Urząd Marszałkowski Województwa Śląskiego </a:t>
                </a:r>
              </a:p>
              <a:p>
                <a:pPr marL="0" lvl="0" indent="0" algn="ctr" defTabSz="355600">
                  <a:lnSpc>
                    <a:spcPct val="90000"/>
                  </a:lnSpc>
                  <a:spcBef>
                    <a:spcPct val="0"/>
                  </a:spcBef>
                  <a:spcAft>
                    <a:spcPct val="35000"/>
                  </a:spcAft>
                  <a:buNone/>
                </a:pPr>
                <a:r>
                  <a:rPr lang="pl-PL" sz="1300" kern="1200" dirty="0"/>
                  <a:t>(Ogłoszenie konkursowe)</a:t>
                </a:r>
              </a:p>
            </p:txBody>
          </p:sp>
          <p:sp>
            <p:nvSpPr>
              <p:cNvPr id="16" name="Dowolny kształt: kształt 15">
                <a:extLst>
                  <a:ext uri="{FF2B5EF4-FFF2-40B4-BE49-F238E27FC236}">
                    <a16:creationId xmlns:a16="http://schemas.microsoft.com/office/drawing/2014/main" id="{65E4F71D-AF07-401F-0FA9-52035AF7C68F}"/>
                  </a:ext>
                </a:extLst>
              </p:cNvPr>
              <p:cNvSpPr/>
              <p:nvPr/>
            </p:nvSpPr>
            <p:spPr>
              <a:xfrm>
                <a:off x="1476330" y="290839"/>
                <a:ext cx="1631900" cy="652760"/>
              </a:xfrm>
              <a:custGeom>
                <a:avLst/>
                <a:gdLst>
                  <a:gd name="connsiteX0" fmla="*/ 0 w 1631900"/>
                  <a:gd name="connsiteY0" fmla="*/ 0 h 652760"/>
                  <a:gd name="connsiteX1" fmla="*/ 1305520 w 1631900"/>
                  <a:gd name="connsiteY1" fmla="*/ 0 h 652760"/>
                  <a:gd name="connsiteX2" fmla="*/ 1631900 w 1631900"/>
                  <a:gd name="connsiteY2" fmla="*/ 326380 h 652760"/>
                  <a:gd name="connsiteX3" fmla="*/ 1305520 w 1631900"/>
                  <a:gd name="connsiteY3" fmla="*/ 652760 h 652760"/>
                  <a:gd name="connsiteX4" fmla="*/ 0 w 1631900"/>
                  <a:gd name="connsiteY4" fmla="*/ 652760 h 652760"/>
                  <a:gd name="connsiteX5" fmla="*/ 326380 w 1631900"/>
                  <a:gd name="connsiteY5" fmla="*/ 326380 h 652760"/>
                  <a:gd name="connsiteX6" fmla="*/ 0 w 1631900"/>
                  <a:gd name="connsiteY6" fmla="*/ 0 h 65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900" h="652760">
                    <a:moveTo>
                      <a:pt x="0" y="0"/>
                    </a:moveTo>
                    <a:lnTo>
                      <a:pt x="1305520" y="0"/>
                    </a:lnTo>
                    <a:lnTo>
                      <a:pt x="1631900" y="326380"/>
                    </a:lnTo>
                    <a:lnTo>
                      <a:pt x="1305520" y="652760"/>
                    </a:lnTo>
                    <a:lnTo>
                      <a:pt x="0" y="652760"/>
                    </a:lnTo>
                    <a:lnTo>
                      <a:pt x="326380" y="326380"/>
                    </a:lnTo>
                    <a:lnTo>
                      <a:pt x="0" y="0"/>
                    </a:lnTo>
                    <a:close/>
                  </a:path>
                </a:pathLst>
              </a:custGeom>
            </p:spPr>
            <p:style>
              <a:lnRef idx="2">
                <a:schemeClr val="lt1">
                  <a:hueOff val="0"/>
                  <a:satOff val="0"/>
                  <a:lumOff val="0"/>
                  <a:alphaOff val="0"/>
                </a:schemeClr>
              </a:lnRef>
              <a:fillRef idx="1">
                <a:schemeClr val="accent4">
                  <a:hueOff val="3299968"/>
                  <a:satOff val="-14601"/>
                  <a:lumOff val="-2452"/>
                  <a:alphaOff val="0"/>
                </a:schemeClr>
              </a:fillRef>
              <a:effectRef idx="0">
                <a:schemeClr val="accent4">
                  <a:hueOff val="3299968"/>
                  <a:satOff val="-14601"/>
                  <a:lumOff val="-2452"/>
                  <a:alphaOff val="0"/>
                </a:schemeClr>
              </a:effectRef>
              <a:fontRef idx="minor">
                <a:schemeClr val="lt1"/>
              </a:fontRef>
            </p:style>
            <p:txBody>
              <a:bodyPr spcFirstLastPara="0" vert="horz" wrap="square" lIns="358384" tIns="10668" rIns="337048" bIns="10668"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lvl="0" indent="0" algn="ctr" defTabSz="355600">
                  <a:lnSpc>
                    <a:spcPct val="90000"/>
                  </a:lnSpc>
                  <a:spcBef>
                    <a:spcPct val="0"/>
                  </a:spcBef>
                  <a:spcAft>
                    <a:spcPct val="35000"/>
                  </a:spcAft>
                  <a:buNone/>
                </a:pPr>
                <a:r>
                  <a:rPr lang="pl-PL" sz="1300" kern="1200" dirty="0"/>
                  <a:t>Organizacje pozarządowe </a:t>
                </a:r>
              </a:p>
              <a:p>
                <a:pPr marL="0" lvl="0" indent="0" algn="ctr" defTabSz="355600">
                  <a:lnSpc>
                    <a:spcPct val="90000"/>
                  </a:lnSpc>
                  <a:spcBef>
                    <a:spcPct val="0"/>
                  </a:spcBef>
                  <a:spcAft>
                    <a:spcPct val="35000"/>
                  </a:spcAft>
                  <a:buNone/>
                </a:pPr>
                <a:r>
                  <a:rPr lang="pl-PL" sz="1300" kern="1200" dirty="0"/>
                  <a:t>   (Umowa wsparcia realizacji zadania publicznego) </a:t>
                </a:r>
              </a:p>
            </p:txBody>
          </p:sp>
          <p:sp>
            <p:nvSpPr>
              <p:cNvPr id="17" name="Dowolny kształt: kształt 16">
                <a:extLst>
                  <a:ext uri="{FF2B5EF4-FFF2-40B4-BE49-F238E27FC236}">
                    <a16:creationId xmlns:a16="http://schemas.microsoft.com/office/drawing/2014/main" id="{E49E5D5B-1E5B-FB41-D762-C4E350134303}"/>
                  </a:ext>
                </a:extLst>
              </p:cNvPr>
              <p:cNvSpPr/>
              <p:nvPr/>
            </p:nvSpPr>
            <p:spPr>
              <a:xfrm>
                <a:off x="2945041" y="290839"/>
                <a:ext cx="1631900" cy="652760"/>
              </a:xfrm>
              <a:custGeom>
                <a:avLst/>
                <a:gdLst>
                  <a:gd name="connsiteX0" fmla="*/ 0 w 1631900"/>
                  <a:gd name="connsiteY0" fmla="*/ 0 h 652760"/>
                  <a:gd name="connsiteX1" fmla="*/ 1305520 w 1631900"/>
                  <a:gd name="connsiteY1" fmla="*/ 0 h 652760"/>
                  <a:gd name="connsiteX2" fmla="*/ 1631900 w 1631900"/>
                  <a:gd name="connsiteY2" fmla="*/ 326380 h 652760"/>
                  <a:gd name="connsiteX3" fmla="*/ 1305520 w 1631900"/>
                  <a:gd name="connsiteY3" fmla="*/ 652760 h 652760"/>
                  <a:gd name="connsiteX4" fmla="*/ 0 w 1631900"/>
                  <a:gd name="connsiteY4" fmla="*/ 652760 h 652760"/>
                  <a:gd name="connsiteX5" fmla="*/ 326380 w 1631900"/>
                  <a:gd name="connsiteY5" fmla="*/ 326380 h 652760"/>
                  <a:gd name="connsiteX6" fmla="*/ 0 w 1631900"/>
                  <a:gd name="connsiteY6" fmla="*/ 0 h 65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900" h="652760">
                    <a:moveTo>
                      <a:pt x="0" y="0"/>
                    </a:moveTo>
                    <a:lnTo>
                      <a:pt x="1305520" y="0"/>
                    </a:lnTo>
                    <a:lnTo>
                      <a:pt x="1631900" y="326380"/>
                    </a:lnTo>
                    <a:lnTo>
                      <a:pt x="1305520" y="652760"/>
                    </a:lnTo>
                    <a:lnTo>
                      <a:pt x="0" y="652760"/>
                    </a:lnTo>
                    <a:lnTo>
                      <a:pt x="326380" y="326380"/>
                    </a:lnTo>
                    <a:lnTo>
                      <a:pt x="0" y="0"/>
                    </a:lnTo>
                    <a:close/>
                  </a:path>
                </a:pathLst>
              </a:custGeom>
            </p:spPr>
            <p:style>
              <a:lnRef idx="2">
                <a:schemeClr val="lt1">
                  <a:hueOff val="0"/>
                  <a:satOff val="0"/>
                  <a:lumOff val="0"/>
                  <a:alphaOff val="0"/>
                </a:schemeClr>
              </a:lnRef>
              <a:fillRef idx="1">
                <a:schemeClr val="accent4">
                  <a:hueOff val="6599937"/>
                  <a:satOff val="-29202"/>
                  <a:lumOff val="-4903"/>
                  <a:alphaOff val="0"/>
                </a:schemeClr>
              </a:fillRef>
              <a:effectRef idx="0">
                <a:schemeClr val="accent4">
                  <a:hueOff val="6599937"/>
                  <a:satOff val="-29202"/>
                  <a:lumOff val="-4903"/>
                  <a:alphaOff val="0"/>
                </a:schemeClr>
              </a:effectRef>
              <a:fontRef idx="minor">
                <a:schemeClr val="lt1"/>
              </a:fontRef>
            </p:style>
            <p:txBody>
              <a:bodyPr spcFirstLastPara="0" vert="horz" wrap="square" lIns="358384" tIns="10668" rIns="337048" bIns="10668"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lvl="0" indent="0" algn="ctr" defTabSz="355600">
                  <a:lnSpc>
                    <a:spcPct val="90000"/>
                  </a:lnSpc>
                  <a:spcBef>
                    <a:spcPct val="0"/>
                  </a:spcBef>
                  <a:spcAft>
                    <a:spcPct val="35000"/>
                  </a:spcAft>
                  <a:buNone/>
                </a:pPr>
                <a:r>
                  <a:rPr lang="pl-PL" sz="1300" kern="1200" dirty="0"/>
                  <a:t>Prowadzący wypas </a:t>
                </a:r>
              </a:p>
              <a:p>
                <a:pPr marL="0" lvl="0" indent="0" algn="ctr" defTabSz="355600">
                  <a:lnSpc>
                    <a:spcPct val="90000"/>
                  </a:lnSpc>
                  <a:spcBef>
                    <a:spcPct val="0"/>
                  </a:spcBef>
                  <a:spcAft>
                    <a:spcPct val="35000"/>
                  </a:spcAft>
                  <a:buNone/>
                </a:pPr>
                <a:r>
                  <a:rPr lang="pl-PL" sz="1300" kern="1200" dirty="0"/>
                  <a:t> (Umowa o wypas)</a:t>
                </a:r>
              </a:p>
            </p:txBody>
          </p:sp>
        </p:grpSp>
        <p:sp>
          <p:nvSpPr>
            <p:cNvPr id="9" name="pole tekstowe 10">
              <a:extLst>
                <a:ext uri="{FF2B5EF4-FFF2-40B4-BE49-F238E27FC236}">
                  <a16:creationId xmlns:a16="http://schemas.microsoft.com/office/drawing/2014/main" id="{9BDC8D64-318F-F44E-B220-A82CD46CD2B6}"/>
                </a:ext>
              </a:extLst>
            </p:cNvPr>
            <p:cNvSpPr txBox="1"/>
            <p:nvPr/>
          </p:nvSpPr>
          <p:spPr>
            <a:xfrm>
              <a:off x="234881" y="0"/>
              <a:ext cx="1806265" cy="238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pl-PL" sz="1800" b="1" dirty="0">
                  <a:solidFill>
                    <a:schemeClr val="bg1"/>
                  </a:solidFill>
                </a:rPr>
                <a:t>Wsparcie dotyczące wypasu</a:t>
              </a:r>
            </a:p>
          </p:txBody>
        </p:sp>
        <p:grpSp>
          <p:nvGrpSpPr>
            <p:cNvPr id="10" name="Grupa 9">
              <a:extLst>
                <a:ext uri="{FF2B5EF4-FFF2-40B4-BE49-F238E27FC236}">
                  <a16:creationId xmlns:a16="http://schemas.microsoft.com/office/drawing/2014/main" id="{AF445674-45A0-29B4-33D9-4C012262B141}"/>
                </a:ext>
              </a:extLst>
            </p:cNvPr>
            <p:cNvGrpSpPr/>
            <p:nvPr/>
          </p:nvGrpSpPr>
          <p:grpSpPr>
            <a:xfrm>
              <a:off x="0" y="1426219"/>
              <a:ext cx="3100610" cy="652760"/>
              <a:chOff x="0" y="1426219"/>
              <a:chExt cx="3100610" cy="652760"/>
            </a:xfrm>
          </p:grpSpPr>
          <p:sp>
            <p:nvSpPr>
              <p:cNvPr id="12" name="Dowolny kształt: kształt 11">
                <a:extLst>
                  <a:ext uri="{FF2B5EF4-FFF2-40B4-BE49-F238E27FC236}">
                    <a16:creationId xmlns:a16="http://schemas.microsoft.com/office/drawing/2014/main" id="{1B64F527-7855-F376-1461-5E67CB69BC4B}"/>
                  </a:ext>
                </a:extLst>
              </p:cNvPr>
              <p:cNvSpPr/>
              <p:nvPr/>
            </p:nvSpPr>
            <p:spPr>
              <a:xfrm>
                <a:off x="0" y="1426219"/>
                <a:ext cx="1631900" cy="652760"/>
              </a:xfrm>
              <a:custGeom>
                <a:avLst/>
                <a:gdLst>
                  <a:gd name="connsiteX0" fmla="*/ 0 w 1631900"/>
                  <a:gd name="connsiteY0" fmla="*/ 0 h 652760"/>
                  <a:gd name="connsiteX1" fmla="*/ 1305520 w 1631900"/>
                  <a:gd name="connsiteY1" fmla="*/ 0 h 652760"/>
                  <a:gd name="connsiteX2" fmla="*/ 1631900 w 1631900"/>
                  <a:gd name="connsiteY2" fmla="*/ 326380 h 652760"/>
                  <a:gd name="connsiteX3" fmla="*/ 1305520 w 1631900"/>
                  <a:gd name="connsiteY3" fmla="*/ 652760 h 652760"/>
                  <a:gd name="connsiteX4" fmla="*/ 0 w 1631900"/>
                  <a:gd name="connsiteY4" fmla="*/ 652760 h 652760"/>
                  <a:gd name="connsiteX5" fmla="*/ 326380 w 1631900"/>
                  <a:gd name="connsiteY5" fmla="*/ 326380 h 652760"/>
                  <a:gd name="connsiteX6" fmla="*/ 0 w 1631900"/>
                  <a:gd name="connsiteY6" fmla="*/ 0 h 65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900" h="652760">
                    <a:moveTo>
                      <a:pt x="0" y="0"/>
                    </a:moveTo>
                    <a:lnTo>
                      <a:pt x="1305520" y="0"/>
                    </a:lnTo>
                    <a:lnTo>
                      <a:pt x="1631900" y="326380"/>
                    </a:lnTo>
                    <a:lnTo>
                      <a:pt x="1305520" y="652760"/>
                    </a:lnTo>
                    <a:lnTo>
                      <a:pt x="0" y="652760"/>
                    </a:lnTo>
                    <a:lnTo>
                      <a:pt x="326380" y="326380"/>
                    </a:lnTo>
                    <a:lnTo>
                      <a:pt x="0" y="0"/>
                    </a:lnTo>
                    <a:close/>
                  </a:path>
                </a:pathLst>
              </a:custGeom>
              <a:solidFill>
                <a:srgbClr val="00B0F0"/>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58384" tIns="10668" rIns="337048" bIns="10668"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lvl="0" indent="0" algn="ctr" defTabSz="355600">
                  <a:lnSpc>
                    <a:spcPct val="90000"/>
                  </a:lnSpc>
                  <a:spcBef>
                    <a:spcPct val="0"/>
                  </a:spcBef>
                  <a:spcAft>
                    <a:spcPct val="35000"/>
                  </a:spcAft>
                  <a:buNone/>
                </a:pPr>
                <a:r>
                  <a:rPr lang="pl-PL" sz="1300" kern="1200" dirty="0"/>
                  <a:t>Urząd Marszałkowski Województwa Śląskiego </a:t>
                </a:r>
              </a:p>
              <a:p>
                <a:pPr marL="0" lvl="0" indent="0" algn="ctr" defTabSz="355600">
                  <a:lnSpc>
                    <a:spcPct val="90000"/>
                  </a:lnSpc>
                  <a:spcBef>
                    <a:spcPct val="0"/>
                  </a:spcBef>
                  <a:spcAft>
                    <a:spcPct val="35000"/>
                  </a:spcAft>
                  <a:buNone/>
                </a:pPr>
                <a:r>
                  <a:rPr lang="pl-PL" sz="1300" kern="1200" dirty="0"/>
                  <a:t>(Ogłoszenie konkursowe)</a:t>
                </a:r>
              </a:p>
            </p:txBody>
          </p:sp>
          <p:sp>
            <p:nvSpPr>
              <p:cNvPr id="13" name="Dowolny kształt: kształt 12">
                <a:extLst>
                  <a:ext uri="{FF2B5EF4-FFF2-40B4-BE49-F238E27FC236}">
                    <a16:creationId xmlns:a16="http://schemas.microsoft.com/office/drawing/2014/main" id="{D6205622-225F-9121-9406-C2CB62576120}"/>
                  </a:ext>
                </a:extLst>
              </p:cNvPr>
              <p:cNvSpPr/>
              <p:nvPr/>
            </p:nvSpPr>
            <p:spPr>
              <a:xfrm>
                <a:off x="1468710" y="1426219"/>
                <a:ext cx="1631900" cy="652760"/>
              </a:xfrm>
              <a:custGeom>
                <a:avLst/>
                <a:gdLst>
                  <a:gd name="connsiteX0" fmla="*/ 0 w 1631900"/>
                  <a:gd name="connsiteY0" fmla="*/ 0 h 652760"/>
                  <a:gd name="connsiteX1" fmla="*/ 1305520 w 1631900"/>
                  <a:gd name="connsiteY1" fmla="*/ 0 h 652760"/>
                  <a:gd name="connsiteX2" fmla="*/ 1631900 w 1631900"/>
                  <a:gd name="connsiteY2" fmla="*/ 326380 h 652760"/>
                  <a:gd name="connsiteX3" fmla="*/ 1305520 w 1631900"/>
                  <a:gd name="connsiteY3" fmla="*/ 652760 h 652760"/>
                  <a:gd name="connsiteX4" fmla="*/ 0 w 1631900"/>
                  <a:gd name="connsiteY4" fmla="*/ 652760 h 652760"/>
                  <a:gd name="connsiteX5" fmla="*/ 326380 w 1631900"/>
                  <a:gd name="connsiteY5" fmla="*/ 326380 h 652760"/>
                  <a:gd name="connsiteX6" fmla="*/ 0 w 1631900"/>
                  <a:gd name="connsiteY6" fmla="*/ 0 h 65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900" h="652760">
                    <a:moveTo>
                      <a:pt x="0" y="0"/>
                    </a:moveTo>
                    <a:lnTo>
                      <a:pt x="1305520" y="0"/>
                    </a:lnTo>
                    <a:lnTo>
                      <a:pt x="1631900" y="326380"/>
                    </a:lnTo>
                    <a:lnTo>
                      <a:pt x="1305520" y="652760"/>
                    </a:lnTo>
                    <a:lnTo>
                      <a:pt x="0" y="652760"/>
                    </a:lnTo>
                    <a:lnTo>
                      <a:pt x="326380" y="326380"/>
                    </a:lnTo>
                    <a:lnTo>
                      <a:pt x="0" y="0"/>
                    </a:lnTo>
                    <a:close/>
                  </a:path>
                </a:pathLst>
              </a:custGeom>
              <a:solidFill>
                <a:srgbClr val="D206A1"/>
              </a:solidFill>
            </p:spPr>
            <p:style>
              <a:lnRef idx="2">
                <a:schemeClr val="lt1">
                  <a:hueOff val="0"/>
                  <a:satOff val="0"/>
                  <a:lumOff val="0"/>
                  <a:alphaOff val="0"/>
                </a:schemeClr>
              </a:lnRef>
              <a:fillRef idx="1">
                <a:scrgbClr r="0" g="0" b="0"/>
              </a:fillRef>
              <a:effectRef idx="0">
                <a:schemeClr val="accent4">
                  <a:hueOff val="3299968"/>
                  <a:satOff val="-14601"/>
                  <a:lumOff val="-2452"/>
                  <a:alphaOff val="0"/>
                </a:schemeClr>
              </a:effectRef>
              <a:fontRef idx="minor">
                <a:schemeClr val="lt1"/>
              </a:fontRef>
            </p:style>
            <p:txBody>
              <a:bodyPr spcFirstLastPara="0" vert="horz" wrap="square" lIns="358384" tIns="10668" rIns="337048" bIns="10668"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lvl="0" indent="0" algn="ctr" defTabSz="355600">
                  <a:lnSpc>
                    <a:spcPct val="90000"/>
                  </a:lnSpc>
                  <a:spcBef>
                    <a:spcPct val="0"/>
                  </a:spcBef>
                  <a:spcAft>
                    <a:spcPct val="35000"/>
                  </a:spcAft>
                  <a:buNone/>
                </a:pPr>
                <a:r>
                  <a:rPr lang="pl-PL" sz="1300" kern="1200" dirty="0"/>
                  <a:t>Organizacje pozarządowe </a:t>
                </a:r>
              </a:p>
              <a:p>
                <a:pPr marL="0" lvl="0" indent="0" algn="ctr" defTabSz="355600">
                  <a:lnSpc>
                    <a:spcPct val="90000"/>
                  </a:lnSpc>
                  <a:spcBef>
                    <a:spcPct val="0"/>
                  </a:spcBef>
                  <a:spcAft>
                    <a:spcPct val="35000"/>
                  </a:spcAft>
                  <a:buNone/>
                </a:pPr>
                <a:r>
                  <a:rPr lang="pl-PL" sz="1300" kern="1200" dirty="0"/>
                  <a:t>(Umowa wsparcia realizacji zadania publicznego) </a:t>
                </a:r>
              </a:p>
            </p:txBody>
          </p:sp>
        </p:grpSp>
        <p:sp>
          <p:nvSpPr>
            <p:cNvPr id="11" name="pole tekstowe 12">
              <a:extLst>
                <a:ext uri="{FF2B5EF4-FFF2-40B4-BE49-F238E27FC236}">
                  <a16:creationId xmlns:a16="http://schemas.microsoft.com/office/drawing/2014/main" id="{922D9D25-A8B4-8F87-E652-9AECC056A4E6}"/>
                </a:ext>
              </a:extLst>
            </p:cNvPr>
            <p:cNvSpPr txBox="1"/>
            <p:nvPr/>
          </p:nvSpPr>
          <p:spPr>
            <a:xfrm>
              <a:off x="212021" y="1165860"/>
              <a:ext cx="1878656" cy="238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pl-PL" sz="1800" b="1" dirty="0">
                  <a:solidFill>
                    <a:schemeClr val="bg1"/>
                  </a:solidFill>
                </a:rPr>
                <a:t>Wsparcie dotyczące promocji</a:t>
              </a:r>
            </a:p>
          </p:txBody>
        </p:sp>
      </p:grpSp>
    </p:spTree>
    <p:extLst>
      <p:ext uri="{BB962C8B-B14F-4D97-AF65-F5344CB8AC3E}">
        <p14:creationId xmlns:p14="http://schemas.microsoft.com/office/powerpoint/2010/main" val="3180069965"/>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5323</TotalTime>
  <Words>1721</Words>
  <Application>Microsoft Office PowerPoint</Application>
  <PresentationFormat>Pokaz na ekranie (16:9)</PresentationFormat>
  <Paragraphs>180</Paragraphs>
  <Slides>26</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26</vt:i4>
      </vt:variant>
    </vt:vector>
  </HeadingPairs>
  <TitlesOfParts>
    <vt:vector size="33" baseType="lpstr">
      <vt:lpstr>Aptos</vt:lpstr>
      <vt:lpstr>Arial</vt:lpstr>
      <vt:lpstr>Calibri</vt:lpstr>
      <vt:lpstr>Calibri </vt:lpstr>
      <vt:lpstr>calibri (tekst podstawowy)ri Light (Nagłówki)</vt:lpstr>
      <vt:lpstr>Calibri Light</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Menszek Rafał</dc:creator>
  <cp:lastModifiedBy>Aleksander Nowrot</cp:lastModifiedBy>
  <cp:revision>334</cp:revision>
  <cp:lastPrinted>2026-05-29T08:51:57Z</cp:lastPrinted>
  <dcterms:created xsi:type="dcterms:W3CDTF">2016-11-14T12:41:26Z</dcterms:created>
  <dcterms:modified xsi:type="dcterms:W3CDTF">2026-06-18T21:03:46Z</dcterms:modified>
</cp:coreProperties>
</file>