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Lst>
  <p:notesMasterIdLst>
    <p:notesMasterId r:id="rId16"/>
  </p:notesMasterIdLst>
  <p:handoutMasterIdLst>
    <p:handoutMasterId r:id="rId17"/>
  </p:handoutMasterIdLst>
  <p:sldIdLst>
    <p:sldId id="259" r:id="rId4"/>
    <p:sldId id="276" r:id="rId5"/>
    <p:sldId id="279" r:id="rId6"/>
    <p:sldId id="277" r:id="rId7"/>
    <p:sldId id="278" r:id="rId8"/>
    <p:sldId id="258" r:id="rId9"/>
    <p:sldId id="269" r:id="rId10"/>
    <p:sldId id="271" r:id="rId11"/>
    <p:sldId id="272" r:id="rId12"/>
    <p:sldId id="273" r:id="rId13"/>
    <p:sldId id="274" r:id="rId14"/>
    <p:sldId id="265" r:id="rId15"/>
  </p:sldIdLst>
  <p:sldSz cx="12192000" cy="6858000"/>
  <p:notesSz cx="6735763" cy="98663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2" autoAdjust="0"/>
    <p:restoredTop sz="94660"/>
  </p:normalViewPr>
  <p:slideViewPr>
    <p:cSldViewPr snapToGrid="0">
      <p:cViewPr>
        <p:scale>
          <a:sx n="70" d="100"/>
          <a:sy n="70" d="100"/>
        </p:scale>
        <p:origin x="-240" y="8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262AE1-64AE-445A-A217-45633613E036}" type="doc">
      <dgm:prSet loTypeId="urn:microsoft.com/office/officeart/2005/8/layout/hProcess11" loCatId="process" qsTypeId="urn:microsoft.com/office/officeart/2005/8/quickstyle/simple1" qsCatId="simple" csTypeId="urn:microsoft.com/office/officeart/2005/8/colors/accent1_2" csCatId="accent1" phldr="1"/>
      <dgm:spPr/>
    </dgm:pt>
    <dgm:pt modelId="{B94DB06B-DC73-4A42-AD81-7D62C8EDAE52}">
      <dgm:prSet phldrT="[Tekst]"/>
      <dgm:spPr/>
      <dgm:t>
        <a:bodyPr/>
        <a:lstStyle/>
        <a:p>
          <a:r>
            <a:rPr lang="pl-PL" dirty="0" smtClean="0">
              <a:latin typeface="Calibri" panose="020F0502020204030204" pitchFamily="34" charset="0"/>
              <a:cs typeface="Calibri" panose="020F0502020204030204" pitchFamily="34" charset="0"/>
            </a:rPr>
            <a:t>2005-2007 Program Owca Plus</a:t>
          </a:r>
          <a:endParaRPr lang="pl-PL" dirty="0">
            <a:latin typeface="Calibri" panose="020F0502020204030204" pitchFamily="34" charset="0"/>
            <a:cs typeface="Calibri" panose="020F0502020204030204" pitchFamily="34" charset="0"/>
          </a:endParaRPr>
        </a:p>
      </dgm:t>
    </dgm:pt>
    <dgm:pt modelId="{E0B746E8-6289-4CA2-9872-018DD05F4A25}" type="parTrans" cxnId="{74396F70-3968-4C83-A780-31ECC6639239}">
      <dgm:prSet/>
      <dgm:spPr/>
      <dgm:t>
        <a:bodyPr/>
        <a:lstStyle/>
        <a:p>
          <a:endParaRPr lang="pl-PL"/>
        </a:p>
      </dgm:t>
    </dgm:pt>
    <dgm:pt modelId="{2ED7DB80-64B8-4198-8A51-917F69135A80}" type="sibTrans" cxnId="{74396F70-3968-4C83-A780-31ECC6639239}">
      <dgm:prSet/>
      <dgm:spPr/>
      <dgm:t>
        <a:bodyPr/>
        <a:lstStyle/>
        <a:p>
          <a:endParaRPr lang="pl-PL"/>
        </a:p>
      </dgm:t>
    </dgm:pt>
    <dgm:pt modelId="{5433F3C8-BA88-4844-A4BA-37DB93E2A4D0}">
      <dgm:prSet phldrT="[Tekst]"/>
      <dgm:spPr/>
      <dgm:t>
        <a:bodyPr/>
        <a:lstStyle/>
        <a:p>
          <a:r>
            <a:rPr lang="pl-PL" dirty="0" smtClean="0">
              <a:latin typeface="Calibri" panose="020F0502020204030204" pitchFamily="34" charset="0"/>
              <a:cs typeface="Calibri" panose="020F0502020204030204" pitchFamily="34" charset="0"/>
            </a:rPr>
            <a:t>2017-2020</a:t>
          </a:r>
        </a:p>
        <a:p>
          <a:r>
            <a:rPr lang="pl-PL" dirty="0" smtClean="0">
              <a:latin typeface="Calibri" panose="020F0502020204030204" pitchFamily="34" charset="0"/>
              <a:cs typeface="Calibri" panose="020F0502020204030204" pitchFamily="34" charset="0"/>
            </a:rPr>
            <a:t>Małopolska na Wypasie </a:t>
          </a:r>
        </a:p>
        <a:p>
          <a:r>
            <a:rPr lang="pl-PL" dirty="0" smtClean="0">
              <a:latin typeface="Calibri" panose="020F0502020204030204" pitchFamily="34" charset="0"/>
              <a:cs typeface="Calibri" panose="020F0502020204030204" pitchFamily="34" charset="0"/>
            </a:rPr>
            <a:t>ZPKWM</a:t>
          </a:r>
        </a:p>
        <a:p>
          <a:endParaRPr lang="pl-PL" dirty="0"/>
        </a:p>
      </dgm:t>
    </dgm:pt>
    <dgm:pt modelId="{4BA56E37-2BF3-4824-B0CF-6604F391861B}" type="parTrans" cxnId="{024F40A5-7B14-4E19-B9C7-61B80BF944AE}">
      <dgm:prSet/>
      <dgm:spPr/>
      <dgm:t>
        <a:bodyPr/>
        <a:lstStyle/>
        <a:p>
          <a:endParaRPr lang="pl-PL"/>
        </a:p>
      </dgm:t>
    </dgm:pt>
    <dgm:pt modelId="{9CEE962E-7237-4E6B-94C1-37148C203FD3}" type="sibTrans" cxnId="{024F40A5-7B14-4E19-B9C7-61B80BF944AE}">
      <dgm:prSet/>
      <dgm:spPr/>
      <dgm:t>
        <a:bodyPr/>
        <a:lstStyle/>
        <a:p>
          <a:endParaRPr lang="pl-PL"/>
        </a:p>
      </dgm:t>
    </dgm:pt>
    <dgm:pt modelId="{D1E63347-EB9C-49C2-A0C2-A78822F4518D}">
      <dgm:prSet phldrT="[Tekst]"/>
      <dgm:spPr/>
      <dgm:t>
        <a:bodyPr/>
        <a:lstStyle/>
        <a:p>
          <a:r>
            <a:rPr lang="pl-PL" dirty="0" smtClean="0">
              <a:latin typeface="Calibri" panose="020F0502020204030204" pitchFamily="34" charset="0"/>
              <a:cs typeface="Calibri" panose="020F0502020204030204" pitchFamily="34" charset="0"/>
            </a:rPr>
            <a:t>2021</a:t>
          </a:r>
          <a:br>
            <a:rPr lang="pl-PL" dirty="0" smtClean="0">
              <a:latin typeface="Calibri" panose="020F0502020204030204" pitchFamily="34" charset="0"/>
              <a:cs typeface="Calibri" panose="020F0502020204030204" pitchFamily="34" charset="0"/>
            </a:rPr>
          </a:br>
          <a:r>
            <a:rPr lang="pl-PL" dirty="0" smtClean="0">
              <a:latin typeface="Calibri" panose="020F0502020204030204" pitchFamily="34" charset="0"/>
              <a:cs typeface="Calibri" panose="020F0502020204030204" pitchFamily="34" charset="0"/>
            </a:rPr>
            <a:t>Spotkania robocze</a:t>
          </a:r>
          <a:endParaRPr lang="pl-PL" dirty="0">
            <a:latin typeface="Calibri" panose="020F0502020204030204" pitchFamily="34" charset="0"/>
            <a:cs typeface="Calibri" panose="020F0502020204030204" pitchFamily="34" charset="0"/>
          </a:endParaRPr>
        </a:p>
      </dgm:t>
    </dgm:pt>
    <dgm:pt modelId="{FD3F055B-A9B6-4CB2-B915-4BCCC737763D}" type="parTrans" cxnId="{F1B6491B-D45B-43D8-9521-D1BF39218016}">
      <dgm:prSet/>
      <dgm:spPr/>
      <dgm:t>
        <a:bodyPr/>
        <a:lstStyle/>
        <a:p>
          <a:endParaRPr lang="pl-PL"/>
        </a:p>
      </dgm:t>
    </dgm:pt>
    <dgm:pt modelId="{442ABFC8-6C72-46F5-A175-E53092597CA1}" type="sibTrans" cxnId="{F1B6491B-D45B-43D8-9521-D1BF39218016}">
      <dgm:prSet/>
      <dgm:spPr/>
      <dgm:t>
        <a:bodyPr/>
        <a:lstStyle/>
        <a:p>
          <a:endParaRPr lang="pl-PL"/>
        </a:p>
      </dgm:t>
    </dgm:pt>
    <dgm:pt modelId="{BC04F8A5-F8A3-4CBE-82EE-A464205ED513}">
      <dgm:prSet phldrT="[Tekst]"/>
      <dgm:spPr/>
      <dgm:t>
        <a:bodyPr/>
        <a:lstStyle/>
        <a:p>
          <a:r>
            <a:rPr lang="pl-PL" smtClean="0">
              <a:latin typeface="Calibri" panose="020F0502020204030204" pitchFamily="34" charset="0"/>
              <a:cs typeface="Calibri" panose="020F0502020204030204" pitchFamily="34" charset="0"/>
            </a:rPr>
            <a:t>2022-2026</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r>
            <a:rPr lang="pl-PL" dirty="0" smtClean="0">
              <a:latin typeface="Calibri" panose="020F0502020204030204" pitchFamily="34" charset="0"/>
              <a:cs typeface="Calibri" panose="020F0502020204030204" pitchFamily="34" charset="0"/>
            </a:rPr>
            <a:t>Otwarty konkurs ofert</a:t>
          </a:r>
          <a:br>
            <a:rPr lang="pl-PL" dirty="0" smtClean="0">
              <a:latin typeface="Calibri" panose="020F0502020204030204" pitchFamily="34" charset="0"/>
              <a:cs typeface="Calibri" panose="020F0502020204030204" pitchFamily="34" charset="0"/>
            </a:rPr>
          </a:br>
          <a:r>
            <a:rPr lang="pl-PL" dirty="0" smtClean="0">
              <a:latin typeface="Calibri" panose="020F0502020204030204" pitchFamily="34" charset="0"/>
              <a:cs typeface="Calibri" panose="020F0502020204030204" pitchFamily="34" charset="0"/>
            </a:rPr>
            <a:t>„Małopolski wypas kulturowy</a:t>
          </a:r>
          <a:r>
            <a:rPr lang="pl-PL" dirty="0" smtClean="0"/>
            <a:t>”</a:t>
          </a:r>
          <a:endParaRPr lang="pl-PL" dirty="0"/>
        </a:p>
      </dgm:t>
    </dgm:pt>
    <dgm:pt modelId="{9EC9D79C-6A4D-432A-8CAC-CD80019CC2DF}" type="parTrans" cxnId="{70F7B213-D8FB-4BE6-81E7-F7BFA821F0B3}">
      <dgm:prSet/>
      <dgm:spPr/>
      <dgm:t>
        <a:bodyPr/>
        <a:lstStyle/>
        <a:p>
          <a:endParaRPr lang="pl-PL"/>
        </a:p>
      </dgm:t>
    </dgm:pt>
    <dgm:pt modelId="{0F659EFC-D9D5-46F8-BDB6-93F2761CF728}" type="sibTrans" cxnId="{70F7B213-D8FB-4BE6-81E7-F7BFA821F0B3}">
      <dgm:prSet/>
      <dgm:spPr/>
      <dgm:t>
        <a:bodyPr/>
        <a:lstStyle/>
        <a:p>
          <a:endParaRPr lang="pl-PL"/>
        </a:p>
      </dgm:t>
    </dgm:pt>
    <dgm:pt modelId="{1497C277-5361-4F8B-AFDD-C0FA44E00A62}" type="pres">
      <dgm:prSet presAssocID="{FD262AE1-64AE-445A-A217-45633613E036}" presName="Name0" presStyleCnt="0">
        <dgm:presLayoutVars>
          <dgm:dir/>
          <dgm:resizeHandles val="exact"/>
        </dgm:presLayoutVars>
      </dgm:prSet>
      <dgm:spPr/>
    </dgm:pt>
    <dgm:pt modelId="{50C3B487-3A8A-42BC-AEA7-4B8B4BA8F930}" type="pres">
      <dgm:prSet presAssocID="{FD262AE1-64AE-445A-A217-45633613E036}" presName="arrow" presStyleLbl="bgShp" presStyleIdx="0" presStyleCnt="1"/>
      <dgm:spPr/>
    </dgm:pt>
    <dgm:pt modelId="{E27EC5FB-75A6-4F0A-98CE-AD8FBF66F851}" type="pres">
      <dgm:prSet presAssocID="{FD262AE1-64AE-445A-A217-45633613E036}" presName="points" presStyleCnt="0"/>
      <dgm:spPr/>
    </dgm:pt>
    <dgm:pt modelId="{4A28F9E2-7581-4357-8368-0E0A2B37FEE5}" type="pres">
      <dgm:prSet presAssocID="{B94DB06B-DC73-4A42-AD81-7D62C8EDAE52}" presName="compositeA" presStyleCnt="0"/>
      <dgm:spPr/>
    </dgm:pt>
    <dgm:pt modelId="{17E95169-E0D4-4A1C-A7CA-10187AF194CE}" type="pres">
      <dgm:prSet presAssocID="{B94DB06B-DC73-4A42-AD81-7D62C8EDAE52}" presName="textA" presStyleLbl="revTx" presStyleIdx="0" presStyleCnt="4" custAng="20537678" custLinFactNeighborX="3076" custLinFactNeighborY="-7686">
        <dgm:presLayoutVars>
          <dgm:bulletEnabled val="1"/>
        </dgm:presLayoutVars>
      </dgm:prSet>
      <dgm:spPr/>
      <dgm:t>
        <a:bodyPr/>
        <a:lstStyle/>
        <a:p>
          <a:endParaRPr lang="pl-PL"/>
        </a:p>
      </dgm:t>
    </dgm:pt>
    <dgm:pt modelId="{1BBEE966-30EA-480B-B947-F954332F7141}" type="pres">
      <dgm:prSet presAssocID="{B94DB06B-DC73-4A42-AD81-7D62C8EDAE52}" presName="circleA" presStyleLbl="node1" presStyleIdx="0" presStyleCnt="4"/>
      <dgm:spPr/>
    </dgm:pt>
    <dgm:pt modelId="{C95BC1DC-3EFB-4CA1-84A4-41BA30E632A1}" type="pres">
      <dgm:prSet presAssocID="{B94DB06B-DC73-4A42-AD81-7D62C8EDAE52}" presName="spaceA" presStyleCnt="0"/>
      <dgm:spPr/>
    </dgm:pt>
    <dgm:pt modelId="{8E8C595A-8111-4BBB-8D44-95C6A889AE68}" type="pres">
      <dgm:prSet presAssocID="{2ED7DB80-64B8-4198-8A51-917F69135A80}" presName="space" presStyleCnt="0"/>
      <dgm:spPr/>
    </dgm:pt>
    <dgm:pt modelId="{75C993DF-24F7-4B92-ACBD-1CEAFF422E26}" type="pres">
      <dgm:prSet presAssocID="{5433F3C8-BA88-4844-A4BA-37DB93E2A4D0}" presName="compositeB" presStyleCnt="0"/>
      <dgm:spPr/>
    </dgm:pt>
    <dgm:pt modelId="{7FCB2C03-DDD9-43A9-A285-32B873F9B3C8}" type="pres">
      <dgm:prSet presAssocID="{5433F3C8-BA88-4844-A4BA-37DB93E2A4D0}" presName="textB" presStyleLbl="revTx" presStyleIdx="1" presStyleCnt="4" custAng="20567689">
        <dgm:presLayoutVars>
          <dgm:bulletEnabled val="1"/>
        </dgm:presLayoutVars>
      </dgm:prSet>
      <dgm:spPr/>
      <dgm:t>
        <a:bodyPr/>
        <a:lstStyle/>
        <a:p>
          <a:endParaRPr lang="pl-PL"/>
        </a:p>
      </dgm:t>
    </dgm:pt>
    <dgm:pt modelId="{D3D8098D-A63A-4605-96A1-F0970C7BBAE5}" type="pres">
      <dgm:prSet presAssocID="{5433F3C8-BA88-4844-A4BA-37DB93E2A4D0}" presName="circleB" presStyleLbl="node1" presStyleIdx="1" presStyleCnt="4"/>
      <dgm:spPr/>
    </dgm:pt>
    <dgm:pt modelId="{8E42C6D7-1111-47C1-A787-B608B468BB2A}" type="pres">
      <dgm:prSet presAssocID="{5433F3C8-BA88-4844-A4BA-37DB93E2A4D0}" presName="spaceB" presStyleCnt="0"/>
      <dgm:spPr/>
    </dgm:pt>
    <dgm:pt modelId="{78F5B943-D5C3-4F82-89E0-4A901E6031E9}" type="pres">
      <dgm:prSet presAssocID="{9CEE962E-7237-4E6B-94C1-37148C203FD3}" presName="space" presStyleCnt="0"/>
      <dgm:spPr/>
    </dgm:pt>
    <dgm:pt modelId="{34EC4465-F0E3-45A9-B92F-5161556455FC}" type="pres">
      <dgm:prSet presAssocID="{D1E63347-EB9C-49C2-A0C2-A78822F4518D}" presName="compositeA" presStyleCnt="0"/>
      <dgm:spPr/>
    </dgm:pt>
    <dgm:pt modelId="{730FD4C4-1BB8-419B-A263-B1648C7C91A4}" type="pres">
      <dgm:prSet presAssocID="{D1E63347-EB9C-49C2-A0C2-A78822F4518D}" presName="textA" presStyleLbl="revTx" presStyleIdx="2" presStyleCnt="4" custAng="20552910" custLinFactNeighborX="-4509" custLinFactNeighborY="-8197">
        <dgm:presLayoutVars>
          <dgm:bulletEnabled val="1"/>
        </dgm:presLayoutVars>
      </dgm:prSet>
      <dgm:spPr/>
      <dgm:t>
        <a:bodyPr/>
        <a:lstStyle/>
        <a:p>
          <a:endParaRPr lang="pl-PL"/>
        </a:p>
      </dgm:t>
    </dgm:pt>
    <dgm:pt modelId="{507C2166-1002-4B9F-819C-C628493973EC}" type="pres">
      <dgm:prSet presAssocID="{D1E63347-EB9C-49C2-A0C2-A78822F4518D}" presName="circleA" presStyleLbl="node1" presStyleIdx="2" presStyleCnt="4"/>
      <dgm:spPr/>
    </dgm:pt>
    <dgm:pt modelId="{C80CF3E7-5185-46E2-A0E8-C033248A34A5}" type="pres">
      <dgm:prSet presAssocID="{D1E63347-EB9C-49C2-A0C2-A78822F4518D}" presName="spaceA" presStyleCnt="0"/>
      <dgm:spPr/>
    </dgm:pt>
    <dgm:pt modelId="{C0C10264-826D-4547-9A68-F8A3409E0075}" type="pres">
      <dgm:prSet presAssocID="{442ABFC8-6C72-46F5-A175-E53092597CA1}" presName="space" presStyleCnt="0"/>
      <dgm:spPr/>
    </dgm:pt>
    <dgm:pt modelId="{B8092566-885C-46EE-B72C-8AC928AEB623}" type="pres">
      <dgm:prSet presAssocID="{BC04F8A5-F8A3-4CBE-82EE-A464205ED513}" presName="compositeB" presStyleCnt="0"/>
      <dgm:spPr/>
    </dgm:pt>
    <dgm:pt modelId="{A8C7B49B-C100-4AD6-9DD8-17CDBCD8F1FB}" type="pres">
      <dgm:prSet presAssocID="{BC04F8A5-F8A3-4CBE-82EE-A464205ED513}" presName="textB" presStyleLbl="revTx" presStyleIdx="3" presStyleCnt="4" custAng="20336956">
        <dgm:presLayoutVars>
          <dgm:bulletEnabled val="1"/>
        </dgm:presLayoutVars>
      </dgm:prSet>
      <dgm:spPr/>
      <dgm:t>
        <a:bodyPr/>
        <a:lstStyle/>
        <a:p>
          <a:endParaRPr lang="pl-PL"/>
        </a:p>
      </dgm:t>
    </dgm:pt>
    <dgm:pt modelId="{0FE31D90-EDA6-4576-B993-163AA3C59E73}" type="pres">
      <dgm:prSet presAssocID="{BC04F8A5-F8A3-4CBE-82EE-A464205ED513}" presName="circleB" presStyleLbl="node1" presStyleIdx="3" presStyleCnt="4"/>
      <dgm:spPr/>
    </dgm:pt>
    <dgm:pt modelId="{723D9E94-C46B-47AA-A2A2-25433A0F1179}" type="pres">
      <dgm:prSet presAssocID="{BC04F8A5-F8A3-4CBE-82EE-A464205ED513}" presName="spaceB" presStyleCnt="0"/>
      <dgm:spPr/>
    </dgm:pt>
  </dgm:ptLst>
  <dgm:cxnLst>
    <dgm:cxn modelId="{70F7B213-D8FB-4BE6-81E7-F7BFA821F0B3}" srcId="{FD262AE1-64AE-445A-A217-45633613E036}" destId="{BC04F8A5-F8A3-4CBE-82EE-A464205ED513}" srcOrd="3" destOrd="0" parTransId="{9EC9D79C-6A4D-432A-8CAC-CD80019CC2DF}" sibTransId="{0F659EFC-D9D5-46F8-BDB6-93F2761CF728}"/>
    <dgm:cxn modelId="{E6F159F4-150D-4F0E-A004-E65E21C910AC}" type="presOf" srcId="{D1E63347-EB9C-49C2-A0C2-A78822F4518D}" destId="{730FD4C4-1BB8-419B-A263-B1648C7C91A4}" srcOrd="0" destOrd="0" presId="urn:microsoft.com/office/officeart/2005/8/layout/hProcess11"/>
    <dgm:cxn modelId="{F1B6491B-D45B-43D8-9521-D1BF39218016}" srcId="{FD262AE1-64AE-445A-A217-45633613E036}" destId="{D1E63347-EB9C-49C2-A0C2-A78822F4518D}" srcOrd="2" destOrd="0" parTransId="{FD3F055B-A9B6-4CB2-B915-4BCCC737763D}" sibTransId="{442ABFC8-6C72-46F5-A175-E53092597CA1}"/>
    <dgm:cxn modelId="{024F40A5-7B14-4E19-B9C7-61B80BF944AE}" srcId="{FD262AE1-64AE-445A-A217-45633613E036}" destId="{5433F3C8-BA88-4844-A4BA-37DB93E2A4D0}" srcOrd="1" destOrd="0" parTransId="{4BA56E37-2BF3-4824-B0CF-6604F391861B}" sibTransId="{9CEE962E-7237-4E6B-94C1-37148C203FD3}"/>
    <dgm:cxn modelId="{D41D1426-8D44-4318-A6ED-0B9A701CBC7A}" type="presOf" srcId="{FD262AE1-64AE-445A-A217-45633613E036}" destId="{1497C277-5361-4F8B-AFDD-C0FA44E00A62}" srcOrd="0" destOrd="0" presId="urn:microsoft.com/office/officeart/2005/8/layout/hProcess11"/>
    <dgm:cxn modelId="{8CE927CF-A798-469E-93FD-78564168B17A}" type="presOf" srcId="{5433F3C8-BA88-4844-A4BA-37DB93E2A4D0}" destId="{7FCB2C03-DDD9-43A9-A285-32B873F9B3C8}" srcOrd="0" destOrd="0" presId="urn:microsoft.com/office/officeart/2005/8/layout/hProcess11"/>
    <dgm:cxn modelId="{0B9886BC-5CB4-44E9-8355-A96F0D061983}" type="presOf" srcId="{B94DB06B-DC73-4A42-AD81-7D62C8EDAE52}" destId="{17E95169-E0D4-4A1C-A7CA-10187AF194CE}" srcOrd="0" destOrd="0" presId="urn:microsoft.com/office/officeart/2005/8/layout/hProcess11"/>
    <dgm:cxn modelId="{74396F70-3968-4C83-A780-31ECC6639239}" srcId="{FD262AE1-64AE-445A-A217-45633613E036}" destId="{B94DB06B-DC73-4A42-AD81-7D62C8EDAE52}" srcOrd="0" destOrd="0" parTransId="{E0B746E8-6289-4CA2-9872-018DD05F4A25}" sibTransId="{2ED7DB80-64B8-4198-8A51-917F69135A80}"/>
    <dgm:cxn modelId="{A2D58150-D287-4311-B805-66E0C695655F}" type="presOf" srcId="{BC04F8A5-F8A3-4CBE-82EE-A464205ED513}" destId="{A8C7B49B-C100-4AD6-9DD8-17CDBCD8F1FB}" srcOrd="0" destOrd="0" presId="urn:microsoft.com/office/officeart/2005/8/layout/hProcess11"/>
    <dgm:cxn modelId="{5FB8F88E-E9E5-46DD-BCBE-EA05119C331C}" type="presParOf" srcId="{1497C277-5361-4F8B-AFDD-C0FA44E00A62}" destId="{50C3B487-3A8A-42BC-AEA7-4B8B4BA8F930}" srcOrd="0" destOrd="0" presId="urn:microsoft.com/office/officeart/2005/8/layout/hProcess11"/>
    <dgm:cxn modelId="{D50954E3-04AD-4672-B67D-DB4CE9808EDE}" type="presParOf" srcId="{1497C277-5361-4F8B-AFDD-C0FA44E00A62}" destId="{E27EC5FB-75A6-4F0A-98CE-AD8FBF66F851}" srcOrd="1" destOrd="0" presId="urn:microsoft.com/office/officeart/2005/8/layout/hProcess11"/>
    <dgm:cxn modelId="{72378E69-AE6B-4E99-BFA5-C2AFDAB71810}" type="presParOf" srcId="{E27EC5FB-75A6-4F0A-98CE-AD8FBF66F851}" destId="{4A28F9E2-7581-4357-8368-0E0A2B37FEE5}" srcOrd="0" destOrd="0" presId="urn:microsoft.com/office/officeart/2005/8/layout/hProcess11"/>
    <dgm:cxn modelId="{EBDD72F4-8047-4246-8124-81C8C00362DF}" type="presParOf" srcId="{4A28F9E2-7581-4357-8368-0E0A2B37FEE5}" destId="{17E95169-E0D4-4A1C-A7CA-10187AF194CE}" srcOrd="0" destOrd="0" presId="urn:microsoft.com/office/officeart/2005/8/layout/hProcess11"/>
    <dgm:cxn modelId="{6F9CFD04-4608-40AC-A610-6576D5181776}" type="presParOf" srcId="{4A28F9E2-7581-4357-8368-0E0A2B37FEE5}" destId="{1BBEE966-30EA-480B-B947-F954332F7141}" srcOrd="1" destOrd="0" presId="urn:microsoft.com/office/officeart/2005/8/layout/hProcess11"/>
    <dgm:cxn modelId="{8C9ABCB5-DAF9-4781-80C0-9C7EAE801B90}" type="presParOf" srcId="{4A28F9E2-7581-4357-8368-0E0A2B37FEE5}" destId="{C95BC1DC-3EFB-4CA1-84A4-41BA30E632A1}" srcOrd="2" destOrd="0" presId="urn:microsoft.com/office/officeart/2005/8/layout/hProcess11"/>
    <dgm:cxn modelId="{F76F93D7-08BF-45C4-A9AD-710B250B0D74}" type="presParOf" srcId="{E27EC5FB-75A6-4F0A-98CE-AD8FBF66F851}" destId="{8E8C595A-8111-4BBB-8D44-95C6A889AE68}" srcOrd="1" destOrd="0" presId="urn:microsoft.com/office/officeart/2005/8/layout/hProcess11"/>
    <dgm:cxn modelId="{E0719858-A577-4E99-98E6-626023F7D696}" type="presParOf" srcId="{E27EC5FB-75A6-4F0A-98CE-AD8FBF66F851}" destId="{75C993DF-24F7-4B92-ACBD-1CEAFF422E26}" srcOrd="2" destOrd="0" presId="urn:microsoft.com/office/officeart/2005/8/layout/hProcess11"/>
    <dgm:cxn modelId="{4983892D-0EC6-44B3-BD79-9FC034CDB165}" type="presParOf" srcId="{75C993DF-24F7-4B92-ACBD-1CEAFF422E26}" destId="{7FCB2C03-DDD9-43A9-A285-32B873F9B3C8}" srcOrd="0" destOrd="0" presId="urn:microsoft.com/office/officeart/2005/8/layout/hProcess11"/>
    <dgm:cxn modelId="{A3FF69E9-BA85-4F13-9AD7-9C72BF23F4BB}" type="presParOf" srcId="{75C993DF-24F7-4B92-ACBD-1CEAFF422E26}" destId="{D3D8098D-A63A-4605-96A1-F0970C7BBAE5}" srcOrd="1" destOrd="0" presId="urn:microsoft.com/office/officeart/2005/8/layout/hProcess11"/>
    <dgm:cxn modelId="{1649E922-0FF7-40EA-975B-C478648FBE2F}" type="presParOf" srcId="{75C993DF-24F7-4B92-ACBD-1CEAFF422E26}" destId="{8E42C6D7-1111-47C1-A787-B608B468BB2A}" srcOrd="2" destOrd="0" presId="urn:microsoft.com/office/officeart/2005/8/layout/hProcess11"/>
    <dgm:cxn modelId="{8E5AE049-AA16-44D9-90B6-2B167E74C040}" type="presParOf" srcId="{E27EC5FB-75A6-4F0A-98CE-AD8FBF66F851}" destId="{78F5B943-D5C3-4F82-89E0-4A901E6031E9}" srcOrd="3" destOrd="0" presId="urn:microsoft.com/office/officeart/2005/8/layout/hProcess11"/>
    <dgm:cxn modelId="{D17DCB7A-FB10-4A05-A601-B4BD1BE8F25D}" type="presParOf" srcId="{E27EC5FB-75A6-4F0A-98CE-AD8FBF66F851}" destId="{34EC4465-F0E3-45A9-B92F-5161556455FC}" srcOrd="4" destOrd="0" presId="urn:microsoft.com/office/officeart/2005/8/layout/hProcess11"/>
    <dgm:cxn modelId="{6FEC1340-CAE8-4185-83F4-8EF19CA499E3}" type="presParOf" srcId="{34EC4465-F0E3-45A9-B92F-5161556455FC}" destId="{730FD4C4-1BB8-419B-A263-B1648C7C91A4}" srcOrd="0" destOrd="0" presId="urn:microsoft.com/office/officeart/2005/8/layout/hProcess11"/>
    <dgm:cxn modelId="{EDAC3895-A2D5-4B24-BABC-77E402AB25D4}" type="presParOf" srcId="{34EC4465-F0E3-45A9-B92F-5161556455FC}" destId="{507C2166-1002-4B9F-819C-C628493973EC}" srcOrd="1" destOrd="0" presId="urn:microsoft.com/office/officeart/2005/8/layout/hProcess11"/>
    <dgm:cxn modelId="{759A606E-5441-45BB-8BC9-F419AD4A2AC1}" type="presParOf" srcId="{34EC4465-F0E3-45A9-B92F-5161556455FC}" destId="{C80CF3E7-5185-46E2-A0E8-C033248A34A5}" srcOrd="2" destOrd="0" presId="urn:microsoft.com/office/officeart/2005/8/layout/hProcess11"/>
    <dgm:cxn modelId="{823534D5-B4A5-40C8-B74E-6A48CA20D7D6}" type="presParOf" srcId="{E27EC5FB-75A6-4F0A-98CE-AD8FBF66F851}" destId="{C0C10264-826D-4547-9A68-F8A3409E0075}" srcOrd="5" destOrd="0" presId="urn:microsoft.com/office/officeart/2005/8/layout/hProcess11"/>
    <dgm:cxn modelId="{79A1A86C-35AA-4249-9C00-DC12E24F6C4F}" type="presParOf" srcId="{E27EC5FB-75A6-4F0A-98CE-AD8FBF66F851}" destId="{B8092566-885C-46EE-B72C-8AC928AEB623}" srcOrd="6" destOrd="0" presId="urn:microsoft.com/office/officeart/2005/8/layout/hProcess11"/>
    <dgm:cxn modelId="{B8CF9A36-97B6-4037-BCB0-EAAFAD7D9C09}" type="presParOf" srcId="{B8092566-885C-46EE-B72C-8AC928AEB623}" destId="{A8C7B49B-C100-4AD6-9DD8-17CDBCD8F1FB}" srcOrd="0" destOrd="0" presId="urn:microsoft.com/office/officeart/2005/8/layout/hProcess11"/>
    <dgm:cxn modelId="{F43EE148-9B81-430C-85C2-5332F4162514}" type="presParOf" srcId="{B8092566-885C-46EE-B72C-8AC928AEB623}" destId="{0FE31D90-EDA6-4576-B993-163AA3C59E73}" srcOrd="1" destOrd="0" presId="urn:microsoft.com/office/officeart/2005/8/layout/hProcess11"/>
    <dgm:cxn modelId="{017007EC-F8FC-4752-AEB5-E8E5CCC4456A}" type="presParOf" srcId="{B8092566-885C-46EE-B72C-8AC928AEB623}" destId="{723D9E94-C46B-47AA-A2A2-25433A0F117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3B487-3A8A-42BC-AEA7-4B8B4BA8F930}">
      <dsp:nvSpPr>
        <dsp:cNvPr id="0" name=""/>
        <dsp:cNvSpPr/>
      </dsp:nvSpPr>
      <dsp:spPr>
        <a:xfrm>
          <a:off x="0" y="1218917"/>
          <a:ext cx="8422986" cy="1625223"/>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E95169-E0D4-4A1C-A7CA-10187AF194CE}">
      <dsp:nvSpPr>
        <dsp:cNvPr id="0" name=""/>
        <dsp:cNvSpPr/>
      </dsp:nvSpPr>
      <dsp:spPr>
        <a:xfrm rot="20537678">
          <a:off x="59926" y="-124914"/>
          <a:ext cx="1824843" cy="1625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pl-PL" sz="1600" kern="1200" dirty="0" smtClean="0">
              <a:latin typeface="Calibri" panose="020F0502020204030204" pitchFamily="34" charset="0"/>
              <a:cs typeface="Calibri" panose="020F0502020204030204" pitchFamily="34" charset="0"/>
            </a:rPr>
            <a:t>2005-2007 Program Owca Plus</a:t>
          </a:r>
          <a:endParaRPr lang="pl-PL" sz="1600" kern="1200" dirty="0">
            <a:latin typeface="Calibri" panose="020F0502020204030204" pitchFamily="34" charset="0"/>
            <a:cs typeface="Calibri" panose="020F0502020204030204" pitchFamily="34" charset="0"/>
          </a:endParaRPr>
        </a:p>
      </dsp:txBody>
      <dsp:txXfrm>
        <a:off x="59926" y="-124914"/>
        <a:ext cx="1824843" cy="1625223"/>
      </dsp:txXfrm>
    </dsp:sp>
    <dsp:sp modelId="{1BBEE966-30EA-480B-B947-F954332F7141}">
      <dsp:nvSpPr>
        <dsp:cNvPr id="0" name=""/>
        <dsp:cNvSpPr/>
      </dsp:nvSpPr>
      <dsp:spPr>
        <a:xfrm>
          <a:off x="713062" y="1828376"/>
          <a:ext cx="406305" cy="4063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B2C03-DDD9-43A9-A285-32B873F9B3C8}">
      <dsp:nvSpPr>
        <dsp:cNvPr id="0" name=""/>
        <dsp:cNvSpPr/>
      </dsp:nvSpPr>
      <dsp:spPr>
        <a:xfrm rot="20567689">
          <a:off x="1919879" y="2437835"/>
          <a:ext cx="1824843" cy="1625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pl-PL" sz="1600" kern="1200" dirty="0" smtClean="0">
              <a:latin typeface="Calibri" panose="020F0502020204030204" pitchFamily="34" charset="0"/>
              <a:cs typeface="Calibri" panose="020F0502020204030204" pitchFamily="34" charset="0"/>
            </a:rPr>
            <a:t>2017-2020</a:t>
          </a:r>
        </a:p>
        <a:p>
          <a:pPr lvl="0" algn="ctr" defTabSz="711200">
            <a:lnSpc>
              <a:spcPct val="90000"/>
            </a:lnSpc>
            <a:spcBef>
              <a:spcPct val="0"/>
            </a:spcBef>
            <a:spcAft>
              <a:spcPct val="35000"/>
            </a:spcAft>
          </a:pPr>
          <a:r>
            <a:rPr lang="pl-PL" sz="1600" kern="1200" dirty="0" smtClean="0">
              <a:latin typeface="Calibri" panose="020F0502020204030204" pitchFamily="34" charset="0"/>
              <a:cs typeface="Calibri" panose="020F0502020204030204" pitchFamily="34" charset="0"/>
            </a:rPr>
            <a:t>Małopolska na Wypasie </a:t>
          </a:r>
        </a:p>
        <a:p>
          <a:pPr lvl="0" algn="ctr" defTabSz="711200">
            <a:lnSpc>
              <a:spcPct val="90000"/>
            </a:lnSpc>
            <a:spcBef>
              <a:spcPct val="0"/>
            </a:spcBef>
            <a:spcAft>
              <a:spcPct val="35000"/>
            </a:spcAft>
          </a:pPr>
          <a:r>
            <a:rPr lang="pl-PL" sz="1600" kern="1200" dirty="0" smtClean="0">
              <a:latin typeface="Calibri" panose="020F0502020204030204" pitchFamily="34" charset="0"/>
              <a:cs typeface="Calibri" panose="020F0502020204030204" pitchFamily="34" charset="0"/>
            </a:rPr>
            <a:t>ZPKWM</a:t>
          </a:r>
        </a:p>
        <a:p>
          <a:pPr lvl="0" algn="ctr" defTabSz="711200">
            <a:lnSpc>
              <a:spcPct val="90000"/>
            </a:lnSpc>
            <a:spcBef>
              <a:spcPct val="0"/>
            </a:spcBef>
            <a:spcAft>
              <a:spcPct val="35000"/>
            </a:spcAft>
          </a:pPr>
          <a:endParaRPr lang="pl-PL" sz="1600" kern="1200" dirty="0"/>
        </a:p>
      </dsp:txBody>
      <dsp:txXfrm>
        <a:off x="1919879" y="2437835"/>
        <a:ext cx="1824843" cy="1625223"/>
      </dsp:txXfrm>
    </dsp:sp>
    <dsp:sp modelId="{D3D8098D-A63A-4605-96A1-F0970C7BBAE5}">
      <dsp:nvSpPr>
        <dsp:cNvPr id="0" name=""/>
        <dsp:cNvSpPr/>
      </dsp:nvSpPr>
      <dsp:spPr>
        <a:xfrm>
          <a:off x="2629148" y="1828376"/>
          <a:ext cx="406305" cy="4063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0FD4C4-1BB8-419B-A263-B1648C7C91A4}">
      <dsp:nvSpPr>
        <dsp:cNvPr id="0" name=""/>
        <dsp:cNvSpPr/>
      </dsp:nvSpPr>
      <dsp:spPr>
        <a:xfrm rot="20552910">
          <a:off x="3753682" y="-133219"/>
          <a:ext cx="1824843" cy="1625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pl-PL" sz="1600" kern="1200" dirty="0" smtClean="0">
              <a:latin typeface="Calibri" panose="020F0502020204030204" pitchFamily="34" charset="0"/>
              <a:cs typeface="Calibri" panose="020F0502020204030204" pitchFamily="34" charset="0"/>
            </a:rPr>
            <a:t>2021</a:t>
          </a:r>
          <a:br>
            <a:rPr lang="pl-PL" sz="1600" kern="1200" dirty="0" smtClean="0">
              <a:latin typeface="Calibri" panose="020F0502020204030204" pitchFamily="34" charset="0"/>
              <a:cs typeface="Calibri" panose="020F0502020204030204" pitchFamily="34" charset="0"/>
            </a:rPr>
          </a:br>
          <a:r>
            <a:rPr lang="pl-PL" sz="1600" kern="1200" dirty="0" smtClean="0">
              <a:latin typeface="Calibri" panose="020F0502020204030204" pitchFamily="34" charset="0"/>
              <a:cs typeface="Calibri" panose="020F0502020204030204" pitchFamily="34" charset="0"/>
            </a:rPr>
            <a:t>Spotkania robocze</a:t>
          </a:r>
          <a:endParaRPr lang="pl-PL" sz="1600" kern="1200" dirty="0">
            <a:latin typeface="Calibri" panose="020F0502020204030204" pitchFamily="34" charset="0"/>
            <a:cs typeface="Calibri" panose="020F0502020204030204" pitchFamily="34" charset="0"/>
          </a:endParaRPr>
        </a:p>
      </dsp:txBody>
      <dsp:txXfrm>
        <a:off x="3753682" y="-133219"/>
        <a:ext cx="1824843" cy="1625223"/>
      </dsp:txXfrm>
    </dsp:sp>
    <dsp:sp modelId="{507C2166-1002-4B9F-819C-C628493973EC}">
      <dsp:nvSpPr>
        <dsp:cNvPr id="0" name=""/>
        <dsp:cNvSpPr/>
      </dsp:nvSpPr>
      <dsp:spPr>
        <a:xfrm>
          <a:off x="4545233" y="1828376"/>
          <a:ext cx="406305" cy="4063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C7B49B-C100-4AD6-9DD8-17CDBCD8F1FB}">
      <dsp:nvSpPr>
        <dsp:cNvPr id="0" name=""/>
        <dsp:cNvSpPr/>
      </dsp:nvSpPr>
      <dsp:spPr>
        <a:xfrm rot="20336956">
          <a:off x="5752050" y="2437835"/>
          <a:ext cx="1824843" cy="1625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pl-PL" sz="1600" kern="1200" smtClean="0">
              <a:latin typeface="Calibri" panose="020F0502020204030204" pitchFamily="34" charset="0"/>
              <a:cs typeface="Calibri" panose="020F0502020204030204" pitchFamily="34" charset="0"/>
            </a:rPr>
            <a:t>2022-2026</a:t>
          </a:r>
          <a:r>
            <a:rPr lang="pl-PL" sz="1600" kern="1200" dirty="0" smtClean="0">
              <a:latin typeface="Calibri" panose="020F0502020204030204" pitchFamily="34" charset="0"/>
              <a:cs typeface="Calibri" panose="020F0502020204030204" pitchFamily="34" charset="0"/>
            </a:rPr>
            <a:t/>
          </a:r>
          <a:br>
            <a:rPr lang="pl-PL" sz="1600" kern="1200" dirty="0" smtClean="0">
              <a:latin typeface="Calibri" panose="020F0502020204030204" pitchFamily="34" charset="0"/>
              <a:cs typeface="Calibri" panose="020F0502020204030204" pitchFamily="34" charset="0"/>
            </a:rPr>
          </a:br>
          <a:r>
            <a:rPr lang="pl-PL" sz="1600" kern="1200" dirty="0" smtClean="0">
              <a:latin typeface="Calibri" panose="020F0502020204030204" pitchFamily="34" charset="0"/>
              <a:cs typeface="Calibri" panose="020F0502020204030204" pitchFamily="34" charset="0"/>
            </a:rPr>
            <a:t>Otwarty konkurs ofert</a:t>
          </a:r>
          <a:br>
            <a:rPr lang="pl-PL" sz="1600" kern="1200" dirty="0" smtClean="0">
              <a:latin typeface="Calibri" panose="020F0502020204030204" pitchFamily="34" charset="0"/>
              <a:cs typeface="Calibri" panose="020F0502020204030204" pitchFamily="34" charset="0"/>
            </a:rPr>
          </a:br>
          <a:r>
            <a:rPr lang="pl-PL" sz="1600" kern="1200" dirty="0" smtClean="0">
              <a:latin typeface="Calibri" panose="020F0502020204030204" pitchFamily="34" charset="0"/>
              <a:cs typeface="Calibri" panose="020F0502020204030204" pitchFamily="34" charset="0"/>
            </a:rPr>
            <a:t>„Małopolski wypas kulturowy</a:t>
          </a:r>
          <a:r>
            <a:rPr lang="pl-PL" sz="1600" kern="1200" dirty="0" smtClean="0"/>
            <a:t>”</a:t>
          </a:r>
          <a:endParaRPr lang="pl-PL" sz="1600" kern="1200" dirty="0"/>
        </a:p>
      </dsp:txBody>
      <dsp:txXfrm>
        <a:off x="5752050" y="2437835"/>
        <a:ext cx="1824843" cy="1625223"/>
      </dsp:txXfrm>
    </dsp:sp>
    <dsp:sp modelId="{0FE31D90-EDA6-4576-B993-163AA3C59E73}">
      <dsp:nvSpPr>
        <dsp:cNvPr id="0" name=""/>
        <dsp:cNvSpPr/>
      </dsp:nvSpPr>
      <dsp:spPr>
        <a:xfrm>
          <a:off x="6461318" y="1828376"/>
          <a:ext cx="406305" cy="4063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794BF9C4-E466-406C-8F98-64CBC5014BB7}" type="datetimeFigureOut">
              <a:rPr lang="pl-PL" smtClean="0"/>
              <a:t>10.06.2026</a:t>
            </a:fld>
            <a:endParaRPr lang="pl-PL"/>
          </a:p>
        </p:txBody>
      </p:sp>
      <p:sp>
        <p:nvSpPr>
          <p:cNvPr id="4" name="Symbol zastępczy stopki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A577FE1A-4597-4D07-B9EB-BAEAAFC1CCB8}" type="slidenum">
              <a:rPr lang="pl-PL" smtClean="0"/>
              <a:t>‹#›</a:t>
            </a:fld>
            <a:endParaRPr lang="pl-PL"/>
          </a:p>
        </p:txBody>
      </p:sp>
    </p:spTree>
    <p:extLst>
      <p:ext uri="{BB962C8B-B14F-4D97-AF65-F5344CB8AC3E}">
        <p14:creationId xmlns:p14="http://schemas.microsoft.com/office/powerpoint/2010/main" val="6080703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5F74DC8-80C5-40FE-947C-5DF23DA0D0A2}" type="datetimeFigureOut">
              <a:rPr lang="pl-PL" smtClean="0"/>
              <a:t>10.06.2026</a:t>
            </a:fld>
            <a:endParaRPr lang="pl-PL"/>
          </a:p>
        </p:txBody>
      </p:sp>
      <p:sp>
        <p:nvSpPr>
          <p:cNvPr id="4" name="Symbol zastępczy obrazu slajdu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3C79DBDA-BBAC-4B8C-80F5-59A6770E229A}" type="slidenum">
              <a:rPr lang="pl-PL" smtClean="0"/>
              <a:t>‹#›</a:t>
            </a:fld>
            <a:endParaRPr lang="pl-PL"/>
          </a:p>
        </p:txBody>
      </p:sp>
    </p:spTree>
    <p:extLst>
      <p:ext uri="{BB962C8B-B14F-4D97-AF65-F5344CB8AC3E}">
        <p14:creationId xmlns:p14="http://schemas.microsoft.com/office/powerpoint/2010/main" val="178491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dirty="0" smtClean="0">
              <a:latin typeface="Arial" panose="020B0604020202020204" pitchFamily="34" charset="0"/>
            </a:endParaRPr>
          </a:p>
        </p:txBody>
      </p:sp>
      <p:sp>
        <p:nvSpPr>
          <p:cNvPr id="4" name="Symbol zastępczy nagłówka 3"/>
          <p:cNvSpPr>
            <a:spLocks noGrp="1"/>
          </p:cNvSpPr>
          <p:nvPr>
            <p:ph type="hdr" sz="quarter"/>
          </p:nvPr>
        </p:nvSpPr>
        <p:spPr/>
        <p:txBody>
          <a:bodyPr/>
          <a:lstStyle/>
          <a:p>
            <a:pPr>
              <a:defRPr/>
            </a:pPr>
            <a:endParaRPr lang="pl-PL" dirty="0"/>
          </a:p>
        </p:txBody>
      </p:sp>
      <p:sp>
        <p:nvSpPr>
          <p:cNvPr id="9221" name="Symbol zastępczy numeru slajdu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rgbClr val="2C3F77"/>
                </a:solidFill>
                <a:latin typeface="Arial" panose="020B0604020202020204" pitchFamily="34" charset="0"/>
                <a:ea typeface="Bodoni SvtyTwo ITC TT-Book"/>
                <a:cs typeface="Bodoni SvtyTwo ITC TT-Book"/>
              </a:defRPr>
            </a:lvl1pPr>
            <a:lvl2pPr marL="742950" indent="-285750">
              <a:defRPr sz="4000">
                <a:solidFill>
                  <a:srgbClr val="2C3F77"/>
                </a:solidFill>
                <a:latin typeface="Arial" panose="020B0604020202020204" pitchFamily="34" charset="0"/>
                <a:ea typeface="Bodoni SvtyTwo ITC TT-Book"/>
                <a:cs typeface="Bodoni SvtyTwo ITC TT-Book"/>
              </a:defRPr>
            </a:lvl2pPr>
            <a:lvl3pPr marL="1143000" indent="-228600">
              <a:defRPr sz="4000">
                <a:solidFill>
                  <a:srgbClr val="2C3F77"/>
                </a:solidFill>
                <a:latin typeface="Arial" panose="020B0604020202020204" pitchFamily="34" charset="0"/>
                <a:ea typeface="Bodoni SvtyTwo ITC TT-Book"/>
                <a:cs typeface="Bodoni SvtyTwo ITC TT-Book"/>
              </a:defRPr>
            </a:lvl3pPr>
            <a:lvl4pPr marL="1600200" indent="-228600">
              <a:defRPr sz="4000">
                <a:solidFill>
                  <a:srgbClr val="2C3F77"/>
                </a:solidFill>
                <a:latin typeface="Arial" panose="020B0604020202020204" pitchFamily="34" charset="0"/>
                <a:ea typeface="Bodoni SvtyTwo ITC TT-Book"/>
                <a:cs typeface="Bodoni SvtyTwo ITC TT-Book"/>
              </a:defRPr>
            </a:lvl4pPr>
            <a:lvl5pPr marL="2057400" indent="-228600">
              <a:defRPr sz="4000">
                <a:solidFill>
                  <a:srgbClr val="2C3F77"/>
                </a:solidFill>
                <a:latin typeface="Arial" panose="020B0604020202020204" pitchFamily="34" charset="0"/>
                <a:ea typeface="Bodoni SvtyTwo ITC TT-Book"/>
                <a:cs typeface="Bodoni SvtyTwo ITC TT-Book"/>
              </a:defRPr>
            </a:lvl5pPr>
            <a:lvl6pPr marL="2514600" indent="-228600" eaLnBrk="0" fontAlgn="base" hangingPunct="0">
              <a:spcBef>
                <a:spcPct val="0"/>
              </a:spcBef>
              <a:spcAft>
                <a:spcPct val="0"/>
              </a:spcAft>
              <a:defRPr sz="4000">
                <a:solidFill>
                  <a:srgbClr val="2C3F77"/>
                </a:solidFill>
                <a:latin typeface="Arial" panose="020B0604020202020204" pitchFamily="34" charset="0"/>
                <a:ea typeface="Bodoni SvtyTwo ITC TT-Book"/>
                <a:cs typeface="Bodoni SvtyTwo ITC TT-Book"/>
              </a:defRPr>
            </a:lvl6pPr>
            <a:lvl7pPr marL="2971800" indent="-228600" eaLnBrk="0" fontAlgn="base" hangingPunct="0">
              <a:spcBef>
                <a:spcPct val="0"/>
              </a:spcBef>
              <a:spcAft>
                <a:spcPct val="0"/>
              </a:spcAft>
              <a:defRPr sz="4000">
                <a:solidFill>
                  <a:srgbClr val="2C3F77"/>
                </a:solidFill>
                <a:latin typeface="Arial" panose="020B0604020202020204" pitchFamily="34" charset="0"/>
                <a:ea typeface="Bodoni SvtyTwo ITC TT-Book"/>
                <a:cs typeface="Bodoni SvtyTwo ITC TT-Book"/>
              </a:defRPr>
            </a:lvl7pPr>
            <a:lvl8pPr marL="3429000" indent="-228600" eaLnBrk="0" fontAlgn="base" hangingPunct="0">
              <a:spcBef>
                <a:spcPct val="0"/>
              </a:spcBef>
              <a:spcAft>
                <a:spcPct val="0"/>
              </a:spcAft>
              <a:defRPr sz="4000">
                <a:solidFill>
                  <a:srgbClr val="2C3F77"/>
                </a:solidFill>
                <a:latin typeface="Arial" panose="020B0604020202020204" pitchFamily="34" charset="0"/>
                <a:ea typeface="Bodoni SvtyTwo ITC TT-Book"/>
                <a:cs typeface="Bodoni SvtyTwo ITC TT-Book"/>
              </a:defRPr>
            </a:lvl8pPr>
            <a:lvl9pPr marL="3886200" indent="-228600" eaLnBrk="0" fontAlgn="base" hangingPunct="0">
              <a:spcBef>
                <a:spcPct val="0"/>
              </a:spcBef>
              <a:spcAft>
                <a:spcPct val="0"/>
              </a:spcAft>
              <a:defRPr sz="4000">
                <a:solidFill>
                  <a:srgbClr val="2C3F77"/>
                </a:solidFill>
                <a:latin typeface="Arial" panose="020B0604020202020204" pitchFamily="34" charset="0"/>
                <a:ea typeface="Bodoni SvtyTwo ITC TT-Book"/>
                <a:cs typeface="Bodoni SvtyTwo ITC TT-Book"/>
              </a:defRPr>
            </a:lvl9pPr>
          </a:lstStyle>
          <a:p>
            <a:fld id="{4D03A664-C7CC-4771-9FBE-DF8DF3F7AC8E}" type="slidenum">
              <a:rPr lang="pl-PL" altLang="pl-PL" sz="1200" smtClean="0">
                <a:solidFill>
                  <a:schemeClr val="tx1"/>
                </a:solidFill>
              </a:rPr>
              <a:pPr/>
              <a:t>1</a:t>
            </a:fld>
            <a:endParaRPr lang="pl-PL" altLang="pl-PL" sz="1200" smtClean="0">
              <a:solidFill>
                <a:schemeClr val="tx1"/>
              </a:solidFill>
            </a:endParaRPr>
          </a:p>
        </p:txBody>
      </p:sp>
    </p:spTree>
    <p:extLst>
      <p:ext uri="{BB962C8B-B14F-4D97-AF65-F5344CB8AC3E}">
        <p14:creationId xmlns:p14="http://schemas.microsoft.com/office/powerpoint/2010/main" val="3840908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12</a:t>
            </a:fld>
            <a:endParaRPr lang="pl-PL"/>
          </a:p>
        </p:txBody>
      </p:sp>
    </p:spTree>
    <p:extLst>
      <p:ext uri="{BB962C8B-B14F-4D97-AF65-F5344CB8AC3E}">
        <p14:creationId xmlns:p14="http://schemas.microsoft.com/office/powerpoint/2010/main" val="3358738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2</a:t>
            </a:fld>
            <a:endParaRPr lang="pl-PL"/>
          </a:p>
        </p:txBody>
      </p:sp>
    </p:spTree>
    <p:extLst>
      <p:ext uri="{BB962C8B-B14F-4D97-AF65-F5344CB8AC3E}">
        <p14:creationId xmlns:p14="http://schemas.microsoft.com/office/powerpoint/2010/main" val="2571334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79DBDA-BBAC-4B8C-80F5-59A6770E229A}"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465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4</a:t>
            </a:fld>
            <a:endParaRPr lang="pl-PL"/>
          </a:p>
        </p:txBody>
      </p:sp>
    </p:spTree>
    <p:extLst>
      <p:ext uri="{BB962C8B-B14F-4D97-AF65-F5344CB8AC3E}">
        <p14:creationId xmlns:p14="http://schemas.microsoft.com/office/powerpoint/2010/main" val="1320685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5</a:t>
            </a:fld>
            <a:endParaRPr lang="pl-PL"/>
          </a:p>
        </p:txBody>
      </p:sp>
    </p:spTree>
    <p:extLst>
      <p:ext uri="{BB962C8B-B14F-4D97-AF65-F5344CB8AC3E}">
        <p14:creationId xmlns:p14="http://schemas.microsoft.com/office/powerpoint/2010/main" val="310012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6</a:t>
            </a:fld>
            <a:endParaRPr lang="pl-PL"/>
          </a:p>
        </p:txBody>
      </p:sp>
    </p:spTree>
    <p:extLst>
      <p:ext uri="{BB962C8B-B14F-4D97-AF65-F5344CB8AC3E}">
        <p14:creationId xmlns:p14="http://schemas.microsoft.com/office/powerpoint/2010/main" val="4014680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7</a:t>
            </a:fld>
            <a:endParaRPr lang="pl-PL"/>
          </a:p>
        </p:txBody>
      </p:sp>
    </p:spTree>
    <p:extLst>
      <p:ext uri="{BB962C8B-B14F-4D97-AF65-F5344CB8AC3E}">
        <p14:creationId xmlns:p14="http://schemas.microsoft.com/office/powerpoint/2010/main" val="361922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9</a:t>
            </a:fld>
            <a:endParaRPr lang="pl-PL"/>
          </a:p>
        </p:txBody>
      </p:sp>
    </p:spTree>
    <p:extLst>
      <p:ext uri="{BB962C8B-B14F-4D97-AF65-F5344CB8AC3E}">
        <p14:creationId xmlns:p14="http://schemas.microsoft.com/office/powerpoint/2010/main" val="3604538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3C79DBDA-BBAC-4B8C-80F5-59A6770E229A}" type="slidenum">
              <a:rPr lang="pl-PL" smtClean="0"/>
              <a:t>10</a:t>
            </a:fld>
            <a:endParaRPr lang="pl-PL"/>
          </a:p>
        </p:txBody>
      </p:sp>
    </p:spTree>
    <p:extLst>
      <p:ext uri="{BB962C8B-B14F-4D97-AF65-F5344CB8AC3E}">
        <p14:creationId xmlns:p14="http://schemas.microsoft.com/office/powerpoint/2010/main" val="1316621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8E28A289-9BC3-4DAE-90C3-C7D15DC623CC}" type="datetimeFigureOut">
              <a:rPr lang="pl-PL" smtClean="0"/>
              <a:t>10.06.2026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2390802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28A289-9BC3-4DAE-90C3-C7D15DC623CC}" type="datetimeFigureOut">
              <a:rPr lang="pl-PL" smtClean="0"/>
              <a:t>10.06.2026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675383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28A289-9BC3-4DAE-90C3-C7D15DC623CC}" type="datetimeFigureOut">
              <a:rPr lang="pl-PL" smtClean="0"/>
              <a:t>10.06.2026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439270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Nagłówek sekcji">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2159563" y="1629217"/>
            <a:ext cx="9596967" cy="3142522"/>
          </a:xfrm>
          <a:prstGeom prst="rect">
            <a:avLst/>
          </a:prstGeom>
          <a:noFill/>
          <a:ln w="9525">
            <a:noFill/>
            <a:miter lim="800000"/>
            <a:headEnd/>
            <a:tailEnd/>
          </a:ln>
        </p:spPr>
        <p:txBody>
          <a:bodyPr/>
          <a:lstStyle/>
          <a:p>
            <a:pPr lvl="0"/>
            <a:r>
              <a:rPr lang="pl-PL" dirty="0" err="1" smtClean="0"/>
              <a:t>Lorem</a:t>
            </a:r>
            <a:r>
              <a:rPr lang="pl-PL" dirty="0" smtClean="0"/>
              <a:t> </a:t>
            </a:r>
            <a:r>
              <a:rPr lang="pl-PL" dirty="0" err="1" smtClean="0"/>
              <a:t>Ipsum</a:t>
            </a:r>
            <a:r>
              <a:rPr lang="pl-PL" dirty="0" smtClean="0"/>
              <a:t> </a:t>
            </a:r>
            <a:r>
              <a:rPr lang="pl-PL" dirty="0" err="1" smtClean="0"/>
              <a:t>dolor</a:t>
            </a:r>
            <a:r>
              <a:rPr lang="pl-PL" dirty="0" smtClean="0"/>
              <a:t>.</a:t>
            </a:r>
            <a:br>
              <a:rPr lang="pl-PL" dirty="0" smtClean="0"/>
            </a:br>
            <a:r>
              <a:rPr lang="pl-PL" dirty="0" err="1" smtClean="0"/>
              <a:t>Donecet</a:t>
            </a:r>
            <a:r>
              <a:rPr lang="pl-PL" dirty="0" smtClean="0"/>
              <a:t>  </a:t>
            </a:r>
            <a:r>
              <a:rPr lang="pl-PL" dirty="0" err="1" smtClean="0"/>
              <a:t>bibendum</a:t>
            </a:r>
            <a:r>
              <a:rPr lang="pl-PL" dirty="0" smtClean="0"/>
              <a:t> et 2011</a:t>
            </a:r>
          </a:p>
        </p:txBody>
      </p:sp>
    </p:spTree>
    <p:extLst>
      <p:ext uri="{BB962C8B-B14F-4D97-AF65-F5344CB8AC3E}">
        <p14:creationId xmlns:p14="http://schemas.microsoft.com/office/powerpoint/2010/main" val="197903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Nagłówek sekcji">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2159563" y="1629217"/>
            <a:ext cx="9596967" cy="3142522"/>
          </a:xfrm>
          <a:prstGeom prst="rect">
            <a:avLst/>
          </a:prstGeom>
          <a:noFill/>
          <a:ln w="9525">
            <a:noFill/>
            <a:miter lim="800000"/>
            <a:headEnd/>
            <a:tailEnd/>
          </a:ln>
        </p:spPr>
        <p:txBody>
          <a:bodyPr/>
          <a:lstStyle/>
          <a:p>
            <a:pPr lvl="0"/>
            <a:r>
              <a:rPr lang="pl-PL" dirty="0" err="1" smtClean="0"/>
              <a:t>Lorem</a:t>
            </a:r>
            <a:r>
              <a:rPr lang="pl-PL" dirty="0" smtClean="0"/>
              <a:t> </a:t>
            </a:r>
            <a:r>
              <a:rPr lang="pl-PL" dirty="0" err="1" smtClean="0"/>
              <a:t>Ipsum</a:t>
            </a:r>
            <a:r>
              <a:rPr lang="pl-PL" dirty="0" smtClean="0"/>
              <a:t> </a:t>
            </a:r>
            <a:r>
              <a:rPr lang="pl-PL" dirty="0" err="1" smtClean="0"/>
              <a:t>dolor</a:t>
            </a:r>
            <a:r>
              <a:rPr lang="pl-PL" dirty="0" smtClean="0"/>
              <a:t>.</a:t>
            </a:r>
            <a:br>
              <a:rPr lang="pl-PL" dirty="0" smtClean="0"/>
            </a:br>
            <a:r>
              <a:rPr lang="pl-PL" dirty="0" err="1" smtClean="0"/>
              <a:t>Donecet</a:t>
            </a:r>
            <a:r>
              <a:rPr lang="pl-PL" dirty="0" smtClean="0"/>
              <a:t>  </a:t>
            </a:r>
            <a:r>
              <a:rPr lang="pl-PL" dirty="0" err="1" smtClean="0"/>
              <a:t>bibendum</a:t>
            </a:r>
            <a:r>
              <a:rPr lang="pl-PL" dirty="0" smtClean="0"/>
              <a:t> et 2011</a:t>
            </a:r>
          </a:p>
        </p:txBody>
      </p:sp>
    </p:spTree>
    <p:extLst>
      <p:ext uri="{BB962C8B-B14F-4D97-AF65-F5344CB8AC3E}">
        <p14:creationId xmlns:p14="http://schemas.microsoft.com/office/powerpoint/2010/main" val="51785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Nagłówek sekcji">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2159563" y="1629217"/>
            <a:ext cx="9596967" cy="3142522"/>
          </a:xfrm>
          <a:prstGeom prst="rect">
            <a:avLst/>
          </a:prstGeom>
          <a:noFill/>
          <a:ln w="9525">
            <a:noFill/>
            <a:miter lim="800000"/>
            <a:headEnd/>
            <a:tailEnd/>
          </a:ln>
        </p:spPr>
        <p:txBody>
          <a:bodyPr/>
          <a:lstStyle/>
          <a:p>
            <a:pPr lvl="0"/>
            <a:r>
              <a:rPr lang="pl-PL" dirty="0" err="1" smtClean="0"/>
              <a:t>Lorem</a:t>
            </a:r>
            <a:r>
              <a:rPr lang="pl-PL" dirty="0" smtClean="0"/>
              <a:t> </a:t>
            </a:r>
            <a:r>
              <a:rPr lang="pl-PL" dirty="0" err="1" smtClean="0"/>
              <a:t>Ipsum</a:t>
            </a:r>
            <a:r>
              <a:rPr lang="pl-PL" dirty="0" smtClean="0"/>
              <a:t> </a:t>
            </a:r>
            <a:r>
              <a:rPr lang="pl-PL" dirty="0" err="1" smtClean="0"/>
              <a:t>dolor</a:t>
            </a:r>
            <a:r>
              <a:rPr lang="pl-PL" dirty="0" smtClean="0"/>
              <a:t>.</a:t>
            </a:r>
            <a:br>
              <a:rPr lang="pl-PL" dirty="0" smtClean="0"/>
            </a:br>
            <a:r>
              <a:rPr lang="pl-PL" dirty="0" err="1" smtClean="0"/>
              <a:t>Donecet</a:t>
            </a:r>
            <a:r>
              <a:rPr lang="pl-PL" dirty="0" smtClean="0"/>
              <a:t>  </a:t>
            </a:r>
            <a:r>
              <a:rPr lang="pl-PL" dirty="0" err="1" smtClean="0"/>
              <a:t>bibendum</a:t>
            </a:r>
            <a:r>
              <a:rPr lang="pl-PL" dirty="0" smtClean="0"/>
              <a:t> et 2011</a:t>
            </a:r>
          </a:p>
        </p:txBody>
      </p:sp>
    </p:spTree>
    <p:extLst>
      <p:ext uri="{BB962C8B-B14F-4D97-AF65-F5344CB8AC3E}">
        <p14:creationId xmlns:p14="http://schemas.microsoft.com/office/powerpoint/2010/main" val="251800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Nagłówek sekcji">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2159563" y="1629217"/>
            <a:ext cx="9596967" cy="3142522"/>
          </a:xfrm>
          <a:prstGeom prst="rect">
            <a:avLst/>
          </a:prstGeom>
          <a:noFill/>
          <a:ln w="9525">
            <a:noFill/>
            <a:miter lim="800000"/>
            <a:headEnd/>
            <a:tailEnd/>
          </a:ln>
        </p:spPr>
        <p:txBody>
          <a:bodyPr/>
          <a:lstStyle/>
          <a:p>
            <a:pPr lvl="0"/>
            <a:r>
              <a:rPr lang="pl-PL" dirty="0" err="1" smtClean="0"/>
              <a:t>Lorem</a:t>
            </a:r>
            <a:r>
              <a:rPr lang="pl-PL" dirty="0" smtClean="0"/>
              <a:t> </a:t>
            </a:r>
            <a:r>
              <a:rPr lang="pl-PL" dirty="0" err="1" smtClean="0"/>
              <a:t>Ipsum</a:t>
            </a:r>
            <a:r>
              <a:rPr lang="pl-PL" dirty="0" smtClean="0"/>
              <a:t> </a:t>
            </a:r>
            <a:r>
              <a:rPr lang="pl-PL" dirty="0" err="1" smtClean="0"/>
              <a:t>dolor</a:t>
            </a:r>
            <a:r>
              <a:rPr lang="pl-PL" dirty="0" smtClean="0"/>
              <a:t>.</a:t>
            </a:r>
            <a:br>
              <a:rPr lang="pl-PL" dirty="0" smtClean="0"/>
            </a:br>
            <a:r>
              <a:rPr lang="pl-PL" dirty="0" err="1" smtClean="0"/>
              <a:t>Donecet</a:t>
            </a:r>
            <a:r>
              <a:rPr lang="pl-PL" dirty="0" smtClean="0"/>
              <a:t>  </a:t>
            </a:r>
            <a:r>
              <a:rPr lang="pl-PL" dirty="0" err="1" smtClean="0"/>
              <a:t>bibendum</a:t>
            </a:r>
            <a:r>
              <a:rPr lang="pl-PL" dirty="0" smtClean="0"/>
              <a:t> et 2011</a:t>
            </a:r>
          </a:p>
        </p:txBody>
      </p:sp>
    </p:spTree>
    <p:extLst>
      <p:ext uri="{BB962C8B-B14F-4D97-AF65-F5344CB8AC3E}">
        <p14:creationId xmlns:p14="http://schemas.microsoft.com/office/powerpoint/2010/main" val="265905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27098E95-9D72-4222-B633-5FAEF0F05295}" type="datetimeFigureOut">
              <a:rPr lang="pl-PL" smtClean="0"/>
              <a:t>10.06.2026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02ECADE8-018A-4513-9B6E-5C65C7C7D7B3}" type="slidenum">
              <a:rPr lang="pl-PL" smtClean="0"/>
              <a:t>‹#›</a:t>
            </a:fld>
            <a:endParaRPr lang="pl-PL"/>
          </a:p>
        </p:txBody>
      </p:sp>
    </p:spTree>
    <p:extLst>
      <p:ext uri="{BB962C8B-B14F-4D97-AF65-F5344CB8AC3E}">
        <p14:creationId xmlns:p14="http://schemas.microsoft.com/office/powerpoint/2010/main" val="20242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28A289-9BC3-4DAE-90C3-C7D15DC623CC}" type="datetimeFigureOut">
              <a:rPr lang="pl-PL" smtClean="0"/>
              <a:t>10.06.2026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1118546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8E28A289-9BC3-4DAE-90C3-C7D15DC623CC}" type="datetimeFigureOut">
              <a:rPr lang="pl-PL" smtClean="0"/>
              <a:t>10.06.2026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2421034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8E28A289-9BC3-4DAE-90C3-C7D15DC623CC}" type="datetimeFigureOut">
              <a:rPr lang="pl-PL" smtClean="0"/>
              <a:t>10.06.2026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173149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8E28A289-9BC3-4DAE-90C3-C7D15DC623CC}" type="datetimeFigureOut">
              <a:rPr lang="pl-PL" smtClean="0"/>
              <a:t>10.06.2026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4087106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8E28A289-9BC3-4DAE-90C3-C7D15DC623CC}" type="datetimeFigureOut">
              <a:rPr lang="pl-PL" smtClean="0"/>
              <a:t>10.06.2026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4260122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E28A289-9BC3-4DAE-90C3-C7D15DC623CC}" type="datetimeFigureOut">
              <a:rPr lang="pl-PL" smtClean="0"/>
              <a:t>10.06.2026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246543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8E28A289-9BC3-4DAE-90C3-C7D15DC623CC}" type="datetimeFigureOut">
              <a:rPr lang="pl-PL" smtClean="0"/>
              <a:t>10.06.2026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264814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8E28A289-9BC3-4DAE-90C3-C7D15DC623CC}" type="datetimeFigureOut">
              <a:rPr lang="pl-PL" smtClean="0"/>
              <a:t>10.06.2026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65806CF-0D9C-4008-B190-988D051A836F}" type="slidenum">
              <a:rPr lang="pl-PL" smtClean="0"/>
              <a:t>‹#›</a:t>
            </a:fld>
            <a:endParaRPr lang="pl-PL"/>
          </a:p>
        </p:txBody>
      </p:sp>
    </p:spTree>
    <p:extLst>
      <p:ext uri="{BB962C8B-B14F-4D97-AF65-F5344CB8AC3E}">
        <p14:creationId xmlns:p14="http://schemas.microsoft.com/office/powerpoint/2010/main" val="2847359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28A289-9BC3-4DAE-90C3-C7D15DC623CC}" type="datetimeFigureOut">
              <a:rPr lang="pl-PL" smtClean="0"/>
              <a:t>10.06.2026</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5806CF-0D9C-4008-B190-988D051A836F}" type="slidenum">
              <a:rPr lang="pl-PL" smtClean="0"/>
              <a:t>‹#›</a:t>
            </a:fld>
            <a:endParaRPr lang="pl-PL"/>
          </a:p>
        </p:txBody>
      </p:sp>
    </p:spTree>
    <p:extLst>
      <p:ext uri="{BB962C8B-B14F-4D97-AF65-F5344CB8AC3E}">
        <p14:creationId xmlns:p14="http://schemas.microsoft.com/office/powerpoint/2010/main" val="3655325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1026" name="pasted-image.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2044"/>
            <a:ext cx="577851" cy="1591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027" name="pasted-image.tif"/>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1285" y="6093002"/>
            <a:ext cx="4068233" cy="41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690651603"/>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1pPr>
      <a:lvl2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2pPr>
      <a:lvl3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3pPr>
      <a:lvl4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4pPr>
      <a:lvl5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5pPr>
      <a:lvl6pPr indent="803482" defTabSz="410669">
        <a:lnSpc>
          <a:spcPct val="90000"/>
        </a:lnSpc>
        <a:spcBef>
          <a:spcPts val="1125"/>
        </a:spcBef>
        <a:defRPr sz="3399" b="1">
          <a:solidFill>
            <a:srgbClr val="414241"/>
          </a:solidFill>
          <a:latin typeface="Aller"/>
          <a:ea typeface="Aller"/>
          <a:cs typeface="Aller"/>
          <a:sym typeface="Aller"/>
        </a:defRPr>
      </a:lvl6pPr>
      <a:lvl7pPr indent="964179" defTabSz="410669">
        <a:lnSpc>
          <a:spcPct val="90000"/>
        </a:lnSpc>
        <a:spcBef>
          <a:spcPts val="1125"/>
        </a:spcBef>
        <a:defRPr sz="3399" b="1">
          <a:solidFill>
            <a:srgbClr val="414241"/>
          </a:solidFill>
          <a:latin typeface="Aller"/>
          <a:ea typeface="Aller"/>
          <a:cs typeface="Aller"/>
          <a:sym typeface="Aller"/>
        </a:defRPr>
      </a:lvl7pPr>
      <a:lvl8pPr indent="1124876" defTabSz="410669">
        <a:lnSpc>
          <a:spcPct val="90000"/>
        </a:lnSpc>
        <a:spcBef>
          <a:spcPts val="1125"/>
        </a:spcBef>
        <a:defRPr sz="3399" b="1">
          <a:solidFill>
            <a:srgbClr val="414241"/>
          </a:solidFill>
          <a:latin typeface="Aller"/>
          <a:ea typeface="Aller"/>
          <a:cs typeface="Aller"/>
          <a:sym typeface="Aller"/>
        </a:defRPr>
      </a:lvl8pPr>
      <a:lvl9pPr indent="1285572" defTabSz="410669">
        <a:lnSpc>
          <a:spcPct val="90000"/>
        </a:lnSpc>
        <a:spcBef>
          <a:spcPts val="1125"/>
        </a:spcBef>
        <a:defRPr sz="3399" b="1">
          <a:solidFill>
            <a:srgbClr val="414241"/>
          </a:solidFill>
          <a:latin typeface="Aller"/>
          <a:ea typeface="Aller"/>
          <a:cs typeface="Aller"/>
          <a:sym typeface="Aller"/>
        </a:defRPr>
      </a:lvl9pPr>
    </p:titleStyle>
    <p:bodyStyle>
      <a:lvl1pPr marL="330134" indent="-330134"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1pPr>
      <a:lvl2pPr marL="549165"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2pPr>
      <a:lvl3pPr marL="879299"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3pPr>
      <a:lvl4pPr marL="1209433"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4pPr>
      <a:lvl5pPr marL="1539567"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5pPr>
      <a:lvl6pPr marL="1871817" indent="-220213" defTabSz="410669">
        <a:spcBef>
          <a:spcPts val="1547"/>
        </a:spcBef>
        <a:buSzPct val="75000"/>
        <a:buChar char="•"/>
        <a:defRPr sz="1700">
          <a:solidFill>
            <a:srgbClr val="414141"/>
          </a:solidFill>
          <a:latin typeface="Roboto Regular"/>
          <a:ea typeface="Roboto Regular"/>
          <a:cs typeface="Roboto Regular"/>
          <a:sym typeface="Roboto Regular"/>
        </a:defRPr>
      </a:lvl6pPr>
      <a:lvl7pPr marL="2202136" indent="-220213" defTabSz="410669">
        <a:spcBef>
          <a:spcPts val="1547"/>
        </a:spcBef>
        <a:buSzPct val="75000"/>
        <a:buChar char="•"/>
        <a:defRPr sz="1700">
          <a:solidFill>
            <a:srgbClr val="414141"/>
          </a:solidFill>
          <a:latin typeface="Roboto Regular"/>
          <a:ea typeface="Roboto Regular"/>
          <a:cs typeface="Roboto Regular"/>
          <a:sym typeface="Roboto Regular"/>
        </a:defRPr>
      </a:lvl7pPr>
      <a:lvl8pPr marL="2532457" indent="-220213" defTabSz="410669">
        <a:spcBef>
          <a:spcPts val="1547"/>
        </a:spcBef>
        <a:buSzPct val="75000"/>
        <a:buChar char="•"/>
        <a:defRPr sz="1700">
          <a:solidFill>
            <a:srgbClr val="414141"/>
          </a:solidFill>
          <a:latin typeface="Roboto Regular"/>
          <a:ea typeface="Roboto Regular"/>
          <a:cs typeface="Roboto Regular"/>
          <a:sym typeface="Roboto Regular"/>
        </a:defRPr>
      </a:lvl8pPr>
      <a:lvl9pPr marL="2862778" indent="-220213" defTabSz="410669">
        <a:spcBef>
          <a:spcPts val="1547"/>
        </a:spcBef>
        <a:buSzPct val="75000"/>
        <a:buChar char="•"/>
        <a:defRPr sz="1700">
          <a:solidFill>
            <a:srgbClr val="414141"/>
          </a:solidFill>
          <a:latin typeface="Roboto Regular"/>
          <a:ea typeface="Roboto Regular"/>
          <a:cs typeface="Roboto Regular"/>
          <a:sym typeface="Roboto Regular"/>
        </a:defRPr>
      </a:lvl9pPr>
    </p:bodyStyle>
    <p:otherStyle>
      <a:lvl1pPr algn="ctr" defTabSz="410669">
        <a:defRPr>
          <a:solidFill>
            <a:schemeClr val="tx1"/>
          </a:solidFill>
          <a:latin typeface="+mn-lt"/>
          <a:ea typeface="+mn-ea"/>
          <a:cs typeface="+mn-cs"/>
          <a:sym typeface="Palatino"/>
        </a:defRPr>
      </a:lvl1pPr>
      <a:lvl2pPr indent="160697" algn="ctr" defTabSz="410669">
        <a:defRPr>
          <a:solidFill>
            <a:schemeClr val="tx1"/>
          </a:solidFill>
          <a:latin typeface="+mn-lt"/>
          <a:ea typeface="+mn-ea"/>
          <a:cs typeface="+mn-cs"/>
          <a:sym typeface="Palatino"/>
        </a:defRPr>
      </a:lvl2pPr>
      <a:lvl3pPr indent="321393" algn="ctr" defTabSz="410669">
        <a:defRPr>
          <a:solidFill>
            <a:schemeClr val="tx1"/>
          </a:solidFill>
          <a:latin typeface="+mn-lt"/>
          <a:ea typeface="+mn-ea"/>
          <a:cs typeface="+mn-cs"/>
          <a:sym typeface="Palatino"/>
        </a:defRPr>
      </a:lvl3pPr>
      <a:lvl4pPr indent="482090" algn="ctr" defTabSz="410669">
        <a:defRPr>
          <a:solidFill>
            <a:schemeClr val="tx1"/>
          </a:solidFill>
          <a:latin typeface="+mn-lt"/>
          <a:ea typeface="+mn-ea"/>
          <a:cs typeface="+mn-cs"/>
          <a:sym typeface="Palatino"/>
        </a:defRPr>
      </a:lvl4pPr>
      <a:lvl5pPr indent="642786" algn="ctr" defTabSz="410669">
        <a:defRPr>
          <a:solidFill>
            <a:schemeClr val="tx1"/>
          </a:solidFill>
          <a:latin typeface="+mn-lt"/>
          <a:ea typeface="+mn-ea"/>
          <a:cs typeface="+mn-cs"/>
          <a:sym typeface="Palatino"/>
        </a:defRPr>
      </a:lvl5pPr>
      <a:lvl6pPr indent="803482" algn="ctr" defTabSz="410669">
        <a:defRPr>
          <a:solidFill>
            <a:schemeClr val="tx1"/>
          </a:solidFill>
          <a:latin typeface="+mn-lt"/>
          <a:ea typeface="+mn-ea"/>
          <a:cs typeface="+mn-cs"/>
          <a:sym typeface="Palatino"/>
        </a:defRPr>
      </a:lvl6pPr>
      <a:lvl7pPr indent="964179" algn="ctr" defTabSz="410669">
        <a:defRPr>
          <a:solidFill>
            <a:schemeClr val="tx1"/>
          </a:solidFill>
          <a:latin typeface="+mn-lt"/>
          <a:ea typeface="+mn-ea"/>
          <a:cs typeface="+mn-cs"/>
          <a:sym typeface="Palatino"/>
        </a:defRPr>
      </a:lvl7pPr>
      <a:lvl8pPr indent="1124876" algn="ctr" defTabSz="410669">
        <a:defRPr>
          <a:solidFill>
            <a:schemeClr val="tx1"/>
          </a:solidFill>
          <a:latin typeface="+mn-lt"/>
          <a:ea typeface="+mn-ea"/>
          <a:cs typeface="+mn-cs"/>
          <a:sym typeface="Palatino"/>
        </a:defRPr>
      </a:lvl8pPr>
      <a:lvl9pPr indent="1285572" algn="ctr" defTabSz="410669">
        <a:defRPr>
          <a:solidFill>
            <a:schemeClr val="tx1"/>
          </a:solidFill>
          <a:latin typeface="+mn-lt"/>
          <a:ea typeface="+mn-ea"/>
          <a:cs typeface="+mn-cs"/>
          <a:sym typeface="Palatino"/>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1026" name="pasted-image.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92044"/>
            <a:ext cx="577851" cy="1591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027" name="pasted-image.tif"/>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31285" y="6093002"/>
            <a:ext cx="4068233" cy="41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5453506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1pPr>
      <a:lvl2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2pPr>
      <a:lvl3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3pPr>
      <a:lvl4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4pPr>
      <a:lvl5pPr algn="ctr" defTabSz="409493" rtl="0" eaLnBrk="0" fontAlgn="base" hangingPunct="0">
        <a:lnSpc>
          <a:spcPct val="90000"/>
        </a:lnSpc>
        <a:spcBef>
          <a:spcPts val="1125"/>
        </a:spcBef>
        <a:spcAft>
          <a:spcPct val="0"/>
        </a:spcAft>
        <a:defRPr sz="3399" b="1">
          <a:solidFill>
            <a:srgbClr val="414241"/>
          </a:solidFill>
          <a:latin typeface="Aller"/>
          <a:ea typeface="Aller"/>
          <a:cs typeface="Aller"/>
          <a:sym typeface="Aller"/>
        </a:defRPr>
      </a:lvl5pPr>
      <a:lvl6pPr indent="803482" defTabSz="410669">
        <a:lnSpc>
          <a:spcPct val="90000"/>
        </a:lnSpc>
        <a:spcBef>
          <a:spcPts val="1125"/>
        </a:spcBef>
        <a:defRPr sz="3399" b="1">
          <a:solidFill>
            <a:srgbClr val="414241"/>
          </a:solidFill>
          <a:latin typeface="Aller"/>
          <a:ea typeface="Aller"/>
          <a:cs typeface="Aller"/>
          <a:sym typeface="Aller"/>
        </a:defRPr>
      </a:lvl6pPr>
      <a:lvl7pPr indent="964179" defTabSz="410669">
        <a:lnSpc>
          <a:spcPct val="90000"/>
        </a:lnSpc>
        <a:spcBef>
          <a:spcPts val="1125"/>
        </a:spcBef>
        <a:defRPr sz="3399" b="1">
          <a:solidFill>
            <a:srgbClr val="414241"/>
          </a:solidFill>
          <a:latin typeface="Aller"/>
          <a:ea typeface="Aller"/>
          <a:cs typeface="Aller"/>
          <a:sym typeface="Aller"/>
        </a:defRPr>
      </a:lvl7pPr>
      <a:lvl8pPr indent="1124876" defTabSz="410669">
        <a:lnSpc>
          <a:spcPct val="90000"/>
        </a:lnSpc>
        <a:spcBef>
          <a:spcPts val="1125"/>
        </a:spcBef>
        <a:defRPr sz="3399" b="1">
          <a:solidFill>
            <a:srgbClr val="414241"/>
          </a:solidFill>
          <a:latin typeface="Aller"/>
          <a:ea typeface="Aller"/>
          <a:cs typeface="Aller"/>
          <a:sym typeface="Aller"/>
        </a:defRPr>
      </a:lvl8pPr>
      <a:lvl9pPr indent="1285572" defTabSz="410669">
        <a:lnSpc>
          <a:spcPct val="90000"/>
        </a:lnSpc>
        <a:spcBef>
          <a:spcPts val="1125"/>
        </a:spcBef>
        <a:defRPr sz="3399" b="1">
          <a:solidFill>
            <a:srgbClr val="414241"/>
          </a:solidFill>
          <a:latin typeface="Aller"/>
          <a:ea typeface="Aller"/>
          <a:cs typeface="Aller"/>
          <a:sym typeface="Aller"/>
        </a:defRPr>
      </a:lvl9pPr>
    </p:titleStyle>
    <p:bodyStyle>
      <a:lvl1pPr marL="330134" indent="-330134"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1pPr>
      <a:lvl2pPr marL="549165"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2pPr>
      <a:lvl3pPr marL="879299"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3pPr>
      <a:lvl4pPr marL="1209433"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4pPr>
      <a:lvl5pPr marL="1539567" indent="-219031" algn="l" defTabSz="409493" rtl="0" eaLnBrk="0" fontAlgn="base" hangingPunct="0">
        <a:spcBef>
          <a:spcPts val="1550"/>
        </a:spcBef>
        <a:spcAft>
          <a:spcPct val="0"/>
        </a:spcAft>
        <a:buSzPct val="75000"/>
        <a:buChar char="•"/>
        <a:defRPr sz="1700">
          <a:solidFill>
            <a:srgbClr val="414141"/>
          </a:solidFill>
          <a:latin typeface="Roboto Regular"/>
          <a:ea typeface="Roboto Regular"/>
          <a:cs typeface="Roboto Regular"/>
          <a:sym typeface="Roboto Regular"/>
        </a:defRPr>
      </a:lvl5pPr>
      <a:lvl6pPr marL="1871817" indent="-220213" defTabSz="410669">
        <a:spcBef>
          <a:spcPts val="1547"/>
        </a:spcBef>
        <a:buSzPct val="75000"/>
        <a:buChar char="•"/>
        <a:defRPr sz="1700">
          <a:solidFill>
            <a:srgbClr val="414141"/>
          </a:solidFill>
          <a:latin typeface="Roboto Regular"/>
          <a:ea typeface="Roboto Regular"/>
          <a:cs typeface="Roboto Regular"/>
          <a:sym typeface="Roboto Regular"/>
        </a:defRPr>
      </a:lvl6pPr>
      <a:lvl7pPr marL="2202136" indent="-220213" defTabSz="410669">
        <a:spcBef>
          <a:spcPts val="1547"/>
        </a:spcBef>
        <a:buSzPct val="75000"/>
        <a:buChar char="•"/>
        <a:defRPr sz="1700">
          <a:solidFill>
            <a:srgbClr val="414141"/>
          </a:solidFill>
          <a:latin typeface="Roboto Regular"/>
          <a:ea typeface="Roboto Regular"/>
          <a:cs typeface="Roboto Regular"/>
          <a:sym typeface="Roboto Regular"/>
        </a:defRPr>
      </a:lvl7pPr>
      <a:lvl8pPr marL="2532457" indent="-220213" defTabSz="410669">
        <a:spcBef>
          <a:spcPts val="1547"/>
        </a:spcBef>
        <a:buSzPct val="75000"/>
        <a:buChar char="•"/>
        <a:defRPr sz="1700">
          <a:solidFill>
            <a:srgbClr val="414141"/>
          </a:solidFill>
          <a:latin typeface="Roboto Regular"/>
          <a:ea typeface="Roboto Regular"/>
          <a:cs typeface="Roboto Regular"/>
          <a:sym typeface="Roboto Regular"/>
        </a:defRPr>
      </a:lvl8pPr>
      <a:lvl9pPr marL="2862778" indent="-220213" defTabSz="410669">
        <a:spcBef>
          <a:spcPts val="1547"/>
        </a:spcBef>
        <a:buSzPct val="75000"/>
        <a:buChar char="•"/>
        <a:defRPr sz="1700">
          <a:solidFill>
            <a:srgbClr val="414141"/>
          </a:solidFill>
          <a:latin typeface="Roboto Regular"/>
          <a:ea typeface="Roboto Regular"/>
          <a:cs typeface="Roboto Regular"/>
          <a:sym typeface="Roboto Regular"/>
        </a:defRPr>
      </a:lvl9pPr>
    </p:bodyStyle>
    <p:otherStyle>
      <a:lvl1pPr algn="ctr" defTabSz="410669">
        <a:defRPr>
          <a:solidFill>
            <a:schemeClr val="tx1"/>
          </a:solidFill>
          <a:latin typeface="+mn-lt"/>
          <a:ea typeface="+mn-ea"/>
          <a:cs typeface="+mn-cs"/>
          <a:sym typeface="Palatino"/>
        </a:defRPr>
      </a:lvl1pPr>
      <a:lvl2pPr indent="160697" algn="ctr" defTabSz="410669">
        <a:defRPr>
          <a:solidFill>
            <a:schemeClr val="tx1"/>
          </a:solidFill>
          <a:latin typeface="+mn-lt"/>
          <a:ea typeface="+mn-ea"/>
          <a:cs typeface="+mn-cs"/>
          <a:sym typeface="Palatino"/>
        </a:defRPr>
      </a:lvl2pPr>
      <a:lvl3pPr indent="321393" algn="ctr" defTabSz="410669">
        <a:defRPr>
          <a:solidFill>
            <a:schemeClr val="tx1"/>
          </a:solidFill>
          <a:latin typeface="+mn-lt"/>
          <a:ea typeface="+mn-ea"/>
          <a:cs typeface="+mn-cs"/>
          <a:sym typeface="Palatino"/>
        </a:defRPr>
      </a:lvl3pPr>
      <a:lvl4pPr indent="482090" algn="ctr" defTabSz="410669">
        <a:defRPr>
          <a:solidFill>
            <a:schemeClr val="tx1"/>
          </a:solidFill>
          <a:latin typeface="+mn-lt"/>
          <a:ea typeface="+mn-ea"/>
          <a:cs typeface="+mn-cs"/>
          <a:sym typeface="Palatino"/>
        </a:defRPr>
      </a:lvl4pPr>
      <a:lvl5pPr indent="642786" algn="ctr" defTabSz="410669">
        <a:defRPr>
          <a:solidFill>
            <a:schemeClr val="tx1"/>
          </a:solidFill>
          <a:latin typeface="+mn-lt"/>
          <a:ea typeface="+mn-ea"/>
          <a:cs typeface="+mn-cs"/>
          <a:sym typeface="Palatino"/>
        </a:defRPr>
      </a:lvl5pPr>
      <a:lvl6pPr indent="803482" algn="ctr" defTabSz="410669">
        <a:defRPr>
          <a:solidFill>
            <a:schemeClr val="tx1"/>
          </a:solidFill>
          <a:latin typeface="+mn-lt"/>
          <a:ea typeface="+mn-ea"/>
          <a:cs typeface="+mn-cs"/>
          <a:sym typeface="Palatino"/>
        </a:defRPr>
      </a:lvl6pPr>
      <a:lvl7pPr indent="964179" algn="ctr" defTabSz="410669">
        <a:defRPr>
          <a:solidFill>
            <a:schemeClr val="tx1"/>
          </a:solidFill>
          <a:latin typeface="+mn-lt"/>
          <a:ea typeface="+mn-ea"/>
          <a:cs typeface="+mn-cs"/>
          <a:sym typeface="Palatino"/>
        </a:defRPr>
      </a:lvl7pPr>
      <a:lvl8pPr indent="1124876" algn="ctr" defTabSz="410669">
        <a:defRPr>
          <a:solidFill>
            <a:schemeClr val="tx1"/>
          </a:solidFill>
          <a:latin typeface="+mn-lt"/>
          <a:ea typeface="+mn-ea"/>
          <a:cs typeface="+mn-cs"/>
          <a:sym typeface="Palatino"/>
        </a:defRPr>
      </a:lvl8pPr>
      <a:lvl9pPr indent="1285572" algn="ctr" defTabSz="410669">
        <a:defRPr>
          <a:solidFill>
            <a:schemeClr val="tx1"/>
          </a:solidFill>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690465" y="562889"/>
            <a:ext cx="11243388" cy="182611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wrap="square" lIns="50788" tIns="50788" rIns="50788" bIns="50788" spcCol="38100" anchor="ctr">
            <a:spAutoFit/>
          </a:bodyPr>
          <a:lstStyle/>
          <a:p>
            <a:pPr algn="ctr" defTabSz="584083" latinLnBrk="1">
              <a:defRPr/>
            </a:pPr>
            <a:r>
              <a:rPr lang="pl-PL" sz="2400" b="1" dirty="0">
                <a:solidFill>
                  <a:srgbClr val="414141"/>
                </a:solidFill>
                <a:latin typeface="Calibri" panose="020F0502020204030204" pitchFamily="34" charset="0"/>
                <a:ea typeface="Palatino"/>
                <a:cs typeface="Calibri" panose="020F0502020204030204" pitchFamily="34" charset="0"/>
                <a:sym typeface="Palatino"/>
              </a:rPr>
              <a:t>Małopolski wypas kulturowy jako czynna </a:t>
            </a:r>
            <a:r>
              <a:rPr lang="pl-PL" sz="2400" b="1" dirty="0" smtClean="0">
                <a:solidFill>
                  <a:srgbClr val="414141"/>
                </a:solidFill>
                <a:latin typeface="Calibri" panose="020F0502020204030204" pitchFamily="34" charset="0"/>
                <a:ea typeface="Palatino"/>
                <a:cs typeface="Calibri" panose="020F0502020204030204" pitchFamily="34" charset="0"/>
                <a:sym typeface="Palatino"/>
              </a:rPr>
              <a:t>ochrona przyrody</a:t>
            </a:r>
            <a:endParaRPr lang="pl-PL" sz="2400" b="1" dirty="0">
              <a:solidFill>
                <a:srgbClr val="414141"/>
              </a:solidFill>
              <a:latin typeface="Calibri" panose="020F0502020204030204" pitchFamily="34" charset="0"/>
              <a:ea typeface="Palatino"/>
              <a:cs typeface="Calibri" panose="020F0502020204030204" pitchFamily="34" charset="0"/>
              <a:sym typeface="Palatino"/>
            </a:endParaRPr>
          </a:p>
          <a:p>
            <a:pPr algn="ctr" defTabSz="584083" latinLnBrk="1">
              <a:defRPr/>
            </a:pPr>
            <a:r>
              <a:rPr lang="pl-PL" sz="2400" dirty="0" smtClean="0">
                <a:solidFill>
                  <a:srgbClr val="414141"/>
                </a:solidFill>
                <a:latin typeface="Calibri" panose="020F0502020204030204" pitchFamily="34" charset="0"/>
                <a:ea typeface="Palatino"/>
                <a:cs typeface="Calibri" panose="020F0502020204030204" pitchFamily="34" charset="0"/>
                <a:sym typeface="Palatino"/>
              </a:rPr>
              <a:t>Krzysztof Jabłoński</a:t>
            </a:r>
          </a:p>
          <a:p>
            <a:pPr algn="ctr" defTabSz="584083" latinLnBrk="1">
              <a:defRPr/>
            </a:pPr>
            <a:r>
              <a:rPr lang="pl-PL" sz="1600" dirty="0" smtClean="0">
                <a:solidFill>
                  <a:srgbClr val="414141"/>
                </a:solidFill>
                <a:latin typeface="Calibri" panose="020F0502020204030204" pitchFamily="34" charset="0"/>
                <a:ea typeface="Palatino"/>
                <a:cs typeface="Calibri" panose="020F0502020204030204" pitchFamily="34" charset="0"/>
                <a:sym typeface="Palatino"/>
              </a:rPr>
              <a:t>Departament</a:t>
            </a:r>
          </a:p>
          <a:p>
            <a:pPr algn="ctr" defTabSz="584083" latinLnBrk="1">
              <a:defRPr/>
            </a:pPr>
            <a:r>
              <a:rPr lang="pl-PL" sz="1600" dirty="0" smtClean="0">
                <a:solidFill>
                  <a:srgbClr val="414141"/>
                </a:solidFill>
                <a:latin typeface="Calibri" panose="020F0502020204030204" pitchFamily="34" charset="0"/>
                <a:ea typeface="Palatino"/>
                <a:cs typeface="Calibri" panose="020F0502020204030204" pitchFamily="34" charset="0"/>
                <a:sym typeface="Palatino"/>
              </a:rPr>
              <a:t> </a:t>
            </a:r>
            <a:r>
              <a:rPr lang="pl-PL" sz="1600" dirty="0">
                <a:solidFill>
                  <a:srgbClr val="414141"/>
                </a:solidFill>
                <a:latin typeface="Calibri" panose="020F0502020204030204" pitchFamily="34" charset="0"/>
                <a:ea typeface="Palatino"/>
                <a:cs typeface="Calibri" panose="020F0502020204030204" pitchFamily="34" charset="0"/>
                <a:sym typeface="Palatino"/>
              </a:rPr>
              <a:t>Rolnictwa i Rozwoju Obszarów Wiejskich </a:t>
            </a:r>
          </a:p>
          <a:p>
            <a:pPr algn="ctr" defTabSz="584083" latinLnBrk="1">
              <a:defRPr/>
            </a:pPr>
            <a:r>
              <a:rPr lang="pl-PL" sz="1600" dirty="0">
                <a:solidFill>
                  <a:srgbClr val="414141"/>
                </a:solidFill>
                <a:latin typeface="Calibri" panose="020F0502020204030204" pitchFamily="34" charset="0"/>
                <a:ea typeface="Palatino"/>
                <a:cs typeface="Calibri" panose="020F0502020204030204" pitchFamily="34" charset="0"/>
                <a:sym typeface="Palatino"/>
              </a:rPr>
              <a:t>Urząd Marszałkowski </a:t>
            </a:r>
          </a:p>
          <a:p>
            <a:pPr algn="ctr" defTabSz="584083" latinLnBrk="1">
              <a:defRPr/>
            </a:pPr>
            <a:r>
              <a:rPr lang="pl-PL" sz="1600" dirty="0">
                <a:solidFill>
                  <a:srgbClr val="414141"/>
                </a:solidFill>
                <a:latin typeface="Calibri" panose="020F0502020204030204" pitchFamily="34" charset="0"/>
                <a:ea typeface="Palatino"/>
                <a:cs typeface="Calibri" panose="020F0502020204030204" pitchFamily="34" charset="0"/>
                <a:sym typeface="Palatino"/>
              </a:rPr>
              <a:t>Województwa Małopolskiego</a:t>
            </a:r>
          </a:p>
        </p:txBody>
      </p:sp>
      <p:sp>
        <p:nvSpPr>
          <p:cNvPr id="12" name="pole tekstowe 11"/>
          <p:cNvSpPr txBox="1"/>
          <p:nvPr/>
        </p:nvSpPr>
        <p:spPr>
          <a:xfrm>
            <a:off x="1517764" y="6509211"/>
            <a:ext cx="1845033" cy="34878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wrap="none" lIns="50788" tIns="50788" rIns="50788" bIns="50788" spcCol="38100" anchor="ctr">
            <a:spAutoFit/>
          </a:bodyPr>
          <a:lstStyle/>
          <a:p>
            <a:pPr algn="ctr" defTabSz="584083" latinLnBrk="1">
              <a:defRPr/>
            </a:pPr>
            <a:r>
              <a:rPr lang="pl-PL" sz="800" dirty="0" smtClean="0">
                <a:solidFill>
                  <a:srgbClr val="414141"/>
                </a:solidFill>
                <a:latin typeface="Palatino"/>
                <a:ea typeface="Palatino"/>
                <a:cs typeface="Palatino"/>
                <a:sym typeface="Palatino"/>
              </a:rPr>
              <a:t>Fotografia: </a:t>
            </a:r>
            <a:r>
              <a:rPr lang="pl-PL" sz="800" dirty="0">
                <a:solidFill>
                  <a:srgbClr val="414141"/>
                </a:solidFill>
                <a:latin typeface="Palatino"/>
                <a:ea typeface="Palatino"/>
                <a:cs typeface="Palatino"/>
                <a:sym typeface="Palatino"/>
              </a:rPr>
              <a:t>https://www.malopolska.pl/</a:t>
            </a:r>
          </a:p>
          <a:p>
            <a:pPr algn="ctr" defTabSz="584083" latinLnBrk="1">
              <a:defRPr/>
            </a:pPr>
            <a:endParaRPr lang="pl-PL" sz="800" dirty="0">
              <a:solidFill>
                <a:srgbClr val="414141"/>
              </a:solidFill>
              <a:latin typeface="Palatino"/>
              <a:ea typeface="Palatino"/>
              <a:cs typeface="Palatino"/>
              <a:sym typeface="Palatino"/>
            </a:endParaRPr>
          </a:p>
        </p:txBody>
      </p:sp>
      <p:pic>
        <p:nvPicPr>
          <p:cNvPr id="7" name="Picture 9" descr="Wypas owiec w Tatrach - Informacje - Przewodnik Tatrzański - wycieczki w  Tatry - Przewodnik Zakopa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415" y="2586761"/>
            <a:ext cx="8921262" cy="342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948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598398" y="1528164"/>
            <a:ext cx="11363489" cy="3416320"/>
          </a:xfrm>
          <a:prstGeom prst="rect">
            <a:avLst/>
          </a:prstGeom>
        </p:spPr>
        <p:txBody>
          <a:bodyPr wrap="square">
            <a:spAutoFit/>
          </a:bodyPr>
          <a:lstStyle/>
          <a:p>
            <a:r>
              <a:rPr lang="pl-PL" b="1" dirty="0" smtClean="0">
                <a:latin typeface="Calibri" panose="020F0502020204030204" pitchFamily="34" charset="0"/>
                <a:ea typeface="Calibri" panose="020F0502020204030204" pitchFamily="34" charset="0"/>
                <a:cs typeface="Calibri" panose="020F0502020204030204" pitchFamily="34" charset="0"/>
              </a:rPr>
              <a:t>Ekstensywny </a:t>
            </a:r>
            <a:r>
              <a:rPr lang="pl-PL" b="1" dirty="0">
                <a:latin typeface="Calibri" panose="020F0502020204030204" pitchFamily="34" charset="0"/>
                <a:ea typeface="Calibri" panose="020F0502020204030204" pitchFamily="34" charset="0"/>
                <a:cs typeface="Calibri" panose="020F0502020204030204" pitchFamily="34" charset="0"/>
              </a:rPr>
              <a:t>wypas zwierząt trawożernych wpisuje się w model GOZ na wielu </a:t>
            </a:r>
            <a:r>
              <a:rPr lang="pl-PL" b="1" dirty="0" smtClean="0">
                <a:latin typeface="Calibri" panose="020F0502020204030204" pitchFamily="34" charset="0"/>
                <a:ea typeface="Calibri" panose="020F0502020204030204" pitchFamily="34" charset="0"/>
                <a:cs typeface="Calibri" panose="020F0502020204030204" pitchFamily="34" charset="0"/>
              </a:rPr>
              <a:t>płaszczyznach:</a:t>
            </a:r>
          </a:p>
          <a:p>
            <a:endParaRPr lang="pl-PL" b="1" dirty="0" smtClean="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Dwie </a:t>
            </a:r>
            <a:r>
              <a:rPr lang="pl-PL" dirty="0">
                <a:latin typeface="Calibri" panose="020F0502020204030204" pitchFamily="34" charset="0"/>
                <a:ea typeface="Calibri" panose="020F0502020204030204" pitchFamily="34" charset="0"/>
                <a:cs typeface="Calibri" panose="020F0502020204030204" pitchFamily="34" charset="0"/>
              </a:rPr>
              <a:t>trzecie powierzchni WM to góry i pogórze oraz tereny o znacznym rozdrobnieniu agrarnym, zatem jest to region </a:t>
            </a:r>
            <a:r>
              <a:rPr lang="pl-PL" dirty="0" smtClean="0">
                <a:latin typeface="Calibri" panose="020F0502020204030204" pitchFamily="34" charset="0"/>
                <a:ea typeface="Calibri" panose="020F0502020204030204" pitchFamily="34" charset="0"/>
                <a:cs typeface="Calibri" panose="020F0502020204030204" pitchFamily="34" charset="0"/>
              </a:rPr>
              <a:t>o trudnych </a:t>
            </a:r>
            <a:r>
              <a:rPr lang="pl-PL" dirty="0">
                <a:latin typeface="Calibri" panose="020F0502020204030204" pitchFamily="34" charset="0"/>
                <a:ea typeface="Calibri" panose="020F0502020204030204" pitchFamily="34" charset="0"/>
                <a:cs typeface="Calibri" panose="020F0502020204030204" pitchFamily="34" charset="0"/>
              </a:rPr>
              <a:t>warunkach gospodarowania. Chów zwierząt trawożernych (m.in. owiec, kóz i bydła) w efektywny sposób wykorzystuje potencjał trudnodostępnych terenów górskich, gdzie ze względu na pracochłonność oraz słabą jakość gleby i zjawisko erozji, opłacalność innych form gospodarowania jest znikoma. </a:t>
            </a:r>
            <a:endParaRPr lang="pl-PL" dirty="0" smtClean="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Polany </a:t>
            </a:r>
            <a:r>
              <a:rPr lang="pl-PL" dirty="0">
                <a:latin typeface="Calibri" panose="020F0502020204030204" pitchFamily="34" charset="0"/>
                <a:ea typeface="Calibri" panose="020F0502020204030204" pitchFamily="34" charset="0"/>
                <a:cs typeface="Calibri" panose="020F0502020204030204" pitchFamily="34" charset="0"/>
              </a:rPr>
              <a:t>górskie i hale stanowią doskonałą bazę paszową dla zwierząt trawożernych ras rodzimych. </a:t>
            </a:r>
            <a:r>
              <a:rPr lang="pl-PL" dirty="0" smtClean="0">
                <a:latin typeface="Calibri" panose="020F0502020204030204" pitchFamily="34" charset="0"/>
                <a:ea typeface="Calibri" panose="020F0502020204030204" pitchFamily="34" charset="0"/>
                <a:cs typeface="Calibri" panose="020F0502020204030204" pitchFamily="34" charset="0"/>
              </a:rPr>
              <a:t>Ponadto, </a:t>
            </a:r>
            <a:r>
              <a:rPr lang="pl-PL" dirty="0">
                <a:latin typeface="Calibri" panose="020F0502020204030204" pitchFamily="34" charset="0"/>
                <a:ea typeface="Calibri" panose="020F0502020204030204" pitchFamily="34" charset="0"/>
                <a:cs typeface="Calibri" panose="020F0502020204030204" pitchFamily="34" charset="0"/>
              </a:rPr>
              <a:t>stosując system kośno-pastwiskowy, można z powodzeniem zagospodarować nieużytki, przywracając je do gospodarowania jako Trwałe Użytki Zielone</a:t>
            </a:r>
            <a:r>
              <a:rPr lang="pl-PL" dirty="0" smtClean="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Ekstensywny </a:t>
            </a:r>
            <a:r>
              <a:rPr lang="pl-PL" dirty="0">
                <a:latin typeface="Calibri" panose="020F0502020204030204" pitchFamily="34" charset="0"/>
                <a:ea typeface="Calibri" panose="020F0502020204030204" pitchFamily="34" charset="0"/>
                <a:cs typeface="Calibri" panose="020F0502020204030204" pitchFamily="34" charset="0"/>
              </a:rPr>
              <a:t>chów zwierząt trawożernych stanowi źródło utrzymania społeczności lokalnej poprzez prowadzenie racjonalnej gospodarki, minimalizującej negatywny wpływ produkcji mięsa czy mleka na środowisko, dzięki pozyskiwaniu paszy dla zwierząt z zasobów środowiska naturalnego. </a:t>
            </a:r>
            <a:endParaRPr lang="pl-PL" dirty="0" smtClean="0">
              <a:latin typeface="Calibri" panose="020F0502020204030204" pitchFamily="34" charset="0"/>
              <a:ea typeface="Calibri" panose="020F0502020204030204" pitchFamily="34" charset="0"/>
              <a:cs typeface="Calibri" panose="020F0502020204030204" pitchFamily="34" charset="0"/>
            </a:endParaRPr>
          </a:p>
        </p:txBody>
      </p:sp>
      <p:sp>
        <p:nvSpPr>
          <p:cNvPr id="4" name="Prostokąt 3"/>
          <p:cNvSpPr/>
          <p:nvPr/>
        </p:nvSpPr>
        <p:spPr>
          <a:xfrm>
            <a:off x="2168220" y="421913"/>
            <a:ext cx="7919047" cy="523099"/>
          </a:xfrm>
          <a:prstGeom prst="rect">
            <a:avLst/>
          </a:prstGeom>
        </p:spPr>
        <p:txBody>
          <a:bodyPr wrap="square">
            <a:spAutoFit/>
          </a:bodyPr>
          <a:lstStyle/>
          <a:p>
            <a:pPr algn="ctr" defTabSz="914217" eaLnBrk="0" fontAlgn="base" hangingPunct="0">
              <a:spcBef>
                <a:spcPct val="0"/>
              </a:spcBef>
              <a:spcAft>
                <a:spcPct val="0"/>
              </a:spcAft>
              <a:defRPr/>
            </a:pPr>
            <a:endParaRPr lang="pl-PL" sz="2799" b="1" spc="-38" dirty="0">
              <a:solidFill>
                <a:srgbClr val="414141"/>
              </a:solidFill>
              <a:latin typeface="Calibri" panose="020F0502020204030204" pitchFamily="34" charset="0"/>
              <a:cs typeface="Calibri" panose="020F0502020204030204" pitchFamily="34" charset="0"/>
            </a:endParaRPr>
          </a:p>
        </p:txBody>
      </p:sp>
      <p:sp>
        <p:nvSpPr>
          <p:cNvPr id="6" name="Prostokąt 5"/>
          <p:cNvSpPr/>
          <p:nvPr/>
        </p:nvSpPr>
        <p:spPr>
          <a:xfrm>
            <a:off x="2320620" y="574313"/>
            <a:ext cx="7919047" cy="953851"/>
          </a:xfrm>
          <a:prstGeom prst="rect">
            <a:avLst/>
          </a:prstGeom>
        </p:spPr>
        <p:txBody>
          <a:bodyPr wrap="square">
            <a:spAutoFit/>
          </a:bodyPr>
          <a:lstStyle/>
          <a:p>
            <a:pPr algn="ctr" defTabSz="914217" eaLnBrk="0" fontAlgn="base" hangingPunct="0">
              <a:spcBef>
                <a:spcPct val="0"/>
              </a:spcBef>
              <a:spcAft>
                <a:spcPct val="0"/>
              </a:spcAft>
              <a:defRPr/>
            </a:pPr>
            <a:r>
              <a:rPr lang="pl-PL" sz="2799" b="1" spc="-38" dirty="0" smtClean="0">
                <a:solidFill>
                  <a:srgbClr val="414141"/>
                </a:solidFill>
                <a:latin typeface="Calibri" panose="020F0502020204030204" pitchFamily="34" charset="0"/>
                <a:cs typeface="Calibri" panose="020F0502020204030204" pitchFamily="34" charset="0"/>
              </a:rPr>
              <a:t>Małopolski Wypas kulturowy jako przykład Gospodarki Obiegu Zamkniętego (GOZ) </a:t>
            </a: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5" name="Obraz 4"/>
          <p:cNvPicPr/>
          <p:nvPr/>
        </p:nvPicPr>
        <p:blipFill rotWithShape="1">
          <a:blip r:embed="rId3"/>
          <a:srcRect t="15136" b="6888"/>
          <a:stretch/>
        </p:blipFill>
        <p:spPr bwMode="auto">
          <a:xfrm>
            <a:off x="7980826" y="4944484"/>
            <a:ext cx="3981061" cy="1716832"/>
          </a:xfrm>
          <a:prstGeom prst="rect">
            <a:avLst/>
          </a:prstGeom>
          <a:ln>
            <a:noFill/>
          </a:ln>
          <a:extLst>
            <a:ext uri="{53640926-AAD7-44D8-BBD7-CCE9431645EC}">
              <a14:shadowObscured xmlns:a14="http://schemas.microsoft.com/office/drawing/2010/main"/>
            </a:ext>
          </a:extLst>
        </p:spPr>
      </p:pic>
      <p:sp>
        <p:nvSpPr>
          <p:cNvPr id="8" name="pole tekstowe 7"/>
          <p:cNvSpPr txBox="1"/>
          <p:nvPr/>
        </p:nvSpPr>
        <p:spPr>
          <a:xfrm>
            <a:off x="166951"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smtClean="0">
                <a:solidFill>
                  <a:srgbClr val="414141"/>
                </a:solidFill>
                <a:latin typeface="Palatino"/>
                <a:ea typeface="Palatino"/>
                <a:cs typeface="Palatino"/>
                <a:sym typeface="Palatino"/>
              </a:rPr>
              <a:t>Fotografie: </a:t>
            </a:r>
            <a:endParaRPr lang="pl-PL" sz="600" dirty="0">
              <a:solidFill>
                <a:srgbClr val="414141"/>
              </a:solidFill>
              <a:latin typeface="Palatino"/>
              <a:ea typeface="Palatino"/>
              <a:cs typeface="Palatino"/>
              <a:sym typeface="Palatino"/>
            </a:endParaRP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spTree>
    <p:extLst>
      <p:ext uri="{BB962C8B-B14F-4D97-AF65-F5344CB8AC3E}">
        <p14:creationId xmlns:p14="http://schemas.microsoft.com/office/powerpoint/2010/main" val="314257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433994" y="1484087"/>
            <a:ext cx="11621157" cy="3416320"/>
          </a:xfrm>
          <a:prstGeom prst="rect">
            <a:avLst/>
          </a:prstGeom>
        </p:spPr>
        <p:txBody>
          <a:bodyPr wrap="square">
            <a:spAutoFit/>
          </a:bodyPr>
          <a:lstStyle/>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Calibri" panose="020F0502020204030204" pitchFamily="34" charset="0"/>
              </a:rPr>
              <a:t>Produkty pochodzenia owczego, koziego oraz krowiego wytwarzane są w sposób ograniczający powstawanie odpadów (zagospodarowane zostaje mleko, mięso, kości i skóry), z surowców dostępnych na miejscu, które sprzedawane są </a:t>
            </a:r>
            <a:r>
              <a:rPr lang="pl-PL" dirty="0" smtClean="0">
                <a:latin typeface="Calibri" panose="020F0502020204030204" pitchFamily="34" charset="0"/>
                <a:ea typeface="Calibri" panose="020F0502020204030204" pitchFamily="34" charset="0"/>
                <a:cs typeface="Calibri" panose="020F0502020204030204" pitchFamily="34" charset="0"/>
              </a:rPr>
              <a:t/>
            </a:r>
            <a:br>
              <a:rPr lang="pl-PL" dirty="0" smtClean="0">
                <a:latin typeface="Calibri" panose="020F0502020204030204" pitchFamily="34" charset="0"/>
                <a:ea typeface="Calibri" panose="020F0502020204030204" pitchFamily="34" charset="0"/>
                <a:cs typeface="Calibri" panose="020F0502020204030204" pitchFamily="34" charset="0"/>
              </a:rPr>
            </a:br>
            <a:r>
              <a:rPr lang="pl-PL" dirty="0" smtClean="0">
                <a:latin typeface="Calibri" panose="020F0502020204030204" pitchFamily="34" charset="0"/>
                <a:ea typeface="Calibri" panose="020F0502020204030204" pitchFamily="34" charset="0"/>
                <a:cs typeface="Calibri" panose="020F0502020204030204" pitchFamily="34" charset="0"/>
              </a:rPr>
              <a:t>w głównej </a:t>
            </a:r>
            <a:r>
              <a:rPr lang="pl-PL" dirty="0">
                <a:latin typeface="Calibri" panose="020F0502020204030204" pitchFamily="34" charset="0"/>
                <a:ea typeface="Calibri" panose="020F0502020204030204" pitchFamily="34" charset="0"/>
                <a:cs typeface="Calibri" panose="020F0502020204030204" pitchFamily="34" charset="0"/>
              </a:rPr>
              <a:t>mierze w miejscu powstania, co wpływa na skrócenie łańcucha transportu do minimum.</a:t>
            </a:r>
          </a:p>
          <a:p>
            <a:pPr marL="285750" indent="-285750">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Odchody </a:t>
            </a:r>
            <a:r>
              <a:rPr lang="pl-PL" dirty="0">
                <a:latin typeface="Calibri" panose="020F0502020204030204" pitchFamily="34" charset="0"/>
                <a:ea typeface="Calibri" panose="020F0502020204030204" pitchFamily="34" charset="0"/>
                <a:cs typeface="Calibri" panose="020F0502020204030204" pitchFamily="34" charset="0"/>
              </a:rPr>
              <a:t>zwierząt użyźniają glebę miejsc wypasanych, natomiast udeptywanie gleby zapobiega procesom erozji. Wypas zwierząt trawożernych nie tylko zatrzymuje sukcesję wtórną, chroniąc tym samym krajobraz. Równomierne wygryzanie odrostu runi przez zwierzęta trawożerne przyczynia się do poprawy różnorodności biologicznej. Współczesne badania dowodzą, że tradycyjne formy chowu pastwiskowego są </a:t>
            </a:r>
            <a:r>
              <a:rPr lang="pl-PL" dirty="0" smtClean="0">
                <a:latin typeface="Calibri" panose="020F0502020204030204" pitchFamily="34" charset="0"/>
                <a:ea typeface="Calibri" panose="020F0502020204030204" pitchFamily="34" charset="0"/>
                <a:cs typeface="Calibri" panose="020F0502020204030204" pitchFamily="34" charset="0"/>
              </a:rPr>
              <a:t>bez emisyjne. </a:t>
            </a:r>
            <a:endParaRPr lang="pl-PL"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Calibri" panose="020F0502020204030204" pitchFamily="34" charset="0"/>
              </a:rPr>
              <a:t>Specyfika pastwiskowego chowu zwierząt polega między innymi na tym, że owce spędzają pół roku w otwartym terenie, a bydło w wielu </a:t>
            </a:r>
            <a:r>
              <a:rPr lang="pl-PL" dirty="0" smtClean="0">
                <a:latin typeface="Calibri" panose="020F0502020204030204" pitchFamily="34" charset="0"/>
                <a:ea typeface="Calibri" panose="020F0502020204030204" pitchFamily="34" charset="0"/>
                <a:cs typeface="Calibri" panose="020F0502020204030204" pitchFamily="34" charset="0"/>
              </a:rPr>
              <a:t>przypadkach </a:t>
            </a:r>
            <a:r>
              <a:rPr lang="pl-PL" dirty="0">
                <a:latin typeface="Calibri" panose="020F0502020204030204" pitchFamily="34" charset="0"/>
                <a:ea typeface="Calibri" panose="020F0502020204030204" pitchFamily="34" charset="0"/>
                <a:cs typeface="Calibri" panose="020F0502020204030204" pitchFamily="34" charset="0"/>
              </a:rPr>
              <a:t>nawet cały rok. </a:t>
            </a:r>
          </a:p>
          <a:p>
            <a:pPr marL="285750" indent="-285750">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Wypas kulturowy owiec </a:t>
            </a:r>
            <a:r>
              <a:rPr lang="pl-PL" dirty="0">
                <a:latin typeface="Calibri" panose="020F0502020204030204" pitchFamily="34" charset="0"/>
                <a:ea typeface="Calibri" panose="020F0502020204030204" pitchFamily="34" charset="0"/>
                <a:cs typeface="Calibri" panose="020F0502020204030204" pitchFamily="34" charset="0"/>
              </a:rPr>
              <a:t>ogranicza konieczność ponoszenia nakładów na: utrzymanie obiektów inwentarskich, zużycie energii, wody wodociągowej, itp. </a:t>
            </a:r>
            <a:r>
              <a:rPr lang="pl-PL" dirty="0" smtClean="0">
                <a:latin typeface="Calibri" panose="020F0502020204030204" pitchFamily="34" charset="0"/>
                <a:ea typeface="Calibri" panose="020F0502020204030204" pitchFamily="34" charset="0"/>
                <a:cs typeface="Calibri" panose="020F0502020204030204" pitchFamily="34" charset="0"/>
              </a:rPr>
              <a:t>Ponadto, </a:t>
            </a:r>
            <a:r>
              <a:rPr lang="pl-PL" dirty="0">
                <a:latin typeface="Calibri" panose="020F0502020204030204" pitchFamily="34" charset="0"/>
                <a:ea typeface="Calibri" panose="020F0502020204030204" pitchFamily="34" charset="0"/>
                <a:cs typeface="Calibri" panose="020F0502020204030204" pitchFamily="34" charset="0"/>
              </a:rPr>
              <a:t>eliminuje konieczność zakupu oraz sprowadzania (transportu) pasz </a:t>
            </a:r>
            <a:r>
              <a:rPr lang="pl-PL" dirty="0" smtClean="0">
                <a:latin typeface="Calibri" panose="020F0502020204030204" pitchFamily="34" charset="0"/>
                <a:ea typeface="Calibri" panose="020F0502020204030204" pitchFamily="34" charset="0"/>
                <a:cs typeface="Calibri" panose="020F0502020204030204" pitchFamily="34" charset="0"/>
              </a:rPr>
              <a:t/>
            </a:r>
            <a:br>
              <a:rPr lang="pl-PL" dirty="0" smtClean="0">
                <a:latin typeface="Calibri" panose="020F0502020204030204" pitchFamily="34" charset="0"/>
                <a:ea typeface="Calibri" panose="020F0502020204030204" pitchFamily="34" charset="0"/>
                <a:cs typeface="Calibri" panose="020F0502020204030204" pitchFamily="34" charset="0"/>
              </a:rPr>
            </a:br>
            <a:r>
              <a:rPr lang="pl-PL" dirty="0" smtClean="0">
                <a:latin typeface="Calibri" panose="020F0502020204030204" pitchFamily="34" charset="0"/>
                <a:ea typeface="Calibri" panose="020F0502020204030204" pitchFamily="34" charset="0"/>
                <a:cs typeface="Calibri" panose="020F0502020204030204" pitchFamily="34" charset="0"/>
              </a:rPr>
              <a:t>i </a:t>
            </a:r>
            <a:r>
              <a:rPr lang="pl-PL" dirty="0">
                <a:latin typeface="Calibri" panose="020F0502020204030204" pitchFamily="34" charset="0"/>
                <a:ea typeface="Calibri" panose="020F0502020204030204" pitchFamily="34" charset="0"/>
                <a:cs typeface="Calibri" panose="020F0502020204030204" pitchFamily="34" charset="0"/>
              </a:rPr>
              <a:t>sztucznego nawożenia użytków zielonych. </a:t>
            </a:r>
          </a:p>
        </p:txBody>
      </p:sp>
      <p:sp>
        <p:nvSpPr>
          <p:cNvPr id="4" name="Tytuł 3"/>
          <p:cNvSpPr>
            <a:spLocks noGrp="1"/>
          </p:cNvSpPr>
          <p:nvPr>
            <p:ph type="title"/>
          </p:nvPr>
        </p:nvSpPr>
        <p:spPr>
          <a:xfrm>
            <a:off x="1315501" y="503802"/>
            <a:ext cx="9596967" cy="3142522"/>
          </a:xfrm>
          <a:prstGeom prst="rect">
            <a:avLst/>
          </a:prstGeom>
        </p:spPr>
        <p:txBody>
          <a:bodyPr wrap="square">
            <a:spAutoFit/>
          </a:bodyPr>
          <a:lstStyle/>
          <a:p>
            <a:pPr algn="ctr" defTabSz="914217" eaLnBrk="0" fontAlgn="base" hangingPunct="0">
              <a:spcBef>
                <a:spcPct val="0"/>
              </a:spcBef>
              <a:spcAft>
                <a:spcPct val="0"/>
              </a:spcAft>
              <a:defRPr/>
            </a:pPr>
            <a:r>
              <a:rPr lang="pl-PL" sz="2799" b="1" spc="-38" dirty="0" smtClean="0">
                <a:solidFill>
                  <a:srgbClr val="414141"/>
                </a:solidFill>
                <a:latin typeface="Calibri" panose="020F0502020204030204" pitchFamily="34" charset="0"/>
                <a:cs typeface="Calibri" panose="020F0502020204030204" pitchFamily="34" charset="0"/>
              </a:rPr>
              <a:t>Małopolski Wypas kulturowy jako przykład Gospodarki Obiegu Zamkniętego (GOZ) </a:t>
            </a: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5" name="Obraz 4"/>
          <p:cNvPicPr/>
          <p:nvPr/>
        </p:nvPicPr>
        <p:blipFill>
          <a:blip r:embed="rId2"/>
          <a:stretch>
            <a:fillRect/>
          </a:stretch>
        </p:blipFill>
        <p:spPr>
          <a:xfrm>
            <a:off x="8033657" y="4900407"/>
            <a:ext cx="3925078" cy="1764861"/>
          </a:xfrm>
          <a:prstGeom prst="rect">
            <a:avLst/>
          </a:prstGeom>
        </p:spPr>
      </p:pic>
      <p:sp>
        <p:nvSpPr>
          <p:cNvPr id="6" name="pole tekstowe 5"/>
          <p:cNvSpPr txBox="1"/>
          <p:nvPr/>
        </p:nvSpPr>
        <p:spPr>
          <a:xfrm>
            <a:off x="185613" y="6526560"/>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smtClean="0">
                <a:solidFill>
                  <a:srgbClr val="414141"/>
                </a:solidFill>
                <a:latin typeface="Palatino"/>
                <a:ea typeface="Palatino"/>
                <a:cs typeface="Palatino"/>
                <a:sym typeface="Palatino"/>
              </a:rPr>
              <a:t>Fotografie: </a:t>
            </a:r>
            <a:endParaRPr lang="pl-PL" sz="600" dirty="0">
              <a:solidFill>
                <a:srgbClr val="414141"/>
              </a:solidFill>
              <a:latin typeface="Palatino"/>
              <a:ea typeface="Palatino"/>
              <a:cs typeface="Palatino"/>
              <a:sym typeface="Palatino"/>
            </a:endParaRP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spTree>
    <p:extLst>
      <p:ext uri="{BB962C8B-B14F-4D97-AF65-F5344CB8AC3E}">
        <p14:creationId xmlns:p14="http://schemas.microsoft.com/office/powerpoint/2010/main" val="238818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176654"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a:solidFill>
                  <a:srgbClr val="414141"/>
                </a:solidFill>
                <a:latin typeface="Palatino"/>
                <a:ea typeface="Palatino"/>
                <a:cs typeface="Palatino"/>
                <a:sym typeface="Palatino"/>
              </a:rPr>
              <a:t>Fotografia: </a:t>
            </a: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sp>
        <p:nvSpPr>
          <p:cNvPr id="6" name="Prostokąt 5"/>
          <p:cNvSpPr/>
          <p:nvPr/>
        </p:nvSpPr>
        <p:spPr>
          <a:xfrm>
            <a:off x="2568425" y="261380"/>
            <a:ext cx="7343116" cy="595932"/>
          </a:xfrm>
          <a:prstGeom prst="rect">
            <a:avLst/>
          </a:prstGeom>
        </p:spPr>
        <p:txBody>
          <a:bodyPr wrap="square">
            <a:spAutoFit/>
          </a:bodyPr>
          <a:lstStyle/>
          <a:p>
            <a:pPr lvl="0" algn="ctr">
              <a:lnSpc>
                <a:spcPct val="107000"/>
              </a:lnSpc>
              <a:defRPr/>
            </a:pPr>
            <a:r>
              <a:rPr lang="pl-PL" altLang="pl-PL" sz="3200" b="1" dirty="0">
                <a:latin typeface="Calibri" panose="020F0502020204030204" pitchFamily="34" charset="0"/>
                <a:cs typeface="Calibri" panose="020F0502020204030204" pitchFamily="34" charset="0"/>
              </a:rPr>
              <a:t>DZIĘKUJĘ ZA UWAGĘ</a:t>
            </a:r>
          </a:p>
        </p:txBody>
      </p:sp>
      <p:pic>
        <p:nvPicPr>
          <p:cNvPr id="2" name="Obraz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7006" y="1135683"/>
            <a:ext cx="8314491" cy="4885005"/>
          </a:xfrm>
          <a:prstGeom prst="rect">
            <a:avLst/>
          </a:prstGeom>
        </p:spPr>
      </p:pic>
    </p:spTree>
    <p:extLst>
      <p:ext uri="{BB962C8B-B14F-4D97-AF65-F5344CB8AC3E}">
        <p14:creationId xmlns:p14="http://schemas.microsoft.com/office/powerpoint/2010/main" val="36631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047565" y="1831413"/>
            <a:ext cx="10218198" cy="2449645"/>
          </a:xfrm>
          <a:prstGeom prst="rect">
            <a:avLst/>
          </a:prstGeom>
        </p:spPr>
        <p:txBody>
          <a:bodyPr wrap="square">
            <a:spAutoFit/>
          </a:bodyPr>
          <a:lstStyle/>
          <a:p>
            <a:r>
              <a:rPr lang="pl-PL" dirty="0">
                <a:latin typeface="Calibri" panose="020F0502020204030204" pitchFamily="34" charset="0"/>
                <a:ea typeface="Calibri" panose="020F0502020204030204" pitchFamily="34" charset="0"/>
                <a:cs typeface="Calibri" panose="020F0502020204030204" pitchFamily="34" charset="0"/>
              </a:rPr>
              <a:t>29 sierpnia 2005 roku Sejmik Województwa Małopolskiego przyjął w drodze uchwały </a:t>
            </a:r>
            <a:r>
              <a:rPr lang="pl-PL" i="1" dirty="0">
                <a:latin typeface="Calibri" panose="020F0502020204030204" pitchFamily="34" charset="0"/>
                <a:ea typeface="Calibri" panose="020F0502020204030204" pitchFamily="34" charset="0"/>
                <a:cs typeface="Calibri" panose="020F0502020204030204" pitchFamily="34" charset="0"/>
              </a:rPr>
              <a:t>Program aktywizacji gospodarczej i ochrony dziedzictwa małopolskich Karpat – Owca plus</a:t>
            </a:r>
            <a:r>
              <a:rPr lang="pl-PL" dirty="0">
                <a:latin typeface="Calibri" panose="020F0502020204030204" pitchFamily="34" charset="0"/>
                <a:ea typeface="Calibri" panose="020F0502020204030204" pitchFamily="34" charset="0"/>
                <a:cs typeface="Calibri" panose="020F0502020204030204" pitchFamily="34" charset="0"/>
              </a:rPr>
              <a:t>. Tym samym Województwo Małopolskie stało się pionierem prac na rzecz różnorodności biologicznej oraz innych elementów dziedzictwa karpackiego. </a:t>
            </a:r>
            <a:r>
              <a:rPr lang="pl-PL" dirty="0" smtClean="0">
                <a:latin typeface="Calibri" panose="020F0502020204030204" pitchFamily="34" charset="0"/>
                <a:ea typeface="Calibri" panose="020F0502020204030204" pitchFamily="34" charset="0"/>
                <a:cs typeface="Calibri" panose="020F0502020204030204" pitchFamily="34" charset="0"/>
              </a:rPr>
              <a:t>Po </a:t>
            </a:r>
            <a:r>
              <a:rPr lang="pl-PL" dirty="0">
                <a:latin typeface="Calibri" panose="020F0502020204030204" pitchFamily="34" charset="0"/>
                <a:ea typeface="Calibri" panose="020F0502020204030204" pitchFamily="34" charset="0"/>
                <a:cs typeface="Calibri" panose="020F0502020204030204" pitchFamily="34" charset="0"/>
              </a:rPr>
              <a:t>różnych działaniach i kolejach Programu Owca plus przyszedł czas na zmianę formuły prac dla dziedzictwa karpackiego w Małopolsce. Skupiono się na </a:t>
            </a:r>
            <a:r>
              <a:rPr lang="pl-PL" dirty="0" smtClean="0">
                <a:latin typeface="Calibri" panose="020F0502020204030204" pitchFamily="34" charset="0"/>
                <a:ea typeface="Calibri" panose="020F0502020204030204" pitchFamily="34" charset="0"/>
                <a:cs typeface="Calibri" panose="020F0502020204030204" pitchFamily="34" charset="0"/>
              </a:rPr>
              <a:t>wsparciu </a:t>
            </a:r>
            <a:r>
              <a:rPr lang="pl-PL" dirty="0">
                <a:latin typeface="Calibri" panose="020F0502020204030204" pitchFamily="34" charset="0"/>
                <a:ea typeface="Calibri" panose="020F0502020204030204" pitchFamily="34" charset="0"/>
                <a:cs typeface="Calibri" panose="020F0502020204030204" pitchFamily="34" charset="0"/>
              </a:rPr>
              <a:t>pasterstwa jako ważnej gałęzi małopolskiego rolnictwa do ochrony różnorodności biologicznej.</a:t>
            </a:r>
          </a:p>
          <a:p>
            <a:pPr marL="285750" indent="-285750">
              <a:lnSpc>
                <a:spcPct val="107000"/>
              </a:lnSpc>
              <a:spcAft>
                <a:spcPts val="800"/>
              </a:spcAft>
              <a:buFont typeface="Arial" panose="020B0604020202020204" pitchFamily="34" charset="0"/>
              <a:buChar char="•"/>
            </a:pPr>
            <a:endParaRPr lang="pl-PL" dirty="0" smtClean="0"/>
          </a:p>
          <a:p>
            <a:pPr>
              <a:lnSpc>
                <a:spcPct val="107000"/>
              </a:lnSpc>
              <a:spcAft>
                <a:spcPts val="800"/>
              </a:spcAft>
            </a:pPr>
            <a:endParaRPr lang="pl-PL"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Prostokąt 3"/>
          <p:cNvSpPr/>
          <p:nvPr/>
        </p:nvSpPr>
        <p:spPr>
          <a:xfrm>
            <a:off x="2168220" y="421913"/>
            <a:ext cx="7919047" cy="523099"/>
          </a:xfrm>
          <a:prstGeom prst="rect">
            <a:avLst/>
          </a:prstGeom>
        </p:spPr>
        <p:txBody>
          <a:bodyPr wrap="square">
            <a:spAutoFit/>
          </a:bodyPr>
          <a:lstStyle/>
          <a:p>
            <a:pPr algn="ctr" defTabSz="914217" eaLnBrk="0" fontAlgn="base" hangingPunct="0">
              <a:spcBef>
                <a:spcPct val="0"/>
              </a:spcBef>
              <a:spcAft>
                <a:spcPct val="0"/>
              </a:spcAft>
              <a:defRPr/>
            </a:pP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8" name="Obraz 7"/>
          <p:cNvPicPr>
            <a:picLocks noChangeAspect="1"/>
          </p:cNvPicPr>
          <p:nvPr/>
        </p:nvPicPr>
        <p:blipFill>
          <a:blip r:embed="rId3"/>
          <a:stretch>
            <a:fillRect/>
          </a:stretch>
        </p:blipFill>
        <p:spPr>
          <a:xfrm>
            <a:off x="2208468" y="477356"/>
            <a:ext cx="7954129" cy="749699"/>
          </a:xfrm>
          <a:prstGeom prst="rect">
            <a:avLst/>
          </a:prstGeom>
        </p:spPr>
      </p:pic>
      <p:pic>
        <p:nvPicPr>
          <p:cNvPr id="9" name="Obraz 8"/>
          <p:cNvPicPr>
            <a:picLocks noChangeAspect="1"/>
          </p:cNvPicPr>
          <p:nvPr/>
        </p:nvPicPr>
        <p:blipFill>
          <a:blip r:embed="rId4"/>
          <a:stretch>
            <a:fillRect/>
          </a:stretch>
        </p:blipFill>
        <p:spPr>
          <a:xfrm>
            <a:off x="5130296" y="4272464"/>
            <a:ext cx="3041451" cy="2025699"/>
          </a:xfrm>
          <a:prstGeom prst="rect">
            <a:avLst/>
          </a:prstGeom>
        </p:spPr>
      </p:pic>
      <p:pic>
        <p:nvPicPr>
          <p:cNvPr id="10" name="Obraz 9"/>
          <p:cNvPicPr>
            <a:picLocks noChangeAspect="1"/>
          </p:cNvPicPr>
          <p:nvPr/>
        </p:nvPicPr>
        <p:blipFill>
          <a:blip r:embed="rId5"/>
          <a:stretch>
            <a:fillRect/>
          </a:stretch>
        </p:blipFill>
        <p:spPr>
          <a:xfrm>
            <a:off x="8615589" y="4272464"/>
            <a:ext cx="3094016" cy="2025699"/>
          </a:xfrm>
          <a:prstGeom prst="rect">
            <a:avLst/>
          </a:prstGeom>
        </p:spPr>
      </p:pic>
      <p:sp>
        <p:nvSpPr>
          <p:cNvPr id="11" name="pole tekstowe 10"/>
          <p:cNvSpPr txBox="1"/>
          <p:nvPr/>
        </p:nvSpPr>
        <p:spPr>
          <a:xfrm>
            <a:off x="428093"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smtClean="0">
                <a:solidFill>
                  <a:srgbClr val="414141"/>
                </a:solidFill>
                <a:latin typeface="Palatino"/>
                <a:ea typeface="Palatino"/>
                <a:cs typeface="Palatino"/>
                <a:sym typeface="Palatino"/>
              </a:rPr>
              <a:t>Fotografie: </a:t>
            </a:r>
            <a:endParaRPr lang="pl-PL" sz="600" dirty="0">
              <a:solidFill>
                <a:srgbClr val="414141"/>
              </a:solidFill>
              <a:latin typeface="Palatino"/>
              <a:ea typeface="Palatino"/>
              <a:cs typeface="Palatino"/>
              <a:sym typeface="Palatino"/>
            </a:endParaRP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spTree>
    <p:extLst>
      <p:ext uri="{BB962C8B-B14F-4D97-AF65-F5344CB8AC3E}">
        <p14:creationId xmlns:p14="http://schemas.microsoft.com/office/powerpoint/2010/main" val="3521221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endParaRPr lang="pl-PL" dirty="0"/>
          </a:p>
        </p:txBody>
      </p:sp>
      <p:graphicFrame>
        <p:nvGraphicFramePr>
          <p:cNvPr id="4" name="Diagram 3"/>
          <p:cNvGraphicFramePr/>
          <p:nvPr>
            <p:extLst/>
          </p:nvPr>
        </p:nvGraphicFramePr>
        <p:xfrm>
          <a:off x="1848511" y="1557226"/>
          <a:ext cx="8422986" cy="40630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Obraz 6"/>
          <p:cNvPicPr>
            <a:picLocks noChangeAspect="1"/>
          </p:cNvPicPr>
          <p:nvPr/>
        </p:nvPicPr>
        <p:blipFill>
          <a:blip r:embed="rId8"/>
          <a:stretch>
            <a:fillRect/>
          </a:stretch>
        </p:blipFill>
        <p:spPr>
          <a:xfrm>
            <a:off x="2208468" y="477356"/>
            <a:ext cx="7954129" cy="749699"/>
          </a:xfrm>
          <a:prstGeom prst="rect">
            <a:avLst/>
          </a:prstGeom>
        </p:spPr>
      </p:pic>
    </p:spTree>
    <p:extLst>
      <p:ext uri="{BB962C8B-B14F-4D97-AF65-F5344CB8AC3E}">
        <p14:creationId xmlns:p14="http://schemas.microsoft.com/office/powerpoint/2010/main" val="257449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047565" y="1831413"/>
            <a:ext cx="10218198" cy="2269467"/>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rPr>
              <a:t>Województwo Małopolskie to region o unikatowym w skali Europy poziomie różnorodności biologicznej. Jego krajobraz został ukształtowany między innymi gospodarką pasterską. Od wieków nieodłączną częścią ekosystemu są tu zbiorowiska nieleśne, bogate w cenne gatunki roślin</a:t>
            </a:r>
            <a:r>
              <a:rPr lang="pl-PL"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marL="285750" indent="-285750">
              <a:lnSpc>
                <a:spcPct val="107000"/>
              </a:lnSpc>
              <a:spcAft>
                <a:spcPts val="800"/>
              </a:spcAft>
              <a:buFont typeface="Arial" panose="020B0604020202020204" pitchFamily="34" charset="0"/>
              <a:buChar char="•"/>
            </a:pPr>
            <a:r>
              <a:rPr lang="pl-PL"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Pośród </a:t>
            </a:r>
            <a:r>
              <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rPr>
              <a:t>głównych zagrożeń bioróżnorodności w rolnictwie, wymieniana jest likwidacja użytków zielonych. Aby zapobiec degradacji środowiska, podejmuje się działania w ramach jego czynnej ochrony i promuje się powrót do ekstensywnych form gospodarowania. Jednym z takich działań jest prowadzenie gospodarki pasterskiej, mające na celu podtrzymanie użytków zielonych</a:t>
            </a:r>
            <a:r>
              <a:rPr lang="pl-PL"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p:txBody>
      </p:sp>
      <p:sp>
        <p:nvSpPr>
          <p:cNvPr id="4" name="Prostokąt 3"/>
          <p:cNvSpPr/>
          <p:nvPr/>
        </p:nvSpPr>
        <p:spPr>
          <a:xfrm>
            <a:off x="2168220" y="421913"/>
            <a:ext cx="7919047" cy="523099"/>
          </a:xfrm>
          <a:prstGeom prst="rect">
            <a:avLst/>
          </a:prstGeom>
        </p:spPr>
        <p:txBody>
          <a:bodyPr wrap="square">
            <a:spAutoFit/>
          </a:bodyPr>
          <a:lstStyle/>
          <a:p>
            <a:pPr algn="ctr" defTabSz="914217" eaLnBrk="0" fontAlgn="base" hangingPunct="0">
              <a:spcBef>
                <a:spcPct val="0"/>
              </a:spcBef>
              <a:spcAft>
                <a:spcPct val="0"/>
              </a:spcAft>
              <a:defRPr/>
            </a:pPr>
            <a:endParaRPr lang="pl-PL" sz="2799" b="1" spc="-38" dirty="0">
              <a:solidFill>
                <a:srgbClr val="414141"/>
              </a:solidFill>
              <a:latin typeface="Calibri" panose="020F0502020204030204" pitchFamily="34" charset="0"/>
              <a:cs typeface="Calibri" panose="020F0502020204030204" pitchFamily="34" charset="0"/>
            </a:endParaRPr>
          </a:p>
        </p:txBody>
      </p:sp>
      <p:sp>
        <p:nvSpPr>
          <p:cNvPr id="6" name="Prostokąt 5"/>
          <p:cNvSpPr/>
          <p:nvPr/>
        </p:nvSpPr>
        <p:spPr>
          <a:xfrm>
            <a:off x="2320620" y="574313"/>
            <a:ext cx="7919047" cy="953851"/>
          </a:xfrm>
          <a:prstGeom prst="rect">
            <a:avLst/>
          </a:prstGeom>
        </p:spPr>
        <p:txBody>
          <a:bodyPr wrap="square">
            <a:spAutoFit/>
          </a:bodyPr>
          <a:lstStyle/>
          <a:p>
            <a:pPr algn="ctr" defTabSz="914217" eaLnBrk="0" fontAlgn="base" hangingPunct="0">
              <a:spcBef>
                <a:spcPct val="0"/>
              </a:spcBef>
              <a:spcAft>
                <a:spcPct val="0"/>
              </a:spcAft>
              <a:defRPr/>
            </a:pPr>
            <a:r>
              <a:rPr lang="pl-PL" sz="2799" b="1" spc="-38" dirty="0" smtClean="0">
                <a:solidFill>
                  <a:srgbClr val="414141"/>
                </a:solidFill>
                <a:latin typeface="Calibri" panose="020F0502020204030204" pitchFamily="34" charset="0"/>
                <a:cs typeface="Calibri" panose="020F0502020204030204" pitchFamily="34" charset="0"/>
              </a:rPr>
              <a:t>Wypas kulturowy jako czynna ochrona przyrody </a:t>
            </a:r>
            <a:br>
              <a:rPr lang="pl-PL" sz="2799" b="1" spc="-38" dirty="0" smtClean="0">
                <a:solidFill>
                  <a:srgbClr val="414141"/>
                </a:solidFill>
                <a:latin typeface="Calibri" panose="020F0502020204030204" pitchFamily="34" charset="0"/>
                <a:cs typeface="Calibri" panose="020F0502020204030204" pitchFamily="34" charset="0"/>
              </a:rPr>
            </a:br>
            <a:r>
              <a:rPr lang="pl-PL" sz="2799" b="1" spc="-38" dirty="0" smtClean="0">
                <a:solidFill>
                  <a:srgbClr val="414141"/>
                </a:solidFill>
                <a:latin typeface="Calibri" panose="020F0502020204030204" pitchFamily="34" charset="0"/>
                <a:cs typeface="Calibri" panose="020F0502020204030204" pitchFamily="34" charset="0"/>
              </a:rPr>
              <a:t>i krajobrazu</a:t>
            </a: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12" name="Picture 6" descr="krokusy-chocholowska1"/>
          <p:cNvPicPr>
            <a:picLocks noChangeAspect="1" noChangeArrowheads="1"/>
          </p:cNvPicPr>
          <p:nvPr/>
        </p:nvPicPr>
        <p:blipFill>
          <a:blip r:embed="rId3" cstate="print"/>
          <a:srcRect/>
          <a:stretch>
            <a:fillRect/>
          </a:stretch>
        </p:blipFill>
        <p:spPr bwMode="auto">
          <a:xfrm>
            <a:off x="9498564" y="5020011"/>
            <a:ext cx="2581469" cy="1756670"/>
          </a:xfrm>
          <a:prstGeom prst="rect">
            <a:avLst/>
          </a:prstGeom>
          <a:noFill/>
          <a:ln w="9525">
            <a:noFill/>
            <a:miter lim="800000"/>
            <a:headEnd/>
            <a:tailEnd/>
          </a:ln>
        </p:spPr>
      </p:pic>
      <p:sp>
        <p:nvSpPr>
          <p:cNvPr id="7" name="pole tekstowe 6"/>
          <p:cNvSpPr txBox="1"/>
          <p:nvPr/>
        </p:nvSpPr>
        <p:spPr>
          <a:xfrm>
            <a:off x="1686327" y="6602327"/>
            <a:ext cx="1845033" cy="34878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wrap="none" lIns="50788" tIns="50788" rIns="50788" bIns="50788" spcCol="38100" anchor="ctr">
            <a:spAutoFit/>
          </a:bodyPr>
          <a:lstStyle/>
          <a:p>
            <a:pPr algn="ctr" defTabSz="584083" latinLnBrk="1">
              <a:defRPr/>
            </a:pPr>
            <a:r>
              <a:rPr lang="pl-PL" sz="800" dirty="0" smtClean="0">
                <a:solidFill>
                  <a:srgbClr val="414141"/>
                </a:solidFill>
                <a:latin typeface="Palatino"/>
                <a:ea typeface="Palatino"/>
                <a:cs typeface="Palatino"/>
                <a:sym typeface="Palatino"/>
              </a:rPr>
              <a:t>Fotografia: </a:t>
            </a:r>
            <a:r>
              <a:rPr lang="pl-PL" sz="800" dirty="0">
                <a:solidFill>
                  <a:srgbClr val="414141"/>
                </a:solidFill>
                <a:latin typeface="Palatino"/>
                <a:ea typeface="Palatino"/>
                <a:cs typeface="Palatino"/>
                <a:sym typeface="Palatino"/>
              </a:rPr>
              <a:t>https://www.malopolska.pl/</a:t>
            </a:r>
          </a:p>
          <a:p>
            <a:pPr algn="ctr" defTabSz="584083" latinLnBrk="1">
              <a:defRPr/>
            </a:pPr>
            <a:endParaRPr lang="pl-PL" sz="800" dirty="0">
              <a:solidFill>
                <a:srgbClr val="414141"/>
              </a:solidFill>
              <a:latin typeface="Palatino"/>
              <a:ea typeface="Palatino"/>
              <a:cs typeface="Palatino"/>
              <a:sym typeface="Palatino"/>
            </a:endParaRPr>
          </a:p>
        </p:txBody>
      </p:sp>
      <p:pic>
        <p:nvPicPr>
          <p:cNvPr id="2" name="Obraz 1"/>
          <p:cNvPicPr>
            <a:picLocks noChangeAspect="1"/>
          </p:cNvPicPr>
          <p:nvPr/>
        </p:nvPicPr>
        <p:blipFill>
          <a:blip r:embed="rId4"/>
          <a:stretch>
            <a:fillRect/>
          </a:stretch>
        </p:blipFill>
        <p:spPr>
          <a:xfrm>
            <a:off x="6428793" y="5020011"/>
            <a:ext cx="2646688" cy="1756710"/>
          </a:xfrm>
          <a:prstGeom prst="rect">
            <a:avLst/>
          </a:prstGeom>
        </p:spPr>
      </p:pic>
    </p:spTree>
    <p:extLst>
      <p:ext uri="{BB962C8B-B14F-4D97-AF65-F5344CB8AC3E}">
        <p14:creationId xmlns:p14="http://schemas.microsoft.com/office/powerpoint/2010/main" val="234832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888945" y="1636281"/>
            <a:ext cx="10218198" cy="3762697"/>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Łąki </a:t>
            </a:r>
            <a:r>
              <a:rPr lang="pl-PL" dirty="0">
                <a:latin typeface="Calibri" panose="020F0502020204030204" pitchFamily="34" charset="0"/>
                <a:ea typeface="Calibri" panose="020F0502020204030204" pitchFamily="34" charset="0"/>
                <a:cs typeface="Calibri" panose="020F0502020204030204" pitchFamily="34" charset="0"/>
              </a:rPr>
              <a:t>i pastwiska są półnaturalnymi zbiorowiskami roślin i pełnią istotną rolę dla podtrzymania poziomu różnorodności biologicznej i krajobrazowej. Konieczne jest zatem powstrzymanie procesu sukcesji wtórnej, czyli zarastania i zaniku tych cennych przyrodniczo obszarów województwa poprzez prowadzenie wypasu kulturowego owiec</a:t>
            </a:r>
            <a:r>
              <a:rPr lang="pl-PL" dirty="0" smtClean="0">
                <a:latin typeface="Calibri" panose="020F0502020204030204" pitchFamily="34" charset="0"/>
                <a:ea typeface="Calibri" panose="020F0502020204030204" pitchFamily="34" charset="0"/>
                <a:cs typeface="Calibri" panose="020F0502020204030204" pitchFamily="34" charset="0"/>
              </a:rPr>
              <a:t>.</a:t>
            </a:r>
          </a:p>
          <a:p>
            <a:pPr marL="285750" indent="-285750">
              <a:lnSpc>
                <a:spcPct val="107000"/>
              </a:lnSpc>
              <a:spcAft>
                <a:spcPts val="800"/>
              </a:spcAft>
              <a:buFont typeface="Arial" panose="020B0604020202020204" pitchFamily="34" charset="0"/>
              <a:buChar char="•"/>
            </a:pPr>
            <a:r>
              <a:rPr lang="pl-PL" dirty="0" smtClean="0">
                <a:latin typeface="Calibri" panose="020F0502020204030204" pitchFamily="34" charset="0"/>
                <a:ea typeface="Calibri" panose="020F0502020204030204" pitchFamily="34" charset="0"/>
                <a:cs typeface="Calibri" panose="020F0502020204030204" pitchFamily="34" charset="0"/>
              </a:rPr>
              <a:t>Działania </a:t>
            </a:r>
            <a:r>
              <a:rPr lang="pl-PL" dirty="0">
                <a:latin typeface="Calibri" panose="020F0502020204030204" pitchFamily="34" charset="0"/>
                <a:ea typeface="Calibri" panose="020F0502020204030204" pitchFamily="34" charset="0"/>
                <a:cs typeface="Calibri" panose="020F0502020204030204" pitchFamily="34" charset="0"/>
              </a:rPr>
              <a:t>te mają utrzymać otwarty charakter górskich hal, które obecnie podlegają szybkiej sukcesji oraz poprawić stan zagrożonych siedlisk przyrodniczych, głównie muraw </a:t>
            </a:r>
            <a:r>
              <a:rPr lang="pl-PL" dirty="0" err="1">
                <a:latin typeface="Calibri" panose="020F0502020204030204" pitchFamily="34" charset="0"/>
                <a:ea typeface="Calibri" panose="020F0502020204030204" pitchFamily="34" charset="0"/>
                <a:cs typeface="Calibri" panose="020F0502020204030204" pitchFamily="34" charset="0"/>
              </a:rPr>
              <a:t>bliźniczkowych</a:t>
            </a:r>
            <a:r>
              <a:rPr lang="pl-PL" dirty="0">
                <a:latin typeface="Calibri" panose="020F0502020204030204" pitchFamily="34" charset="0"/>
                <a:ea typeface="Calibri" panose="020F0502020204030204" pitchFamily="34" charset="0"/>
                <a:cs typeface="Calibri" panose="020F0502020204030204" pitchFamily="34" charset="0"/>
              </a:rPr>
              <a:t>, łąk </a:t>
            </a:r>
            <a:r>
              <a:rPr lang="pl-PL" dirty="0" err="1">
                <a:latin typeface="Calibri" panose="020F0502020204030204" pitchFamily="34" charset="0"/>
                <a:ea typeface="Calibri" panose="020F0502020204030204" pitchFamily="34" charset="0"/>
                <a:cs typeface="Calibri" panose="020F0502020204030204" pitchFamily="34" charset="0"/>
              </a:rPr>
              <a:t>mieczykowomietlicowych</a:t>
            </a:r>
            <a:r>
              <a:rPr lang="pl-PL" dirty="0">
                <a:latin typeface="Calibri" panose="020F0502020204030204" pitchFamily="34" charset="0"/>
                <a:ea typeface="Calibri" panose="020F0502020204030204" pitchFamily="34" charset="0"/>
                <a:cs typeface="Calibri" panose="020F0502020204030204" pitchFamily="34" charset="0"/>
              </a:rPr>
              <a:t> i łąk </a:t>
            </a:r>
            <a:r>
              <a:rPr lang="pl-PL" dirty="0" err="1">
                <a:latin typeface="Calibri" panose="020F0502020204030204" pitchFamily="34" charset="0"/>
                <a:ea typeface="Calibri" panose="020F0502020204030204" pitchFamily="34" charset="0"/>
                <a:cs typeface="Calibri" panose="020F0502020204030204" pitchFamily="34" charset="0"/>
              </a:rPr>
              <a:t>konietlicowych</a:t>
            </a:r>
            <a:r>
              <a:rPr lang="pl-PL" dirty="0">
                <a:latin typeface="Calibri" panose="020F0502020204030204" pitchFamily="34" charset="0"/>
                <a:ea typeface="Calibri" panose="020F0502020204030204" pitchFamily="34" charset="0"/>
                <a:cs typeface="Calibri" panose="020F0502020204030204" pitchFamily="34" charset="0"/>
              </a:rPr>
              <a:t> oraz zapewnić miejsca lęgowe i żerowiska gatunkom ptaków związanych z terenami otwartymi.</a:t>
            </a:r>
          </a:p>
          <a:p>
            <a:pPr marL="285750" indent="-285750">
              <a:lnSpc>
                <a:spcPct val="107000"/>
              </a:lnSpc>
              <a:spcAft>
                <a:spcPts val="800"/>
              </a:spcAft>
              <a:buFont typeface="Arial" panose="020B0604020202020204" pitchFamily="34" charset="0"/>
              <a:buChar char="•"/>
            </a:pPr>
            <a:endParaRPr lang="pl-PL" dirty="0"/>
          </a:p>
          <a:p>
            <a:pPr marL="285750" indent="-285750">
              <a:lnSpc>
                <a:spcPct val="107000"/>
              </a:lnSpc>
              <a:spcAft>
                <a:spcPts val="800"/>
              </a:spcAft>
              <a:buFont typeface="Arial" panose="020B0604020202020204" pitchFamily="34" charset="0"/>
              <a:buChar char="•"/>
            </a:pPr>
            <a:endParaRPr lang="pl-PL" dirty="0" smtClean="0"/>
          </a:p>
          <a:p>
            <a:pPr marL="285750" indent="-285750">
              <a:lnSpc>
                <a:spcPct val="107000"/>
              </a:lnSpc>
              <a:spcAft>
                <a:spcPts val="800"/>
              </a:spcAft>
              <a:buFont typeface="Arial" panose="020B0604020202020204" pitchFamily="34" charset="0"/>
              <a:buChar char="•"/>
            </a:pPr>
            <a:endParaRPr lang="pl-PL"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Prostokąt 3"/>
          <p:cNvSpPr/>
          <p:nvPr/>
        </p:nvSpPr>
        <p:spPr>
          <a:xfrm>
            <a:off x="2168220" y="421913"/>
            <a:ext cx="7919047" cy="523099"/>
          </a:xfrm>
          <a:prstGeom prst="rect">
            <a:avLst/>
          </a:prstGeom>
        </p:spPr>
        <p:txBody>
          <a:bodyPr wrap="square">
            <a:spAutoFit/>
          </a:bodyPr>
          <a:lstStyle/>
          <a:p>
            <a:pPr algn="ctr" defTabSz="914217" eaLnBrk="0" fontAlgn="base" hangingPunct="0">
              <a:spcBef>
                <a:spcPct val="0"/>
              </a:spcBef>
              <a:spcAft>
                <a:spcPct val="0"/>
              </a:spcAft>
              <a:defRPr/>
            </a:pPr>
            <a:endParaRPr lang="pl-PL" sz="2799" b="1" spc="-38" dirty="0">
              <a:solidFill>
                <a:srgbClr val="414141"/>
              </a:solidFill>
              <a:latin typeface="Calibri" panose="020F0502020204030204" pitchFamily="34" charset="0"/>
              <a:cs typeface="Calibri" panose="020F0502020204030204" pitchFamily="34" charset="0"/>
            </a:endParaRPr>
          </a:p>
        </p:txBody>
      </p:sp>
      <p:sp>
        <p:nvSpPr>
          <p:cNvPr id="6" name="Prostokąt 5"/>
          <p:cNvSpPr/>
          <p:nvPr/>
        </p:nvSpPr>
        <p:spPr>
          <a:xfrm>
            <a:off x="2320620" y="574313"/>
            <a:ext cx="7919047" cy="953851"/>
          </a:xfrm>
          <a:prstGeom prst="rect">
            <a:avLst/>
          </a:prstGeom>
        </p:spPr>
        <p:txBody>
          <a:bodyPr wrap="square">
            <a:spAutoFit/>
          </a:bodyPr>
          <a:lstStyle/>
          <a:p>
            <a:pPr algn="ctr" defTabSz="914217" eaLnBrk="0" fontAlgn="base" hangingPunct="0">
              <a:spcBef>
                <a:spcPct val="0"/>
              </a:spcBef>
              <a:spcAft>
                <a:spcPct val="0"/>
              </a:spcAft>
              <a:defRPr/>
            </a:pPr>
            <a:r>
              <a:rPr lang="pl-PL" sz="2799" b="1" spc="-38" dirty="0" smtClean="0">
                <a:solidFill>
                  <a:srgbClr val="414141"/>
                </a:solidFill>
                <a:latin typeface="Calibri" panose="020F0502020204030204" pitchFamily="34" charset="0"/>
                <a:cs typeface="Calibri" panose="020F0502020204030204" pitchFamily="34" charset="0"/>
              </a:rPr>
              <a:t>Wypas kulturowy jako czynna ochrona przyrody </a:t>
            </a:r>
            <a:br>
              <a:rPr lang="pl-PL" sz="2799" b="1" spc="-38" dirty="0" smtClean="0">
                <a:solidFill>
                  <a:srgbClr val="414141"/>
                </a:solidFill>
                <a:latin typeface="Calibri" panose="020F0502020204030204" pitchFamily="34" charset="0"/>
                <a:cs typeface="Calibri" panose="020F0502020204030204" pitchFamily="34" charset="0"/>
              </a:rPr>
            </a:br>
            <a:r>
              <a:rPr lang="pl-PL" sz="2799" b="1" spc="-38" dirty="0" smtClean="0">
                <a:solidFill>
                  <a:srgbClr val="414141"/>
                </a:solidFill>
                <a:latin typeface="Calibri" panose="020F0502020204030204" pitchFamily="34" charset="0"/>
                <a:cs typeface="Calibri" panose="020F0502020204030204" pitchFamily="34" charset="0"/>
              </a:rPr>
              <a:t>i krajobrazu</a:t>
            </a: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2" name="Obraz 1"/>
          <p:cNvPicPr>
            <a:picLocks noChangeAspect="1"/>
          </p:cNvPicPr>
          <p:nvPr/>
        </p:nvPicPr>
        <p:blipFill>
          <a:blip r:embed="rId3"/>
          <a:stretch>
            <a:fillRect/>
          </a:stretch>
        </p:blipFill>
        <p:spPr>
          <a:xfrm>
            <a:off x="8341568" y="4584891"/>
            <a:ext cx="3663820" cy="2129513"/>
          </a:xfrm>
          <a:prstGeom prst="rect">
            <a:avLst/>
          </a:prstGeom>
        </p:spPr>
      </p:pic>
      <p:pic>
        <p:nvPicPr>
          <p:cNvPr id="5" name="Obraz 4"/>
          <p:cNvPicPr>
            <a:picLocks noChangeAspect="1"/>
          </p:cNvPicPr>
          <p:nvPr/>
        </p:nvPicPr>
        <p:blipFill>
          <a:blip r:embed="rId4"/>
          <a:stretch>
            <a:fillRect/>
          </a:stretch>
        </p:blipFill>
        <p:spPr>
          <a:xfrm>
            <a:off x="4973976" y="4584891"/>
            <a:ext cx="3180980" cy="2126063"/>
          </a:xfrm>
          <a:prstGeom prst="rect">
            <a:avLst/>
          </a:prstGeom>
        </p:spPr>
      </p:pic>
      <p:sp>
        <p:nvSpPr>
          <p:cNvPr id="9" name="pole tekstowe 8"/>
          <p:cNvSpPr txBox="1"/>
          <p:nvPr/>
        </p:nvSpPr>
        <p:spPr>
          <a:xfrm>
            <a:off x="148175"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smtClean="0">
                <a:solidFill>
                  <a:srgbClr val="414141"/>
                </a:solidFill>
                <a:latin typeface="Palatino"/>
                <a:ea typeface="Palatino"/>
                <a:cs typeface="Palatino"/>
                <a:sym typeface="Palatino"/>
              </a:rPr>
              <a:t>Fotografie: </a:t>
            </a:r>
            <a:endParaRPr lang="pl-PL" sz="600" dirty="0">
              <a:solidFill>
                <a:srgbClr val="414141"/>
              </a:solidFill>
              <a:latin typeface="Palatino"/>
              <a:ea typeface="Palatino"/>
              <a:cs typeface="Palatino"/>
              <a:sym typeface="Palatino"/>
            </a:endParaRP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spTree>
    <p:extLst>
      <p:ext uri="{BB962C8B-B14F-4D97-AF65-F5344CB8AC3E}">
        <p14:creationId xmlns:p14="http://schemas.microsoft.com/office/powerpoint/2010/main" val="49618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stretch>
            <a:fillRect/>
          </a:stretch>
        </p:blipFill>
        <p:spPr>
          <a:xfrm>
            <a:off x="8434873" y="4081865"/>
            <a:ext cx="4004578" cy="3087668"/>
          </a:xfrm>
          <a:prstGeom prst="rect">
            <a:avLst/>
          </a:prstGeom>
        </p:spPr>
      </p:pic>
      <p:sp>
        <p:nvSpPr>
          <p:cNvPr id="3" name="Prostokąt 2"/>
          <p:cNvSpPr/>
          <p:nvPr/>
        </p:nvSpPr>
        <p:spPr>
          <a:xfrm>
            <a:off x="1047565" y="1831413"/>
            <a:ext cx="10218198" cy="375552"/>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endParaRPr lang="pl-PL"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Prostokąt 3"/>
          <p:cNvSpPr/>
          <p:nvPr/>
        </p:nvSpPr>
        <p:spPr>
          <a:xfrm>
            <a:off x="1828800" y="421913"/>
            <a:ext cx="8258467" cy="523220"/>
          </a:xfrm>
          <a:prstGeom prst="rect">
            <a:avLst/>
          </a:prstGeom>
        </p:spPr>
        <p:txBody>
          <a:bodyPr wrap="square">
            <a:spAutoFit/>
          </a:bodyPr>
          <a:lstStyle/>
          <a:p>
            <a:pPr algn="ctr" defTabSz="914217" eaLnBrk="0" fontAlgn="base" hangingPunct="0">
              <a:spcBef>
                <a:spcPct val="0"/>
              </a:spcBef>
              <a:spcAft>
                <a:spcPct val="0"/>
              </a:spcAft>
              <a:defRPr/>
            </a:pPr>
            <a:r>
              <a:rPr lang="pl-PL" sz="2800" b="1" dirty="0">
                <a:solidFill>
                  <a:srgbClr val="414141"/>
                </a:solidFill>
                <a:latin typeface="Calibri" panose="020F0502020204030204" pitchFamily="34" charset="0"/>
                <a:ea typeface="Palatino"/>
                <a:cs typeface="Calibri" panose="020F0502020204030204" pitchFamily="34" charset="0"/>
                <a:sym typeface="Palatino"/>
              </a:rPr>
              <a:t>Małopolski wypas </a:t>
            </a:r>
            <a:r>
              <a:rPr lang="pl-PL" sz="2800" b="1" dirty="0" smtClean="0">
                <a:solidFill>
                  <a:srgbClr val="414141"/>
                </a:solidFill>
                <a:latin typeface="Calibri" panose="020F0502020204030204" pitchFamily="34" charset="0"/>
                <a:ea typeface="Palatino"/>
                <a:cs typeface="Calibri" panose="020F0502020204030204" pitchFamily="34" charset="0"/>
                <a:sym typeface="Palatino"/>
              </a:rPr>
              <a:t>kulturowy – otwarty konkurs ofert</a:t>
            </a:r>
            <a:endParaRPr lang="pl-PL" sz="2799" b="1" spc="-38" dirty="0">
              <a:solidFill>
                <a:srgbClr val="414141"/>
              </a:solidFill>
              <a:latin typeface="Calibri" panose="020F0502020204030204" pitchFamily="34" charset="0"/>
              <a:cs typeface="Calibri" panose="020F0502020204030204" pitchFamily="34" charset="0"/>
            </a:endParaRPr>
          </a:p>
        </p:txBody>
      </p:sp>
      <p:sp>
        <p:nvSpPr>
          <p:cNvPr id="5" name="Prostokąt 4"/>
          <p:cNvSpPr/>
          <p:nvPr/>
        </p:nvSpPr>
        <p:spPr>
          <a:xfrm>
            <a:off x="473557" y="975738"/>
            <a:ext cx="11816353" cy="3261149"/>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pl-PL" b="1" dirty="0">
                <a:latin typeface="Calibri" panose="020F0502020204030204" pitchFamily="34" charset="0"/>
                <a:ea typeface="Calibri" panose="020F0502020204030204" pitchFamily="34" charset="0"/>
                <a:cs typeface="Times New Roman" panose="02020603050405020304" pitchFamily="18" charset="0"/>
              </a:rPr>
              <a:t>W 2022 r. </a:t>
            </a:r>
            <a:r>
              <a:rPr lang="pl-PL" dirty="0">
                <a:latin typeface="Calibri" panose="020F0502020204030204" pitchFamily="34" charset="0"/>
                <a:ea typeface="Calibri" panose="020F0502020204030204" pitchFamily="34" charset="0"/>
                <a:cs typeface="Times New Roman" panose="02020603050405020304" pitchFamily="18" charset="0"/>
              </a:rPr>
              <a:t>ogłoszono otwarty konkurs ofert na realizację zadań publicznych Województwa Małopolskiego w obszarze ekologii i ochrony zwierząt oraz ochrony dziedzictwa przyrodniczego, z zakresu ochrony bioróżnorodności </a:t>
            </a:r>
            <a:r>
              <a:rPr lang="pl-PL" b="1" dirty="0">
                <a:latin typeface="Calibri" panose="020F0502020204030204" pitchFamily="34" charset="0"/>
                <a:ea typeface="Calibri" panose="020F0502020204030204" pitchFamily="34" charset="0"/>
                <a:cs typeface="Times New Roman" panose="02020603050405020304" pitchFamily="18" charset="0"/>
              </a:rPr>
              <a:t>pn. „Małopolski wypas kulturowy – ekstensywne metody gospodarowania jako ekologiczny sposób zachowania bioróżnorodności i krajobrazu </a:t>
            </a:r>
            <a:r>
              <a:rPr lang="pl-PL" b="1" dirty="0" smtClean="0">
                <a:latin typeface="Calibri" panose="020F0502020204030204" pitchFamily="34" charset="0"/>
                <a:ea typeface="Calibri" panose="020F0502020204030204" pitchFamily="34" charset="0"/>
                <a:cs typeface="Times New Roman" panose="02020603050405020304" pitchFamily="18" charset="0"/>
              </a:rPr>
              <a:t>”. </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l-PL" dirty="0">
                <a:latin typeface="Calibri" panose="020F0502020204030204" pitchFamily="34" charset="0"/>
                <a:ea typeface="Calibri" panose="020F0502020204030204" pitchFamily="34" charset="0"/>
                <a:cs typeface="Times New Roman" panose="02020603050405020304" pitchFamily="18" charset="0"/>
              </a:rPr>
              <a:t>Zadania przewidziane w ramach ww. konkursu polegają na przeprowadzeniu wypasu owiec na wskazanych w Regulaminie Konkursu obszarach wypasowych, przez cały okres wypasu, przy zachowaniu określonej obsady owiec (5-10 sztuk owiec na 1 ha powierzchni wypasowej) oraz zaangażowaniu minimum 1 bacy do obsługi każdego obszaru wypasowego</a:t>
            </a:r>
            <a:r>
              <a:rPr lang="pl-PL" dirty="0" smtClean="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pl-PL" b="1" dirty="0">
                <a:latin typeface="Calibri" panose="020F0502020204030204" pitchFamily="34" charset="0"/>
                <a:ea typeface="Calibri" panose="020F0502020204030204" pitchFamily="34" charset="0"/>
                <a:cs typeface="Times New Roman" panose="02020603050405020304" pitchFamily="18" charset="0"/>
              </a:rPr>
              <a:t>Łączne wsparcie wypasu kulturowego owiec z budżetu samorządu województwa małopolskiego w ramach </a:t>
            </a:r>
            <a:r>
              <a:rPr lang="pl-PL" b="1" dirty="0" smtClean="0">
                <a:latin typeface="Calibri" panose="020F0502020204030204" pitchFamily="34" charset="0"/>
                <a:ea typeface="Calibri" panose="020F0502020204030204" pitchFamily="34" charset="0"/>
                <a:cs typeface="Times New Roman" panose="02020603050405020304" pitchFamily="18" charset="0"/>
              </a:rPr>
              <a:t>pięciu </a:t>
            </a:r>
            <a:r>
              <a:rPr lang="pl-PL" b="1" dirty="0">
                <a:latin typeface="Calibri" panose="020F0502020204030204" pitchFamily="34" charset="0"/>
                <a:ea typeface="Calibri" panose="020F0502020204030204" pitchFamily="34" charset="0"/>
                <a:cs typeface="Times New Roman" panose="02020603050405020304" pitchFamily="18" charset="0"/>
              </a:rPr>
              <a:t>edycji w latach </a:t>
            </a:r>
            <a:r>
              <a:rPr lang="pl-PL" b="1" dirty="0" smtClean="0">
                <a:latin typeface="Calibri" panose="020F0502020204030204" pitchFamily="34" charset="0"/>
                <a:ea typeface="Calibri" panose="020F0502020204030204" pitchFamily="34" charset="0"/>
                <a:cs typeface="Times New Roman" panose="02020603050405020304" pitchFamily="18" charset="0"/>
              </a:rPr>
              <a:t>2022-2026 </a:t>
            </a:r>
            <a:r>
              <a:rPr lang="pl-PL" b="1" dirty="0">
                <a:latin typeface="Calibri" panose="020F0502020204030204" pitchFamily="34" charset="0"/>
                <a:ea typeface="Calibri" panose="020F0502020204030204" pitchFamily="34" charset="0"/>
                <a:cs typeface="Times New Roman" panose="02020603050405020304" pitchFamily="18" charset="0"/>
              </a:rPr>
              <a:t>wynosi: </a:t>
            </a:r>
            <a:r>
              <a:rPr lang="pl-PL" b="1" dirty="0" smtClean="0">
                <a:latin typeface="Calibri" panose="020F0502020204030204" pitchFamily="34" charset="0"/>
                <a:ea typeface="Calibri" panose="020F0502020204030204" pitchFamily="34" charset="0"/>
                <a:cs typeface="Times New Roman" panose="02020603050405020304" pitchFamily="18" charset="0"/>
              </a:rPr>
              <a:t>prawie 10 mln</a:t>
            </a:r>
            <a:r>
              <a:rPr lang="pl-PL" b="1" dirty="0" smtClean="0">
                <a:latin typeface="Calibri" panose="020F0502020204030204" pitchFamily="34" charset="0"/>
                <a:ea typeface="Calibri" panose="020F0502020204030204" pitchFamily="34" charset="0"/>
                <a:cs typeface="Times New Roman" panose="02020603050405020304" pitchFamily="18" charset="0"/>
              </a:rPr>
              <a:t> </a:t>
            </a:r>
            <a:r>
              <a:rPr lang="pl-PL" b="1" dirty="0">
                <a:latin typeface="Calibri" panose="020F0502020204030204" pitchFamily="34" charset="0"/>
                <a:ea typeface="Calibri" panose="020F0502020204030204" pitchFamily="34" charset="0"/>
                <a:cs typeface="Times New Roman" panose="02020603050405020304" pitchFamily="18" charset="0"/>
              </a:rPr>
              <a:t>zł</a:t>
            </a:r>
            <a:r>
              <a:rPr lang="pl-PL" b="1" dirty="0" smtClean="0">
                <a:latin typeface="Calibri" panose="020F0502020204030204" pitchFamily="34" charset="0"/>
                <a:ea typeface="Calibri" panose="020F0502020204030204" pitchFamily="34" charset="0"/>
                <a:cs typeface="Times New Roman" panose="02020603050405020304" pitchFamily="18" charset="0"/>
              </a:rPr>
              <a:t>., tj. </a:t>
            </a:r>
            <a:r>
              <a:rPr lang="pl-PL" b="1" dirty="0">
                <a:latin typeface="Calibri" panose="020F0502020204030204" pitchFamily="34" charset="0"/>
                <a:ea typeface="Calibri" panose="020F0502020204030204" pitchFamily="34" charset="0"/>
                <a:cs typeface="Times New Roman" panose="02020603050405020304" pitchFamily="18" charset="0"/>
              </a:rPr>
              <a:t>ok </a:t>
            </a:r>
            <a:r>
              <a:rPr lang="pl-PL" b="1" dirty="0">
                <a:latin typeface="Calibri" panose="020F0502020204030204" pitchFamily="34" charset="0"/>
                <a:ea typeface="Calibri" panose="020F0502020204030204" pitchFamily="34" charset="0"/>
                <a:cs typeface="Times New Roman" panose="02020603050405020304" pitchFamily="18" charset="0"/>
              </a:rPr>
              <a:t>2 354 950,00 </a:t>
            </a:r>
            <a:r>
              <a:rPr lang="pl-PL" b="1" dirty="0">
                <a:latin typeface="Calibri" panose="020F0502020204030204" pitchFamily="34" charset="0"/>
                <a:ea typeface="Calibri" panose="020F0502020204030204" pitchFamily="34" charset="0"/>
                <a:cs typeface="Times New Roman" panose="02020603050405020304" pitchFamily="18" charset="0"/>
              </a:rPr>
              <a:t>Euro. Co </a:t>
            </a:r>
            <a:r>
              <a:rPr lang="pl-PL" b="1" dirty="0">
                <a:latin typeface="Calibri" panose="020F0502020204030204" pitchFamily="34" charset="0"/>
                <a:ea typeface="Calibri" panose="020F0502020204030204" pitchFamily="34" charset="0"/>
                <a:cs typeface="Times New Roman" panose="02020603050405020304" pitchFamily="18" charset="0"/>
              </a:rPr>
              <a:t>roku w ramach konkursu około 100 baców </a:t>
            </a:r>
            <a:r>
              <a:rPr lang="pl-PL" b="1" dirty="0" smtClean="0">
                <a:latin typeface="Calibri" panose="020F0502020204030204" pitchFamily="34" charset="0"/>
                <a:ea typeface="Calibri" panose="020F0502020204030204" pitchFamily="34" charset="0"/>
                <a:cs typeface="Times New Roman" panose="02020603050405020304" pitchFamily="18" charset="0"/>
              </a:rPr>
              <a:t>wypasa ok.  20 tys. owiec na </a:t>
            </a:r>
            <a:r>
              <a:rPr lang="pl-PL" b="1" dirty="0">
                <a:latin typeface="Calibri" panose="020F0502020204030204" pitchFamily="34" charset="0"/>
                <a:ea typeface="Calibri" panose="020F0502020204030204" pitchFamily="34" charset="0"/>
                <a:cs typeface="Times New Roman" panose="02020603050405020304" pitchFamily="18" charset="0"/>
              </a:rPr>
              <a:t>ponad 3 tysiącach hektarów</a:t>
            </a:r>
            <a:r>
              <a:rPr lang="pl-PL" b="1" dirty="0" smtClean="0">
                <a:latin typeface="Calibri" panose="020F0502020204030204" pitchFamily="34" charset="0"/>
                <a:ea typeface="Calibri" panose="020F0502020204030204" pitchFamily="34" charset="0"/>
                <a:cs typeface="Times New Roman" panose="02020603050405020304" pitchFamily="18" charset="0"/>
              </a:rPr>
              <a:t>.</a:t>
            </a:r>
            <a:endParaRPr lang="pl-PL"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pole tekstowe 6"/>
          <p:cNvSpPr txBox="1"/>
          <p:nvPr/>
        </p:nvSpPr>
        <p:spPr>
          <a:xfrm>
            <a:off x="139959"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a:solidFill>
                  <a:srgbClr val="414141"/>
                </a:solidFill>
                <a:latin typeface="Palatino"/>
                <a:ea typeface="Palatino"/>
                <a:cs typeface="Palatino"/>
                <a:sym typeface="Palatino"/>
              </a:rPr>
              <a:t>Fotografia: </a:t>
            </a: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pic>
        <p:nvPicPr>
          <p:cNvPr id="8" name="Obraz 7"/>
          <p:cNvPicPr/>
          <p:nvPr/>
        </p:nvPicPr>
        <p:blipFill>
          <a:blip r:embed="rId4"/>
          <a:stretch>
            <a:fillRect/>
          </a:stretch>
        </p:blipFill>
        <p:spPr>
          <a:xfrm>
            <a:off x="4659085" y="4267492"/>
            <a:ext cx="3878425" cy="2548300"/>
          </a:xfrm>
          <a:prstGeom prst="rect">
            <a:avLst/>
          </a:prstGeom>
        </p:spPr>
      </p:pic>
    </p:spTree>
    <p:extLst>
      <p:ext uri="{BB962C8B-B14F-4D97-AF65-F5344CB8AC3E}">
        <p14:creationId xmlns:p14="http://schemas.microsoft.com/office/powerpoint/2010/main" val="23931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65339" y="1207189"/>
            <a:ext cx="11790783" cy="2004936"/>
          </a:xfrm>
        </p:spPr>
        <p:txBody>
          <a:bodyPr/>
          <a:lstStyle/>
          <a:p>
            <a:pPr algn="l">
              <a:defRPr/>
            </a:pPr>
            <a:r>
              <a:rPr lang="pl-PL" sz="1800" dirty="0" smtClean="0">
                <a:solidFill>
                  <a:srgbClr val="000000"/>
                </a:solidFill>
                <a:latin typeface="Calibri" panose="020F0502020204030204" pitchFamily="34" charset="0"/>
                <a:cs typeface="Calibri" panose="020F0502020204030204" pitchFamily="34" charset="0"/>
              </a:rPr>
              <a:t>Realizacja zadań w ramach konkursu ma na celu:</a:t>
            </a:r>
            <a:br>
              <a:rPr lang="pl-PL" sz="1800" dirty="0" smtClean="0">
                <a:solidFill>
                  <a:srgbClr val="000000"/>
                </a:solidFill>
                <a:latin typeface="Calibri" panose="020F0502020204030204" pitchFamily="34" charset="0"/>
                <a:cs typeface="Calibri" panose="020F0502020204030204" pitchFamily="34" charset="0"/>
              </a:rPr>
            </a:br>
            <a:r>
              <a:rPr lang="pl-PL" sz="1800" b="0" dirty="0" smtClean="0">
                <a:solidFill>
                  <a:srgbClr val="000000"/>
                </a:solidFill>
                <a:latin typeface="Calibri" panose="020F0502020204030204" pitchFamily="34" charset="0"/>
                <a:cs typeface="Calibri" panose="020F0502020204030204" pitchFamily="34" charset="0"/>
              </a:rPr>
              <a:t/>
            </a:r>
            <a:br>
              <a:rPr lang="pl-PL" sz="1800" b="0" dirty="0" smtClean="0">
                <a:solidFill>
                  <a:srgbClr val="000000"/>
                </a:solidFill>
                <a:latin typeface="Calibri" panose="020F0502020204030204" pitchFamily="34" charset="0"/>
                <a:cs typeface="Calibri" panose="020F0502020204030204" pitchFamily="34" charset="0"/>
              </a:rPr>
            </a:br>
            <a:r>
              <a:rPr lang="pl-PL" sz="1800" b="0" dirty="0" smtClean="0">
                <a:solidFill>
                  <a:srgbClr val="000000"/>
                </a:solidFill>
                <a:latin typeface="Calibri" panose="020F0502020204030204" pitchFamily="34" charset="0"/>
                <a:cs typeface="Calibri" panose="020F0502020204030204" pitchFamily="34" charset="0"/>
              </a:rPr>
              <a:t>- ochronę krajobrazu i różnorodności biologicznej poprzez zastosowanie wypasu kulturowego zwierząt trawożernych;</a:t>
            </a:r>
            <a:br>
              <a:rPr lang="pl-PL" sz="1800" b="0" dirty="0" smtClean="0">
                <a:solidFill>
                  <a:srgbClr val="000000"/>
                </a:solidFill>
                <a:latin typeface="Calibri" panose="020F0502020204030204" pitchFamily="34" charset="0"/>
                <a:cs typeface="Calibri" panose="020F0502020204030204" pitchFamily="34" charset="0"/>
              </a:rPr>
            </a:br>
            <a:r>
              <a:rPr lang="pl-PL" sz="1800" b="0" dirty="0" smtClean="0">
                <a:solidFill>
                  <a:srgbClr val="000000"/>
                </a:solidFill>
                <a:latin typeface="Calibri" panose="020F0502020204030204" pitchFamily="34" charset="0"/>
                <a:cs typeface="Calibri" panose="020F0502020204030204" pitchFamily="34" charset="0"/>
              </a:rPr>
              <a:t>- pielęgnację cennych przyrodniczo i krajobrazowo siedlisk roślin poprzez zapobieganie sukcesji lasu oraz zakrzaczeniu;</a:t>
            </a:r>
            <a:br>
              <a:rPr lang="pl-PL" sz="1800" b="0" dirty="0" smtClean="0">
                <a:solidFill>
                  <a:srgbClr val="000000"/>
                </a:solidFill>
                <a:latin typeface="Calibri" panose="020F0502020204030204" pitchFamily="34" charset="0"/>
                <a:cs typeface="Calibri" panose="020F0502020204030204" pitchFamily="34" charset="0"/>
              </a:rPr>
            </a:br>
            <a:r>
              <a:rPr lang="pl-PL" sz="1800" b="0" dirty="0" smtClean="0">
                <a:solidFill>
                  <a:srgbClr val="000000"/>
                </a:solidFill>
                <a:latin typeface="Calibri" panose="020F0502020204030204" pitchFamily="34" charset="0"/>
                <a:cs typeface="Calibri" panose="020F0502020204030204" pitchFamily="34" charset="0"/>
              </a:rPr>
              <a:t>- przywracanie do użytkowania rolniczego w kierunku użytków zielonych (łąk lub pastwisk).</a:t>
            </a:r>
            <a:br>
              <a:rPr lang="pl-PL" sz="1800" b="0" dirty="0" smtClean="0">
                <a:solidFill>
                  <a:srgbClr val="000000"/>
                </a:solidFill>
                <a:latin typeface="Calibri" panose="020F0502020204030204" pitchFamily="34" charset="0"/>
                <a:cs typeface="Calibri" panose="020F0502020204030204" pitchFamily="34" charset="0"/>
              </a:rPr>
            </a:br>
            <a:r>
              <a:rPr lang="pl-PL" sz="1800" b="0" dirty="0" smtClean="0">
                <a:solidFill>
                  <a:srgbClr val="000000"/>
                </a:solidFill>
                <a:latin typeface="Calibri" panose="020F0502020204030204" pitchFamily="34" charset="0"/>
                <a:cs typeface="Calibri" panose="020F0502020204030204" pitchFamily="34" charset="0"/>
              </a:rPr>
              <a:t/>
            </a:r>
            <a:br>
              <a:rPr lang="pl-PL" sz="1800" b="0" dirty="0" smtClean="0">
                <a:solidFill>
                  <a:srgbClr val="000000"/>
                </a:solidFill>
                <a:latin typeface="Calibri" panose="020F0502020204030204" pitchFamily="34" charset="0"/>
                <a:cs typeface="Calibri" panose="020F0502020204030204" pitchFamily="34" charset="0"/>
              </a:rPr>
            </a:br>
            <a:endParaRPr lang="pl-PL" sz="1800" dirty="0"/>
          </a:p>
        </p:txBody>
      </p:sp>
      <p:sp>
        <p:nvSpPr>
          <p:cNvPr id="5" name="Prostokąt 4"/>
          <p:cNvSpPr/>
          <p:nvPr/>
        </p:nvSpPr>
        <p:spPr>
          <a:xfrm>
            <a:off x="1828800" y="421913"/>
            <a:ext cx="8258467" cy="523220"/>
          </a:xfrm>
          <a:prstGeom prst="rect">
            <a:avLst/>
          </a:prstGeom>
        </p:spPr>
        <p:txBody>
          <a:bodyPr wrap="square">
            <a:spAutoFit/>
          </a:bodyPr>
          <a:lstStyle/>
          <a:p>
            <a:pPr algn="ctr" defTabSz="914217" eaLnBrk="0" fontAlgn="base" hangingPunct="0">
              <a:spcBef>
                <a:spcPct val="0"/>
              </a:spcBef>
              <a:spcAft>
                <a:spcPct val="0"/>
              </a:spcAft>
              <a:defRPr/>
            </a:pPr>
            <a:r>
              <a:rPr lang="pl-PL" sz="2800" b="1" dirty="0">
                <a:solidFill>
                  <a:srgbClr val="414141"/>
                </a:solidFill>
                <a:latin typeface="Calibri" panose="020F0502020204030204" pitchFamily="34" charset="0"/>
                <a:ea typeface="Palatino"/>
                <a:cs typeface="Calibri" panose="020F0502020204030204" pitchFamily="34" charset="0"/>
                <a:sym typeface="Palatino"/>
              </a:rPr>
              <a:t>Małopolski wypas </a:t>
            </a:r>
            <a:r>
              <a:rPr lang="pl-PL" sz="2800" b="1" dirty="0" smtClean="0">
                <a:solidFill>
                  <a:srgbClr val="414141"/>
                </a:solidFill>
                <a:latin typeface="Calibri" panose="020F0502020204030204" pitchFamily="34" charset="0"/>
                <a:ea typeface="Palatino"/>
                <a:cs typeface="Calibri" panose="020F0502020204030204" pitchFamily="34" charset="0"/>
                <a:sym typeface="Palatino"/>
              </a:rPr>
              <a:t>kulturowy – otwarty konkurs ofert</a:t>
            </a: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2491" y="3229492"/>
            <a:ext cx="4279294" cy="2852863"/>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8153" y="3229709"/>
            <a:ext cx="4284661" cy="2856440"/>
          </a:xfrm>
          <a:prstGeom prst="rect">
            <a:avLst/>
          </a:prstGeom>
        </p:spPr>
      </p:pic>
      <p:sp>
        <p:nvSpPr>
          <p:cNvPr id="8" name="pole tekstowe 7"/>
          <p:cNvSpPr txBox="1"/>
          <p:nvPr/>
        </p:nvSpPr>
        <p:spPr>
          <a:xfrm>
            <a:off x="185613"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smtClean="0">
                <a:solidFill>
                  <a:srgbClr val="414141"/>
                </a:solidFill>
                <a:latin typeface="Palatino"/>
                <a:ea typeface="Palatino"/>
                <a:cs typeface="Palatino"/>
                <a:sym typeface="Palatino"/>
              </a:rPr>
              <a:t>Fotografie: </a:t>
            </a:r>
            <a:endParaRPr lang="pl-PL" sz="600" dirty="0">
              <a:solidFill>
                <a:srgbClr val="414141"/>
              </a:solidFill>
              <a:latin typeface="Palatino"/>
              <a:ea typeface="Palatino"/>
              <a:cs typeface="Palatino"/>
              <a:sym typeface="Palatino"/>
            </a:endParaRP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p>
        </p:txBody>
      </p:sp>
    </p:spTree>
    <p:extLst>
      <p:ext uri="{BB962C8B-B14F-4D97-AF65-F5344CB8AC3E}">
        <p14:creationId xmlns:p14="http://schemas.microsoft.com/office/powerpoint/2010/main" val="268942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a:stretch>
            <a:fillRect/>
          </a:stretch>
        </p:blipFill>
        <p:spPr>
          <a:xfrm>
            <a:off x="0" y="2157046"/>
            <a:ext cx="12192001" cy="4700954"/>
          </a:xfrm>
          <a:prstGeom prst="rect">
            <a:avLst/>
          </a:prstGeom>
        </p:spPr>
      </p:pic>
      <p:sp>
        <p:nvSpPr>
          <p:cNvPr id="4" name="Tytuł 3"/>
          <p:cNvSpPr>
            <a:spLocks noGrp="1"/>
          </p:cNvSpPr>
          <p:nvPr>
            <p:ph type="title"/>
          </p:nvPr>
        </p:nvSpPr>
        <p:spPr>
          <a:xfrm>
            <a:off x="417027" y="562417"/>
            <a:ext cx="11357945" cy="1211742"/>
          </a:xfrm>
          <a:prstGeom prst="rect">
            <a:avLst/>
          </a:prstGeom>
        </p:spPr>
        <p:txBody>
          <a:bodyPr wrap="square">
            <a:spAutoFit/>
          </a:bodyPr>
          <a:lstStyle/>
          <a:p>
            <a:pPr>
              <a:lnSpc>
                <a:spcPct val="107000"/>
              </a:lnSpc>
              <a:defRPr/>
            </a:pPr>
            <a:r>
              <a:rPr lang="pl-PL" dirty="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rPr>
              <a:t>Kompozycja mapowa </a:t>
            </a:r>
            <a:r>
              <a:rPr lang="pl-PL" dirty="0" smtClean="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rPr>
              <a:t>prezentująca Obszary </a:t>
            </a:r>
            <a:r>
              <a:rPr lang="pl-PL" dirty="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rPr>
              <a:t>wypasowe na </a:t>
            </a:r>
            <a:r>
              <a:rPr lang="pl-PL" dirty="0" smtClean="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rPr>
              <a:t>2026 </a:t>
            </a:r>
            <a:r>
              <a:rPr lang="pl-PL" dirty="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rPr>
              <a:t>r. </a:t>
            </a:r>
            <a:r>
              <a:rPr lang="pl-PL" dirty="0" smtClean="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rPr>
              <a:t> na stronie Mapy Małopolski </a:t>
            </a:r>
            <a:endParaRPr lang="pl-PL" dirty="0">
              <a:solidFill>
                <a:srgbClr val="414141"/>
              </a:solidFill>
              <a:latin typeface="Calibri" panose="020F0502020204030204" pitchFamily="34" charset="0"/>
              <a:ea typeface="Calibri" panose="020F0502020204030204" pitchFamily="34" charset="0"/>
              <a:cs typeface="Times New Roman" panose="02020603050405020304" pitchFamily="18" charset="0"/>
              <a:sym typeface="Palatino"/>
            </a:endParaRPr>
          </a:p>
        </p:txBody>
      </p:sp>
    </p:spTree>
    <p:extLst>
      <p:ext uri="{BB962C8B-B14F-4D97-AF65-F5344CB8AC3E}">
        <p14:creationId xmlns:p14="http://schemas.microsoft.com/office/powerpoint/2010/main" val="316839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895739" y="1928968"/>
            <a:ext cx="10580913" cy="3908762"/>
          </a:xfrm>
          <a:prstGeom prst="rect">
            <a:avLst/>
          </a:prstGeom>
        </p:spPr>
        <p:txBody>
          <a:bodyPr wrap="square">
            <a:spAutoFit/>
          </a:bodyPr>
          <a:lstStyle/>
          <a:p>
            <a:pPr marL="285693" indent="-285693" algn="just">
              <a:buFont typeface="Arial" panose="020B0604020202020204" pitchFamily="34" charset="0"/>
              <a:buChar char="•"/>
              <a:defRPr/>
            </a:pPr>
            <a:r>
              <a:rPr lang="pl-PL" dirty="0" smtClean="0">
                <a:latin typeface="Calibri" panose="020F0502020204030204" pitchFamily="34" charset="0"/>
                <a:cs typeface="Calibri" panose="020F0502020204030204" pitchFamily="34" charset="0"/>
              </a:rPr>
              <a:t>Bardzo </a:t>
            </a:r>
            <a:r>
              <a:rPr lang="pl-PL" dirty="0">
                <a:latin typeface="Calibri" panose="020F0502020204030204" pitchFamily="34" charset="0"/>
                <a:cs typeface="Calibri" panose="020F0502020204030204" pitchFamily="34" charset="0"/>
              </a:rPr>
              <a:t>ważnym aspektem wypasu jest też konieczność zachowania liczącej kilkaset lat kultury pasterskiej. </a:t>
            </a:r>
            <a:endParaRPr lang="pl-PL" dirty="0" smtClean="0">
              <a:latin typeface="Calibri" panose="020F0502020204030204" pitchFamily="34" charset="0"/>
              <a:cs typeface="Calibri" panose="020F0502020204030204" pitchFamily="34" charset="0"/>
            </a:endParaRPr>
          </a:p>
          <a:p>
            <a:pPr marL="285693" indent="-285693" algn="just">
              <a:buFont typeface="Arial" panose="020B0604020202020204" pitchFamily="34" charset="0"/>
              <a:buChar char="•"/>
              <a:defRPr/>
            </a:pPr>
            <a:r>
              <a:rPr lang="pl-PL" altLang="pl-PL" dirty="0" smtClean="0">
                <a:latin typeface="Calibri" panose="020F0502020204030204" pitchFamily="34" charset="0"/>
                <a:cs typeface="Calibri" panose="020F0502020204030204" pitchFamily="34" charset="0"/>
              </a:rPr>
              <a:t>Zabytki </a:t>
            </a:r>
            <a:r>
              <a:rPr lang="pl-PL" altLang="pl-PL" dirty="0">
                <a:latin typeface="Calibri" panose="020F0502020204030204" pitchFamily="34" charset="0"/>
                <a:cs typeface="Calibri" panose="020F0502020204030204" pitchFamily="34" charset="0"/>
              </a:rPr>
              <a:t>architektury, stroje, zdobnictwo, obyczaje, muzyka, instrumenty, produkty pochodzenia zwierzęcego (</a:t>
            </a:r>
            <a:r>
              <a:rPr lang="pl-PL" altLang="pl-PL" dirty="0" smtClean="0">
                <a:latin typeface="Calibri" panose="020F0502020204030204" pitchFamily="34" charset="0"/>
                <a:cs typeface="Calibri" panose="020F0502020204030204" pitchFamily="34" charset="0"/>
              </a:rPr>
              <a:t>np. oscypek</a:t>
            </a:r>
            <a:r>
              <a:rPr lang="pl-PL" altLang="pl-PL" dirty="0">
                <a:latin typeface="Calibri" panose="020F0502020204030204" pitchFamily="34" charset="0"/>
                <a:cs typeface="Calibri" panose="020F0502020204030204" pitchFamily="34" charset="0"/>
              </a:rPr>
              <a:t>, jagnięcina </a:t>
            </a:r>
            <a:r>
              <a:rPr lang="pl-PL" altLang="pl-PL" dirty="0" smtClean="0">
                <a:latin typeface="Calibri" panose="020F0502020204030204" pitchFamily="34" charset="0"/>
                <a:cs typeface="Calibri" panose="020F0502020204030204" pitchFamily="34" charset="0"/>
              </a:rPr>
              <a:t>podhalańska, bryndza </a:t>
            </a:r>
            <a:r>
              <a:rPr lang="pl-PL" altLang="pl-PL" dirty="0">
                <a:latin typeface="Calibri" panose="020F0502020204030204" pitchFamily="34" charset="0"/>
                <a:cs typeface="Calibri" panose="020F0502020204030204" pitchFamily="34" charset="0"/>
              </a:rPr>
              <a:t>podhalańska, redykołka tj. produkty regionalne zarejestrowane w Unii Europejskiej) </a:t>
            </a:r>
            <a:r>
              <a:rPr lang="pl-PL" altLang="pl-PL" b="1" dirty="0">
                <a:latin typeface="Calibri" panose="020F0502020204030204" pitchFamily="34" charset="0"/>
                <a:cs typeface="Calibri" panose="020F0502020204030204" pitchFamily="34" charset="0"/>
              </a:rPr>
              <a:t>są obecnie regionalnym dziedzictwem i </a:t>
            </a:r>
            <a:r>
              <a:rPr lang="pl-PL" altLang="pl-PL" b="1" dirty="0" smtClean="0">
                <a:latin typeface="Calibri" panose="020F0502020204030204" pitchFamily="34" charset="0"/>
                <a:cs typeface="Calibri" panose="020F0502020204030204" pitchFamily="34" charset="0"/>
              </a:rPr>
              <a:t>podlegają </a:t>
            </a:r>
            <a:r>
              <a:rPr lang="pl-PL" altLang="pl-PL" b="1" dirty="0">
                <a:latin typeface="Calibri" panose="020F0502020204030204" pitchFamily="34" charset="0"/>
                <a:cs typeface="Calibri" panose="020F0502020204030204" pitchFamily="34" charset="0"/>
              </a:rPr>
              <a:t>ochronie. </a:t>
            </a:r>
            <a:endParaRPr lang="pl-PL" altLang="pl-PL" b="1" dirty="0" smtClean="0">
              <a:latin typeface="Calibri" panose="020F0502020204030204" pitchFamily="34" charset="0"/>
              <a:cs typeface="Calibri" panose="020F0502020204030204" pitchFamily="34" charset="0"/>
            </a:endParaRPr>
          </a:p>
          <a:p>
            <a:pPr marL="285693" indent="-285693" algn="just">
              <a:buFont typeface="Arial" panose="020B0604020202020204" pitchFamily="34" charset="0"/>
              <a:buChar char="•"/>
              <a:defRPr/>
            </a:pPr>
            <a:r>
              <a:rPr lang="pl-PL" dirty="0">
                <a:latin typeface="Calibri" panose="020F0502020204030204" pitchFamily="34" charset="0"/>
                <a:cs typeface="Calibri" panose="020F0502020204030204" pitchFamily="34" charset="0"/>
              </a:rPr>
              <a:t>Bacowanie należy do zanikających zawodów, na które należy patrzeć znacznie szerzej, jako na dziedzictwo kulturowe mieszkańców Karpat, obecne w Polsce od XIV w. W 2022 r. Minister Kultury i Dziedzictwa Narodowego dokonał wpisu bacowania na Krajową </a:t>
            </a:r>
            <a:r>
              <a:rPr lang="pl-PL" dirty="0" smtClean="0">
                <a:latin typeface="Calibri" panose="020F0502020204030204" pitchFamily="34" charset="0"/>
                <a:cs typeface="Calibri" panose="020F0502020204030204" pitchFamily="34" charset="0"/>
              </a:rPr>
              <a:t>Listę </a:t>
            </a:r>
            <a:r>
              <a:rPr lang="pl-PL" dirty="0">
                <a:latin typeface="Calibri" panose="020F0502020204030204" pitchFamily="34" charset="0"/>
                <a:cs typeface="Calibri" panose="020F0502020204030204" pitchFamily="34" charset="0"/>
              </a:rPr>
              <a:t>N</a:t>
            </a:r>
            <a:r>
              <a:rPr lang="pl-PL" dirty="0" smtClean="0">
                <a:latin typeface="Calibri" panose="020F0502020204030204" pitchFamily="34" charset="0"/>
                <a:cs typeface="Calibri" panose="020F0502020204030204" pitchFamily="34" charset="0"/>
              </a:rPr>
              <a:t>iematerialnego </a:t>
            </a:r>
            <a:r>
              <a:rPr lang="pl-PL" dirty="0">
                <a:latin typeface="Calibri" panose="020F0502020204030204" pitchFamily="34" charset="0"/>
                <a:cs typeface="Calibri" panose="020F0502020204030204" pitchFamily="34" charset="0"/>
              </a:rPr>
              <a:t>D</a:t>
            </a:r>
            <a:r>
              <a:rPr lang="pl-PL" dirty="0" smtClean="0">
                <a:latin typeface="Calibri" panose="020F0502020204030204" pitchFamily="34" charset="0"/>
                <a:cs typeface="Calibri" panose="020F0502020204030204" pitchFamily="34" charset="0"/>
              </a:rPr>
              <a:t>ziedzictwa </a:t>
            </a:r>
            <a:r>
              <a:rPr lang="pl-PL" dirty="0">
                <a:latin typeface="Calibri" panose="020F0502020204030204" pitchFamily="34" charset="0"/>
                <a:cs typeface="Calibri" panose="020F0502020204030204" pitchFamily="34" charset="0"/>
              </a:rPr>
              <a:t>K</a:t>
            </a:r>
            <a:r>
              <a:rPr lang="pl-PL" dirty="0" smtClean="0">
                <a:latin typeface="Calibri" panose="020F0502020204030204" pitchFamily="34" charset="0"/>
                <a:cs typeface="Calibri" panose="020F0502020204030204" pitchFamily="34" charset="0"/>
              </a:rPr>
              <a:t>ulturowego. </a:t>
            </a:r>
          </a:p>
          <a:p>
            <a:pPr marL="285693" indent="-285693" algn="just">
              <a:buFont typeface="Arial" panose="020B0604020202020204" pitchFamily="34" charset="0"/>
              <a:buChar char="•"/>
              <a:defRPr/>
            </a:pPr>
            <a:r>
              <a:rPr lang="pl-PL" dirty="0" smtClean="0">
                <a:latin typeface="Calibri" panose="020F0502020204030204" pitchFamily="34" charset="0"/>
                <a:cs typeface="Calibri" panose="020F0502020204030204" pitchFamily="34" charset="0"/>
              </a:rPr>
              <a:t>Tym </a:t>
            </a:r>
            <a:r>
              <a:rPr lang="pl-PL" dirty="0">
                <a:latin typeface="Calibri" panose="020F0502020204030204" pitchFamily="34" charset="0"/>
                <a:cs typeface="Calibri" panose="020F0502020204030204" pitchFamily="34" charset="0"/>
              </a:rPr>
              <a:t>samym bezsprzecznie zostało potwierdzone, iż sięgająca XVI wieku tradycja wypasu zwierząt na łuku Karpat sięgającym od Beskidu Śląskiego po Bieszczady, stanowi podstawę tożsamości lokalnej ludności oraz źródło jej kultury, obrządków i utrzymania na obszarach o niekorzystnych warunkach </a:t>
            </a:r>
            <a:r>
              <a:rPr lang="pl-PL" dirty="0" smtClean="0">
                <a:latin typeface="Calibri" panose="020F0502020204030204" pitchFamily="34" charset="0"/>
                <a:cs typeface="Calibri" panose="020F0502020204030204" pitchFamily="34" charset="0"/>
              </a:rPr>
              <a:t>gospodarowania.</a:t>
            </a:r>
            <a:endParaRPr lang="pl-PL" dirty="0">
              <a:latin typeface="Calibri" panose="020F0502020204030204" pitchFamily="34" charset="0"/>
              <a:cs typeface="Calibri" panose="020F0502020204030204" pitchFamily="34" charset="0"/>
            </a:endParaRPr>
          </a:p>
          <a:p>
            <a:pPr marL="285693" indent="-285693" algn="just">
              <a:buFont typeface="Arial" panose="020B0604020202020204" pitchFamily="34" charset="0"/>
              <a:buChar char="•"/>
              <a:defRPr/>
            </a:pPr>
            <a:endParaRPr lang="pl-PL" altLang="pl-PL" b="1" dirty="0" smtClean="0">
              <a:latin typeface="Calibri" panose="020F0502020204030204" pitchFamily="34" charset="0"/>
              <a:cs typeface="Calibri" panose="020F0502020204030204" pitchFamily="34" charset="0"/>
            </a:endParaRPr>
          </a:p>
          <a:p>
            <a:pPr marL="285693" indent="-285693" algn="just">
              <a:buFont typeface="Arial" panose="020B0604020202020204" pitchFamily="34" charset="0"/>
              <a:buChar char="•"/>
              <a:defRPr/>
            </a:pPr>
            <a:endParaRPr lang="pl-PL" altLang="pl-PL" b="1" dirty="0">
              <a:latin typeface="Calibri" panose="020F0502020204030204" pitchFamily="34" charset="0"/>
              <a:cs typeface="Calibri" panose="020F0502020204030204" pitchFamily="34" charset="0"/>
            </a:endParaRPr>
          </a:p>
          <a:p>
            <a:pPr marL="285693" indent="-285693" algn="just">
              <a:buFont typeface="Arial" panose="020B0604020202020204" pitchFamily="34" charset="0"/>
              <a:buChar char="•"/>
              <a:defRPr/>
            </a:pPr>
            <a:endParaRPr lang="pl-PL" sz="1600" dirty="0"/>
          </a:p>
          <a:p>
            <a:pPr marL="285693" indent="-285693" algn="just">
              <a:buFont typeface="Arial" panose="020B0604020202020204" pitchFamily="34" charset="0"/>
              <a:buChar char="•"/>
              <a:defRPr/>
            </a:pPr>
            <a:endParaRPr lang="pl-PL" sz="1600" dirty="0"/>
          </a:p>
        </p:txBody>
      </p:sp>
      <p:pic>
        <p:nvPicPr>
          <p:cNvPr id="17411" name="Obraz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0657" y="4911508"/>
            <a:ext cx="2306191" cy="1790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ostokąt 7"/>
          <p:cNvSpPr/>
          <p:nvPr/>
        </p:nvSpPr>
        <p:spPr>
          <a:xfrm>
            <a:off x="2320620" y="574313"/>
            <a:ext cx="7919047" cy="523092"/>
          </a:xfrm>
          <a:prstGeom prst="rect">
            <a:avLst/>
          </a:prstGeom>
        </p:spPr>
        <p:txBody>
          <a:bodyPr wrap="square">
            <a:spAutoFit/>
          </a:bodyPr>
          <a:lstStyle/>
          <a:p>
            <a:pPr algn="ctr" defTabSz="914217" eaLnBrk="0" fontAlgn="base" hangingPunct="0">
              <a:spcBef>
                <a:spcPct val="0"/>
              </a:spcBef>
              <a:spcAft>
                <a:spcPct val="0"/>
              </a:spcAft>
              <a:defRPr/>
            </a:pPr>
            <a:r>
              <a:rPr lang="pl-PL" sz="2799" b="1" spc="-38" dirty="0" smtClean="0">
                <a:solidFill>
                  <a:srgbClr val="414141"/>
                </a:solidFill>
                <a:latin typeface="Calibri" panose="020F0502020204030204" pitchFamily="34" charset="0"/>
                <a:cs typeface="Calibri" panose="020F0502020204030204" pitchFamily="34" charset="0"/>
              </a:rPr>
              <a:t>Wypas kulturowy – dziedzictwo kulturowe</a:t>
            </a:r>
            <a:endParaRPr lang="pl-PL" sz="2799" b="1" spc="-38" dirty="0">
              <a:solidFill>
                <a:srgbClr val="414141"/>
              </a:solidFill>
              <a:latin typeface="Calibri" panose="020F0502020204030204" pitchFamily="34" charset="0"/>
              <a:cs typeface="Calibri" panose="020F0502020204030204" pitchFamily="34" charset="0"/>
            </a:endParaRPr>
          </a:p>
        </p:txBody>
      </p:sp>
      <p:pic>
        <p:nvPicPr>
          <p:cNvPr id="6" name="Obraz 5"/>
          <p:cNvPicPr/>
          <p:nvPr/>
        </p:nvPicPr>
        <p:blipFill>
          <a:blip r:embed="rId4"/>
          <a:stretch>
            <a:fillRect/>
          </a:stretch>
        </p:blipFill>
        <p:spPr>
          <a:xfrm>
            <a:off x="8004136" y="4911508"/>
            <a:ext cx="3915746" cy="1790332"/>
          </a:xfrm>
          <a:prstGeom prst="rect">
            <a:avLst/>
          </a:prstGeom>
        </p:spPr>
      </p:pic>
      <p:sp>
        <p:nvSpPr>
          <p:cNvPr id="7" name="pole tekstowe 6"/>
          <p:cNvSpPr txBox="1"/>
          <p:nvPr/>
        </p:nvSpPr>
        <p:spPr>
          <a:xfrm>
            <a:off x="168735" y="6570808"/>
            <a:ext cx="4639189" cy="2871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788" tIns="50788" rIns="50788" bIns="50788" spcCol="38100" anchor="ctr">
            <a:spAutoFit/>
          </a:bodyPr>
          <a:lstStyle/>
          <a:p>
            <a:pPr algn="ctr" defTabSz="584083" latinLnBrk="1">
              <a:defRPr/>
            </a:pPr>
            <a:r>
              <a:rPr lang="pl-PL" sz="600" dirty="0" smtClean="0">
                <a:solidFill>
                  <a:srgbClr val="414141"/>
                </a:solidFill>
                <a:latin typeface="Palatino"/>
                <a:ea typeface="Palatino"/>
                <a:cs typeface="Palatino"/>
                <a:sym typeface="Palatino"/>
              </a:rPr>
              <a:t>Fotografie: </a:t>
            </a:r>
            <a:endParaRPr lang="pl-PL" sz="600" dirty="0">
              <a:solidFill>
                <a:srgbClr val="414141"/>
              </a:solidFill>
              <a:latin typeface="Palatino"/>
              <a:ea typeface="Palatino"/>
              <a:cs typeface="Palatino"/>
              <a:sym typeface="Palatino"/>
            </a:endParaRPr>
          </a:p>
          <a:p>
            <a:pPr algn="ctr" defTabSz="584083" latinLnBrk="1">
              <a:defRPr/>
            </a:pPr>
            <a:r>
              <a:rPr lang="pl-PL" sz="600" dirty="0">
                <a:solidFill>
                  <a:srgbClr val="414141"/>
                </a:solidFill>
                <a:latin typeface="Palatino"/>
                <a:ea typeface="Palatino"/>
                <a:cs typeface="Palatino"/>
                <a:sym typeface="Palatino"/>
              </a:rPr>
              <a:t>Wykonano w ramach konkursu: Małopolski wypas kulturowy owiec </a:t>
            </a:r>
            <a:r>
              <a:rPr lang="pl-PL" sz="600" dirty="0" smtClean="0">
                <a:solidFill>
                  <a:srgbClr val="414141"/>
                </a:solidFill>
                <a:latin typeface="Palatino"/>
                <a:ea typeface="Palatino"/>
                <a:cs typeface="Palatino"/>
                <a:sym typeface="Palatino"/>
              </a:rPr>
              <a:t> i malopolskanawypasie.pl </a:t>
            </a:r>
            <a:endParaRPr lang="pl-PL" sz="600" dirty="0">
              <a:solidFill>
                <a:srgbClr val="414141"/>
              </a:solidFill>
              <a:latin typeface="Palatino"/>
              <a:ea typeface="Palatino"/>
              <a:cs typeface="Palatino"/>
              <a:sym typeface="Palatino"/>
            </a:endParaRPr>
          </a:p>
        </p:txBody>
      </p:sp>
    </p:spTree>
    <p:extLst>
      <p:ext uri="{BB962C8B-B14F-4D97-AF65-F5344CB8AC3E}">
        <p14:creationId xmlns:p14="http://schemas.microsoft.com/office/powerpoint/2010/main" val="41070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w_Template4">
  <a:themeElements>
    <a:clrScheme name="New_Template4">
      <a:dk1>
        <a:srgbClr val="414141"/>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New_Template4">
  <a:themeElements>
    <a:clrScheme name="New_Template4">
      <a:dk1>
        <a:srgbClr val="414141"/>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1843</TotalTime>
  <Words>1169</Words>
  <Application>Microsoft Office PowerPoint</Application>
  <PresentationFormat>Panoramiczny</PresentationFormat>
  <Paragraphs>74</Paragraphs>
  <Slides>12</Slides>
  <Notes>10</Notes>
  <HiddenSlides>0</HiddenSlides>
  <MMClips>0</MMClips>
  <ScaleCrop>false</ScaleCrop>
  <HeadingPairs>
    <vt:vector size="6" baseType="variant">
      <vt:variant>
        <vt:lpstr>Używane czcionki</vt:lpstr>
      </vt:variant>
      <vt:variant>
        <vt:i4>8</vt:i4>
      </vt:variant>
      <vt:variant>
        <vt:lpstr>Motyw</vt:lpstr>
      </vt:variant>
      <vt:variant>
        <vt:i4>3</vt:i4>
      </vt:variant>
      <vt:variant>
        <vt:lpstr>Tytuły slajdów</vt:lpstr>
      </vt:variant>
      <vt:variant>
        <vt:i4>12</vt:i4>
      </vt:variant>
    </vt:vector>
  </HeadingPairs>
  <TitlesOfParts>
    <vt:vector size="23" baseType="lpstr">
      <vt:lpstr>Aller</vt:lpstr>
      <vt:lpstr>Arial</vt:lpstr>
      <vt:lpstr>Bodoni SvtyTwo ITC TT-Book</vt:lpstr>
      <vt:lpstr>Calibri</vt:lpstr>
      <vt:lpstr>Calibri Light</vt:lpstr>
      <vt:lpstr>Palatino</vt:lpstr>
      <vt:lpstr>Roboto Regular</vt:lpstr>
      <vt:lpstr>Times New Roman</vt:lpstr>
      <vt:lpstr>Motyw pakietu Office</vt:lpstr>
      <vt:lpstr>New_Template4</vt:lpstr>
      <vt:lpstr>1_New_Template4</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Realizacja zadań w ramach konkursu ma na celu:  - ochronę krajobrazu i różnorodności biologicznej poprzez zastosowanie wypasu kulturowego zwierząt trawożernych; - pielęgnację cennych przyrodniczo i krajobrazowo siedlisk roślin poprzez zapobieganie sukcesji lasu oraz zakrzaczeniu; - przywracanie do użytkowania rolniczego w kierunku użytków zielonych (łąk lub pastwisk).  </vt:lpstr>
      <vt:lpstr>Kompozycja mapowa prezentująca Obszary wypasowe na 2026 r.  na stronie Mapy Małopolski </vt:lpstr>
      <vt:lpstr>Prezentacja programu PowerPoint</vt:lpstr>
      <vt:lpstr>Prezentacja programu PowerPoint</vt:lpstr>
      <vt:lpstr>Małopolski Wypas kulturowy jako przykład Gospodarki Obiegu Zamkniętego (GOZ) </vt:lpstr>
      <vt:lpstr>Prezentacja programu PowerPoint</vt:lpstr>
    </vt:vector>
  </TitlesOfParts>
  <Company>UMWM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Frączek, Agata</dc:creator>
  <cp:lastModifiedBy>Frączek, Agata</cp:lastModifiedBy>
  <cp:revision>86</cp:revision>
  <cp:lastPrinted>2026-03-09T14:01:53Z</cp:lastPrinted>
  <dcterms:created xsi:type="dcterms:W3CDTF">2025-10-10T12:31:44Z</dcterms:created>
  <dcterms:modified xsi:type="dcterms:W3CDTF">2026-06-10T10:48:35Z</dcterms:modified>
</cp:coreProperties>
</file>