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8"/>
  </p:notesMasterIdLst>
  <p:handoutMasterIdLst>
    <p:handoutMasterId r:id="rId29"/>
  </p:handoutMasterIdLst>
  <p:sldIdLst>
    <p:sldId id="256" r:id="rId3"/>
    <p:sldId id="258" r:id="rId4"/>
    <p:sldId id="260" r:id="rId5"/>
    <p:sldId id="261" r:id="rId6"/>
    <p:sldId id="264" r:id="rId7"/>
    <p:sldId id="265" r:id="rId8"/>
    <p:sldId id="262" r:id="rId9"/>
    <p:sldId id="266" r:id="rId10"/>
    <p:sldId id="301" r:id="rId11"/>
    <p:sldId id="269" r:id="rId12"/>
    <p:sldId id="270" r:id="rId13"/>
    <p:sldId id="303" r:id="rId14"/>
    <p:sldId id="305" r:id="rId15"/>
    <p:sldId id="306" r:id="rId16"/>
    <p:sldId id="304" r:id="rId17"/>
    <p:sldId id="307" r:id="rId18"/>
    <p:sldId id="302" r:id="rId19"/>
    <p:sldId id="278" r:id="rId20"/>
    <p:sldId id="308" r:id="rId21"/>
    <p:sldId id="281" r:id="rId22"/>
    <p:sldId id="292" r:id="rId23"/>
    <p:sldId id="286" r:id="rId24"/>
    <p:sldId id="294" r:id="rId25"/>
    <p:sldId id="298" r:id="rId26"/>
    <p:sldId id="300" r:id="rId27"/>
  </p:sldIdLst>
  <p:sldSz cx="10080625" cy="7559675"/>
  <p:notesSz cx="7559675" cy="10691813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0069B4"/>
    <a:srgbClr val="D9D9D9"/>
    <a:srgbClr val="7F7F7F"/>
    <a:srgbClr val="466A37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629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hlavičku 1">
            <a:extLst>
              <a:ext uri="{FF2B5EF4-FFF2-40B4-BE49-F238E27FC236}">
                <a16:creationId xmlns:a16="http://schemas.microsoft.com/office/drawing/2014/main" id="{CCB8B7CE-D1D4-9B1F-50C8-221008518E54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sk-SK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3" name="Zástupný objekt pre dátum 2">
            <a:extLst>
              <a:ext uri="{FF2B5EF4-FFF2-40B4-BE49-F238E27FC236}">
                <a16:creationId xmlns:a16="http://schemas.microsoft.com/office/drawing/2014/main" id="{0BC4CD5D-EF65-5C2A-1603-B4A1C8243D58}"/>
              </a:ext>
            </a:extLst>
          </p:cNvPr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sk-SK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4" name="Zástupný objekt pre pätu 3">
            <a:extLst>
              <a:ext uri="{FF2B5EF4-FFF2-40B4-BE49-F238E27FC236}">
                <a16:creationId xmlns:a16="http://schemas.microsoft.com/office/drawing/2014/main" id="{7F57EEC1-D6B9-7CD0-351F-4DEC7D8806EA}"/>
              </a:ext>
            </a:extLst>
          </p:cNvPr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sk-SK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5" name="Zástupný objekt pre číslo snímky 4">
            <a:extLst>
              <a:ext uri="{FF2B5EF4-FFF2-40B4-BE49-F238E27FC236}">
                <a16:creationId xmlns:a16="http://schemas.microsoft.com/office/drawing/2014/main" id="{139F40C0-578C-2D8D-34CA-3DDAEB8BCB82}"/>
              </a:ext>
            </a:extLst>
          </p:cNvPr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EFCDD913-569B-4730-82DD-CE19A5C500AF}" type="slidenum">
              <a:t>‹#›</a:t>
            </a:fld>
            <a:endParaRPr lang="sk-SK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Lucida Sans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3945321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7A727E84-03E8-0DE6-38CD-739F7347091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20"/>
            <a:ext cx="5345280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422CF32C-3E53-6316-D69D-4B95078EBB93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sk-SK"/>
          </a:p>
        </p:txBody>
      </p:sp>
      <p:sp>
        <p:nvSpPr>
          <p:cNvPr id="4" name="Zástupný objekt pre hlavičku 3">
            <a:extLst>
              <a:ext uri="{FF2B5EF4-FFF2-40B4-BE49-F238E27FC236}">
                <a16:creationId xmlns:a16="http://schemas.microsoft.com/office/drawing/2014/main" id="{E3A8C661-F914-FF6B-E777-7DC1C038FC40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>
            <a:noAutofit/>
          </a:bodyPr>
          <a:lstStyle>
            <a:lvl1pPr lvl="0" rtl="0" hangingPunct="0">
              <a:buNone/>
              <a:tabLst/>
              <a:defRPr lang="sk-SK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sk-SK"/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1BA24075-53BB-8D81-BB3A-4CC5CA3BD02B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>
            <a:noAutofit/>
          </a:bodyPr>
          <a:lstStyle>
            <a:lvl1pPr lvl="0" algn="r" rtl="0" hangingPunct="0">
              <a:buNone/>
              <a:tabLst/>
              <a:defRPr lang="sk-SK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D1CA4D5B-9524-6038-6CB1-790F6776EA7C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>
            <a:noAutofit/>
          </a:bodyPr>
          <a:lstStyle>
            <a:lvl1pPr lvl="0" rtl="0" hangingPunct="0">
              <a:buNone/>
              <a:tabLst/>
              <a:defRPr lang="sk-SK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3F07AB91-DB88-2369-D70E-A6C425EE9D0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>
            <a:noAutofit/>
          </a:bodyPr>
          <a:lstStyle>
            <a:lvl1pPr lvl="0" algn="r" rtl="0" hangingPunct="0">
              <a:buNone/>
              <a:tabLst/>
              <a:defRPr lang="sk-SK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AD6E18B4-79F1-47C1-824B-9E140E8461B3}" type="slidenum"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802001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sk-SK" sz="2000" b="0" i="0" u="none" strike="noStrike" kern="1200">
        <a:ln>
          <a:noFill/>
        </a:ln>
        <a:latin typeface="Arial" pitchFamily="18"/>
        <a:ea typeface="Microsoft YaHei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D6ADF1FE-E12B-A76A-FBF6-96DA81AEE23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A8B3D90A-F93A-4FFC-9373-8D60A120211C}" type="slidenum">
              <a:t>1</a:t>
            </a:fld>
            <a:endParaRPr lang="sk-SK"/>
          </a:p>
        </p:txBody>
      </p:sp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948F37B5-5629-C7DA-D04A-9CB0400E7E4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3419E859-EF6F-7FBB-3759-46D848C17A8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160"/>
            <a:ext cx="6047640" cy="4811040"/>
          </a:xfrm>
        </p:spPr>
        <p:txBody>
          <a:bodyPr>
            <a:spAutoFit/>
          </a:bodyPr>
          <a:lstStyle/>
          <a:p>
            <a:endParaRPr lang="sk-SK" sz="2810">
              <a:latin typeface="Albany" pitchFamily="18"/>
              <a:cs typeface="Tahoma" pitchFamily="2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6DB74E6F-F97D-E7C0-782C-EFBA5509CC7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A63533B1-8ADA-4C35-998E-D6B004E2E4F6}" type="slidenum">
              <a:t>10</a:t>
            </a:fld>
            <a:endParaRPr lang="sk-SK"/>
          </a:p>
        </p:txBody>
      </p:sp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E1637A14-0E64-3C01-1989-6C9124FE750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A9150C6F-CD3B-8412-2753-EC5B3C4AFAF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160"/>
            <a:ext cx="6047640" cy="4811040"/>
          </a:xfrm>
        </p:spPr>
        <p:txBody>
          <a:bodyPr/>
          <a:lstStyle/>
          <a:p>
            <a:endParaRPr lang="sk-SK" sz="2810">
              <a:latin typeface="Albany" pitchFamily="18"/>
              <a:cs typeface="Tahoma" pitchFamily="2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021F9C7E-61A6-AEE9-3720-DDF88BA7243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B4D61EF9-25F6-42B3-9149-AD192146474B}" type="slidenum">
              <a:t>11</a:t>
            </a:fld>
            <a:endParaRPr lang="sk-SK"/>
          </a:p>
        </p:txBody>
      </p:sp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41B4EDA5-0DA0-66B2-B687-55712191E9A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D2C7BE95-F844-5936-FCDD-2BC5D5E3328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160"/>
            <a:ext cx="6047640" cy="4811040"/>
          </a:xfrm>
        </p:spPr>
        <p:txBody>
          <a:bodyPr/>
          <a:lstStyle/>
          <a:p>
            <a:endParaRPr lang="sk-SK" sz="2810">
              <a:latin typeface="Albany" pitchFamily="18"/>
              <a:cs typeface="Tahoma" pitchFamily="2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021F9C7E-61A6-AEE9-3720-DDF88BA7243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B4D61EF9-25F6-42B3-9149-AD192146474B}" type="slidenum">
              <a:t>12</a:t>
            </a:fld>
            <a:endParaRPr lang="sk-SK"/>
          </a:p>
        </p:txBody>
      </p:sp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41B4EDA5-0DA0-66B2-B687-55712191E9A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D2C7BE95-F844-5936-FCDD-2BC5D5E3328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160"/>
            <a:ext cx="6047640" cy="4811040"/>
          </a:xfrm>
        </p:spPr>
        <p:txBody>
          <a:bodyPr/>
          <a:lstStyle/>
          <a:p>
            <a:endParaRPr lang="sk-SK" sz="2810">
              <a:latin typeface="Albany" pitchFamily="18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8954914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021F9C7E-61A6-AEE9-3720-DDF88BA7243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B4D61EF9-25F6-42B3-9149-AD192146474B}" type="slidenum">
              <a:t>13</a:t>
            </a:fld>
            <a:endParaRPr lang="sk-SK"/>
          </a:p>
        </p:txBody>
      </p:sp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41B4EDA5-0DA0-66B2-B687-55712191E9A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D2C7BE95-F844-5936-FCDD-2BC5D5E3328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160"/>
            <a:ext cx="6047640" cy="4811040"/>
          </a:xfrm>
        </p:spPr>
        <p:txBody>
          <a:bodyPr/>
          <a:lstStyle/>
          <a:p>
            <a:endParaRPr lang="sk-SK" sz="2810">
              <a:latin typeface="Albany" pitchFamily="18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4868265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021F9C7E-61A6-AEE9-3720-DDF88BA7243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B4D61EF9-25F6-42B3-9149-AD192146474B}" type="slidenum">
              <a:t>14</a:t>
            </a:fld>
            <a:endParaRPr lang="sk-SK"/>
          </a:p>
        </p:txBody>
      </p:sp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41B4EDA5-0DA0-66B2-B687-55712191E9A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D2C7BE95-F844-5936-FCDD-2BC5D5E3328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160"/>
            <a:ext cx="6047640" cy="4811040"/>
          </a:xfrm>
        </p:spPr>
        <p:txBody>
          <a:bodyPr/>
          <a:lstStyle/>
          <a:p>
            <a:endParaRPr lang="sk-SK" sz="2810">
              <a:latin typeface="Albany" pitchFamily="18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9059854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021F9C7E-61A6-AEE9-3720-DDF88BA7243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B4D61EF9-25F6-42B3-9149-AD192146474B}" type="slidenum">
              <a:t>15</a:t>
            </a:fld>
            <a:endParaRPr lang="sk-SK"/>
          </a:p>
        </p:txBody>
      </p:sp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41B4EDA5-0DA0-66B2-B687-55712191E9A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D2C7BE95-F844-5936-FCDD-2BC5D5E3328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160"/>
            <a:ext cx="6047640" cy="4811040"/>
          </a:xfrm>
        </p:spPr>
        <p:txBody>
          <a:bodyPr/>
          <a:lstStyle/>
          <a:p>
            <a:endParaRPr lang="sk-SK" sz="2810">
              <a:latin typeface="Albany" pitchFamily="18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7990338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021F9C7E-61A6-AEE9-3720-DDF88BA7243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B4D61EF9-25F6-42B3-9149-AD192146474B}" type="slidenum">
              <a:t>16</a:t>
            </a:fld>
            <a:endParaRPr lang="sk-SK"/>
          </a:p>
        </p:txBody>
      </p:sp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41B4EDA5-0DA0-66B2-B687-55712191E9A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D2C7BE95-F844-5936-FCDD-2BC5D5E3328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160"/>
            <a:ext cx="6047640" cy="4811040"/>
          </a:xfrm>
        </p:spPr>
        <p:txBody>
          <a:bodyPr/>
          <a:lstStyle/>
          <a:p>
            <a:endParaRPr lang="sk-SK" sz="2810">
              <a:latin typeface="Albany" pitchFamily="18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2117425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852511AF-0874-FF5C-F281-C6D91C0889C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A2E6F580-3470-40D9-8526-0AC4035BC3ED}" type="slidenum">
              <a:t>17</a:t>
            </a:fld>
            <a:endParaRPr lang="sk-SK"/>
          </a:p>
        </p:txBody>
      </p:sp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AE09548B-0A42-31EE-A339-65EF2B69FE9A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EF029F0A-549B-2C51-5BA2-E923CBB47D3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160"/>
            <a:ext cx="6047640" cy="4811040"/>
          </a:xfrm>
        </p:spPr>
        <p:txBody>
          <a:bodyPr/>
          <a:lstStyle/>
          <a:p>
            <a:endParaRPr lang="sk-SK" sz="2810">
              <a:latin typeface="Albany" pitchFamily="18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41600302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E9B5FAA3-C7E3-BF05-8486-58ED066D53E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7D7051DC-D0B6-4F86-AD53-4298BFA491C0}" type="slidenum">
              <a:t>18</a:t>
            </a:fld>
            <a:endParaRPr lang="sk-SK"/>
          </a:p>
        </p:txBody>
      </p:sp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13823F2B-E9EF-837D-67E1-62E0F079D0E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57D852CB-2E3C-0F8A-CBA3-F7065F1511D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160"/>
            <a:ext cx="6047640" cy="4811040"/>
          </a:xfrm>
        </p:spPr>
        <p:txBody>
          <a:bodyPr/>
          <a:lstStyle/>
          <a:p>
            <a:endParaRPr lang="sk-SK" sz="2810">
              <a:latin typeface="Albany" pitchFamily="18"/>
              <a:cs typeface="Tahoma" pitchFamily="2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C0B0F0FB-ED06-B508-254C-2EF41D79568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55EDB9F6-1965-4B15-8566-38444008EC0A}" type="slidenum">
              <a:t>19</a:t>
            </a:fld>
            <a:endParaRPr lang="sk-SK"/>
          </a:p>
        </p:txBody>
      </p:sp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C0581659-0785-D2EA-6E81-F23B2F8F469A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F9137E29-F4B1-21E3-AF01-C63F7FBD62B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160"/>
            <a:ext cx="6047640" cy="4811040"/>
          </a:xfrm>
        </p:spPr>
        <p:txBody>
          <a:bodyPr/>
          <a:lstStyle/>
          <a:p>
            <a:endParaRPr lang="sk-SK" sz="2810">
              <a:latin typeface="Albany" pitchFamily="18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4663082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98271F2C-2F2C-0ED8-3EA7-CC78DD42EE7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8A9FC9EF-A3A3-4E78-A7C4-D711257ABDD8}" type="slidenum">
              <a:t>2</a:t>
            </a:fld>
            <a:endParaRPr lang="sk-SK"/>
          </a:p>
        </p:txBody>
      </p:sp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7657EE24-6FB6-5AA7-21B7-EE69D60CD47A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10037884-74C3-5D61-8DB1-EC88321B8BD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160"/>
            <a:ext cx="6047640" cy="4811040"/>
          </a:xfrm>
        </p:spPr>
        <p:txBody>
          <a:bodyPr/>
          <a:lstStyle/>
          <a:p>
            <a:pPr marL="285750" lvl="0" indent="-285750" algn="just">
              <a:spcAft>
                <a:spcPts val="1800"/>
              </a:spcAft>
              <a:buClr>
                <a:srgbClr val="000000"/>
              </a:buClr>
              <a:buSzPct val="45000"/>
              <a:buFont typeface="Arial" panose="020B0604020202020204" pitchFamily="34" charset="0"/>
              <a:buChar char="•"/>
            </a:pPr>
            <a:r>
              <a:rPr lang="sk-SK" sz="3200" dirty="0">
                <a:solidFill>
                  <a:schemeClr val="bg2">
                    <a:lumMod val="25000"/>
                  </a:schemeClr>
                </a:solidFill>
                <a:latin typeface="Bahnschrift" pitchFamily="34"/>
              </a:rPr>
              <a:t>30 výročie vzniku v roku 2025</a:t>
            </a:r>
          </a:p>
          <a:p>
            <a:pPr marL="285750" lvl="0" indent="-285750" algn="just">
              <a:spcAft>
                <a:spcPts val="1800"/>
              </a:spcAft>
              <a:buClr>
                <a:srgbClr val="000000"/>
              </a:buClr>
              <a:buSzPct val="45000"/>
              <a:buFont typeface="Arial" panose="020B0604020202020204" pitchFamily="34" charset="0"/>
              <a:buChar char="•"/>
            </a:pPr>
            <a:r>
              <a:rPr lang="sk-SK" sz="3200" dirty="0">
                <a:solidFill>
                  <a:schemeClr val="bg2">
                    <a:lumMod val="25000"/>
                  </a:schemeClr>
                </a:solidFill>
                <a:latin typeface="Bahnschrift" pitchFamily="34"/>
              </a:rPr>
              <a:t>Členstvo v medzinárodných organizáciách, ktoré sú zamerané na prepojenie akademickej sféry so spoločenskou praxou v zmysle programu UNITWIN/UNESCO </a:t>
            </a:r>
            <a:r>
              <a:rPr lang="sk-SK" sz="3200" dirty="0" err="1">
                <a:solidFill>
                  <a:schemeClr val="bg2">
                    <a:lumMod val="25000"/>
                  </a:schemeClr>
                </a:solidFill>
                <a:latin typeface="Bahnschrift" pitchFamily="34"/>
              </a:rPr>
              <a:t>Chairs</a:t>
            </a:r>
            <a:r>
              <a:rPr lang="sk-SK" sz="3200" dirty="0">
                <a:solidFill>
                  <a:schemeClr val="bg2">
                    <a:lumMod val="25000"/>
                  </a:schemeClr>
                </a:solidFill>
                <a:latin typeface="Bahnschrift" pitchFamily="34"/>
              </a:rPr>
              <a:t> </a:t>
            </a:r>
            <a:r>
              <a:rPr lang="sk-SK" sz="3200" dirty="0" err="1">
                <a:solidFill>
                  <a:schemeClr val="bg2">
                    <a:lumMod val="25000"/>
                  </a:schemeClr>
                </a:solidFill>
                <a:latin typeface="Bahnschrift" pitchFamily="34"/>
              </a:rPr>
              <a:t>Global</a:t>
            </a:r>
            <a:r>
              <a:rPr lang="sk-SK" sz="3200" dirty="0">
                <a:solidFill>
                  <a:schemeClr val="bg2">
                    <a:lumMod val="25000"/>
                  </a:schemeClr>
                </a:solidFill>
                <a:latin typeface="Bahnschrift" pitchFamily="34"/>
              </a:rPr>
              <a:t> </a:t>
            </a:r>
            <a:r>
              <a:rPr lang="sk-SK" sz="3200" dirty="0" err="1">
                <a:solidFill>
                  <a:schemeClr val="bg2">
                    <a:lumMod val="25000"/>
                  </a:schemeClr>
                </a:solidFill>
                <a:latin typeface="Bahnschrift" pitchFamily="34"/>
              </a:rPr>
              <a:t>Water</a:t>
            </a:r>
            <a:r>
              <a:rPr lang="sk-SK" sz="3200" dirty="0">
                <a:solidFill>
                  <a:schemeClr val="bg2">
                    <a:lumMod val="25000"/>
                  </a:schemeClr>
                </a:solidFill>
                <a:latin typeface="Bahnschrift" pitchFamily="34"/>
              </a:rPr>
              <a:t> </a:t>
            </a:r>
            <a:r>
              <a:rPr lang="sk-SK" sz="3200" dirty="0" err="1">
                <a:solidFill>
                  <a:schemeClr val="bg2">
                    <a:lumMod val="25000"/>
                  </a:schemeClr>
                </a:solidFill>
                <a:latin typeface="Bahnschrift" pitchFamily="34"/>
              </a:rPr>
              <a:t>Partnership</a:t>
            </a:r>
            <a:r>
              <a:rPr lang="sk-SK" sz="3200" dirty="0">
                <a:solidFill>
                  <a:schemeClr val="bg2">
                    <a:lumMod val="25000"/>
                  </a:schemeClr>
                </a:solidFill>
                <a:latin typeface="Bahnschrift" pitchFamily="34"/>
              </a:rPr>
              <a:t>, </a:t>
            </a:r>
            <a:r>
              <a:rPr lang="sk-SK" sz="3200" dirty="0" err="1">
                <a:solidFill>
                  <a:schemeClr val="bg2">
                    <a:lumMod val="25000"/>
                  </a:schemeClr>
                </a:solidFill>
                <a:latin typeface="Bahnschrift" pitchFamily="34"/>
              </a:rPr>
              <a:t>Stockholm</a:t>
            </a:r>
            <a:r>
              <a:rPr lang="sk-SK" sz="3200" dirty="0">
                <a:solidFill>
                  <a:schemeClr val="bg2">
                    <a:lumMod val="25000"/>
                  </a:schemeClr>
                </a:solidFill>
                <a:latin typeface="Bahnschrift" pitchFamily="34"/>
              </a:rPr>
              <a:t> (Švédsko) a „</a:t>
            </a:r>
            <a:r>
              <a:rPr lang="sk-SK" sz="3200" dirty="0" err="1">
                <a:solidFill>
                  <a:schemeClr val="bg2">
                    <a:lumMod val="25000"/>
                  </a:schemeClr>
                </a:solidFill>
                <a:latin typeface="Bahnschrift" pitchFamily="34"/>
              </a:rPr>
              <a:t>Institut</a:t>
            </a:r>
            <a:r>
              <a:rPr lang="sk-SK" sz="3200" dirty="0">
                <a:solidFill>
                  <a:schemeClr val="bg2">
                    <a:lumMod val="25000"/>
                  </a:schemeClr>
                </a:solidFill>
                <a:latin typeface="Bahnschrift" pitchFamily="34"/>
              </a:rPr>
              <a:t> </a:t>
            </a:r>
            <a:r>
              <a:rPr lang="sk-SK" sz="3200" dirty="0" err="1">
                <a:solidFill>
                  <a:schemeClr val="bg2">
                    <a:lumMod val="25000"/>
                  </a:schemeClr>
                </a:solidFill>
                <a:latin typeface="Bahnschrift" pitchFamily="34"/>
              </a:rPr>
              <a:t>für</a:t>
            </a:r>
            <a:r>
              <a:rPr lang="sk-SK" sz="3200" dirty="0">
                <a:solidFill>
                  <a:schemeClr val="bg2">
                    <a:lumMod val="25000"/>
                  </a:schemeClr>
                </a:solidFill>
                <a:latin typeface="Bahnschrift" pitchFamily="34"/>
              </a:rPr>
              <a:t> </a:t>
            </a:r>
            <a:r>
              <a:rPr lang="sk-SK" sz="3200" dirty="0" err="1">
                <a:solidFill>
                  <a:schemeClr val="bg2">
                    <a:lumMod val="25000"/>
                  </a:schemeClr>
                </a:solidFill>
                <a:latin typeface="Bahnschrift" pitchFamily="34"/>
              </a:rPr>
              <a:t>Europäische</a:t>
            </a:r>
            <a:r>
              <a:rPr lang="sk-SK" sz="3200" dirty="0">
                <a:solidFill>
                  <a:schemeClr val="bg2">
                    <a:lumMod val="25000"/>
                  </a:schemeClr>
                </a:solidFill>
                <a:latin typeface="Bahnschrift" pitchFamily="34"/>
              </a:rPr>
              <a:t> </a:t>
            </a:r>
            <a:r>
              <a:rPr lang="sk-SK" sz="3200" dirty="0" err="1">
                <a:solidFill>
                  <a:schemeClr val="bg2">
                    <a:lumMod val="25000"/>
                  </a:schemeClr>
                </a:solidFill>
                <a:latin typeface="Bahnschrift" pitchFamily="34"/>
              </a:rPr>
              <a:t>Agrarlandschaftsforschung</a:t>
            </a:r>
            <a:r>
              <a:rPr lang="sk-SK" sz="3200" dirty="0">
                <a:solidFill>
                  <a:schemeClr val="bg2">
                    <a:lumMod val="25000"/>
                  </a:schemeClr>
                </a:solidFill>
                <a:latin typeface="Bahnschrift" pitchFamily="34"/>
              </a:rPr>
              <a:t> </a:t>
            </a:r>
            <a:r>
              <a:rPr lang="sk-SK" sz="3200" dirty="0" err="1">
                <a:solidFill>
                  <a:schemeClr val="bg2">
                    <a:lumMod val="25000"/>
                  </a:schemeClr>
                </a:solidFill>
                <a:latin typeface="Bahnschrift" pitchFamily="34"/>
              </a:rPr>
              <a:t>e.V</a:t>
            </a:r>
            <a:r>
              <a:rPr lang="sk-SK" sz="3200" dirty="0">
                <a:solidFill>
                  <a:schemeClr val="bg2">
                    <a:lumMod val="25000"/>
                  </a:schemeClr>
                </a:solidFill>
                <a:latin typeface="Bahnschrift" pitchFamily="34"/>
              </a:rPr>
              <a:t>., </a:t>
            </a:r>
            <a:r>
              <a:rPr lang="sk-SK" sz="3200" dirty="0" err="1">
                <a:solidFill>
                  <a:schemeClr val="bg2">
                    <a:lumMod val="25000"/>
                  </a:schemeClr>
                </a:solidFill>
                <a:latin typeface="Bahnschrift" pitchFamily="34"/>
              </a:rPr>
              <a:t>European</a:t>
            </a:r>
            <a:r>
              <a:rPr lang="sk-SK" sz="3200" dirty="0">
                <a:solidFill>
                  <a:schemeClr val="bg2">
                    <a:lumMod val="25000"/>
                  </a:schemeClr>
                </a:solidFill>
                <a:latin typeface="Bahnschrift" pitchFamily="34"/>
              </a:rPr>
              <a:t> </a:t>
            </a:r>
            <a:r>
              <a:rPr lang="sk-SK" sz="3200" dirty="0" err="1">
                <a:solidFill>
                  <a:schemeClr val="bg2">
                    <a:lumMod val="25000"/>
                  </a:schemeClr>
                </a:solidFill>
                <a:latin typeface="Bahnschrift" pitchFamily="34"/>
              </a:rPr>
              <a:t>Culture</a:t>
            </a:r>
            <a:r>
              <a:rPr lang="sk-SK" sz="3200" dirty="0">
                <a:solidFill>
                  <a:schemeClr val="bg2">
                    <a:lumMod val="25000"/>
                  </a:schemeClr>
                </a:solidFill>
                <a:latin typeface="Bahnschrift" pitchFamily="34"/>
              </a:rPr>
              <a:t> </a:t>
            </a:r>
            <a:r>
              <a:rPr lang="sk-SK" sz="3200" dirty="0" err="1">
                <a:solidFill>
                  <a:schemeClr val="bg2">
                    <a:lumMod val="25000"/>
                  </a:schemeClr>
                </a:solidFill>
                <a:latin typeface="Bahnschrift" pitchFamily="34"/>
              </a:rPr>
              <a:t>expressed</a:t>
            </a:r>
            <a:r>
              <a:rPr lang="sk-SK" sz="3200" dirty="0">
                <a:solidFill>
                  <a:schemeClr val="bg2">
                    <a:lumMod val="25000"/>
                  </a:schemeClr>
                </a:solidFill>
                <a:latin typeface="Bahnschrift" pitchFamily="34"/>
              </a:rPr>
              <a:t> in </a:t>
            </a:r>
            <a:r>
              <a:rPr lang="sk-SK" sz="3200" dirty="0" err="1">
                <a:solidFill>
                  <a:schemeClr val="bg2">
                    <a:lumMod val="25000"/>
                  </a:schemeClr>
                </a:solidFill>
                <a:latin typeface="Bahnschrift" pitchFamily="34"/>
              </a:rPr>
              <a:t>Agricultural</a:t>
            </a:r>
            <a:r>
              <a:rPr lang="sk-SK" sz="3200" dirty="0">
                <a:solidFill>
                  <a:schemeClr val="bg2">
                    <a:lumMod val="25000"/>
                  </a:schemeClr>
                </a:solidFill>
                <a:latin typeface="Bahnschrift" pitchFamily="34"/>
              </a:rPr>
              <a:t> </a:t>
            </a:r>
            <a:r>
              <a:rPr lang="sk-SK" sz="3200" dirty="0" err="1">
                <a:solidFill>
                  <a:schemeClr val="bg2">
                    <a:lumMod val="25000"/>
                  </a:schemeClr>
                </a:solidFill>
                <a:latin typeface="Bahnschrift" pitchFamily="34"/>
              </a:rPr>
              <a:t>Landscapes</a:t>
            </a:r>
            <a:r>
              <a:rPr lang="sk-SK" sz="3200" dirty="0">
                <a:solidFill>
                  <a:schemeClr val="bg2">
                    <a:lumMod val="25000"/>
                  </a:schemeClr>
                </a:solidFill>
                <a:latin typeface="Bahnschrift" pitchFamily="34"/>
              </a:rPr>
              <a:t>“ (EUCALAND) so sídlom v Nemecku.</a:t>
            </a:r>
          </a:p>
          <a:p>
            <a:pPr marL="285750" indent="-285750" algn="just">
              <a:spcAft>
                <a:spcPts val="1800"/>
              </a:spcAft>
              <a:buClr>
                <a:srgbClr val="000000"/>
              </a:buClr>
              <a:buSzPct val="45000"/>
              <a:buFont typeface="Arial" panose="020B0604020202020204" pitchFamily="34" charset="0"/>
              <a:buChar char="•"/>
            </a:pPr>
            <a:r>
              <a:rPr lang="sk-SK" sz="3200" dirty="0">
                <a:solidFill>
                  <a:schemeClr val="bg2">
                    <a:lumMod val="25000"/>
                  </a:schemeClr>
                </a:solidFill>
                <a:latin typeface="Bahnschrift" pitchFamily="34"/>
              </a:rPr>
              <a:t>Spolupráca na výskumných a vzdelávacích </a:t>
            </a:r>
            <a:r>
              <a:rPr lang="sk-SK" sz="3200" dirty="0" err="1">
                <a:solidFill>
                  <a:schemeClr val="bg2">
                    <a:lumMod val="25000"/>
                  </a:schemeClr>
                </a:solidFill>
                <a:latin typeface="Bahnschrift" pitchFamily="34"/>
              </a:rPr>
              <a:t>aktiváchty</a:t>
            </a:r>
            <a:r>
              <a:rPr lang="sk-SK" sz="3200" dirty="0">
                <a:solidFill>
                  <a:schemeClr val="bg2">
                    <a:lumMod val="25000"/>
                  </a:schemeClr>
                </a:solidFill>
                <a:latin typeface="Bahnschrift" pitchFamily="34"/>
              </a:rPr>
              <a:t> Národného limského akčného plánu a vízie programu MAB v zmysle zmluvy spolupráci medzi TUZVO a Slovenským výborom pre Program UNESCO Človek a biosféra (</a:t>
            </a:r>
            <a:r>
              <a:rPr lang="sk-SK" sz="3200" dirty="0" err="1">
                <a:solidFill>
                  <a:schemeClr val="bg2">
                    <a:lumMod val="25000"/>
                  </a:schemeClr>
                </a:solidFill>
                <a:latin typeface="Bahnschrift" pitchFamily="34"/>
              </a:rPr>
              <a:t>MaB</a:t>
            </a:r>
            <a:r>
              <a:rPr lang="sk-SK" sz="3200" dirty="0">
                <a:solidFill>
                  <a:schemeClr val="bg2">
                    <a:lumMod val="25000"/>
                  </a:schemeClr>
                </a:solidFill>
                <a:latin typeface="Bahnschrift" pitchFamily="34"/>
              </a:rPr>
              <a:t>). </a:t>
            </a:r>
          </a:p>
          <a:p>
            <a:pPr marL="285750" indent="-285750" algn="just">
              <a:spcAft>
                <a:spcPts val="1800"/>
              </a:spcAft>
              <a:buClr>
                <a:srgbClr val="000000"/>
              </a:buClr>
              <a:buSzPct val="45000"/>
              <a:buFont typeface="Arial" panose="020B0604020202020204" pitchFamily="34" charset="0"/>
              <a:buChar char="•"/>
            </a:pPr>
            <a:r>
              <a:rPr lang="sk-SK" sz="3200" dirty="0">
                <a:solidFill>
                  <a:schemeClr val="bg2">
                    <a:lumMod val="25000"/>
                  </a:schemeClr>
                </a:solidFill>
                <a:latin typeface="Bahnschrift" pitchFamily="34"/>
              </a:rPr>
              <a:t>Projekty:  COST Akcia 18226: ADOPT; Granty EHP a Nórska implementované v rámci Programu na zmierňovanie a adaptáciu na zmenu klímy. Prevádzkovateľ programu: Ministerstvo životného prostredia Slovenskej republiky, č. ACC03P20: Zvyšovanie povedomia o zmierňovaní a adaptácii na zmenu klímy medzi študentmi, zamestnancami škôl a miestnou verejnosťou prostredníctvom využívania obnoviteľných prírodných zdrojov, </a:t>
            </a:r>
            <a:r>
              <a:rPr lang="sk-SK" sz="2800" dirty="0">
                <a:solidFill>
                  <a:schemeClr val="bg2">
                    <a:lumMod val="25000"/>
                  </a:schemeClr>
                </a:solidFill>
                <a:latin typeface="Bahnschrift" pitchFamily="34"/>
              </a:rPr>
              <a:t>medzinárodný vzdelávací projekt Erasmus+ TRANSFARM „</a:t>
            </a:r>
            <a:r>
              <a:rPr lang="sk-SK" sz="2800" dirty="0" err="1">
                <a:solidFill>
                  <a:schemeClr val="bg2">
                    <a:lumMod val="25000"/>
                  </a:schemeClr>
                </a:solidFill>
                <a:latin typeface="Bahnschrift" pitchFamily="34"/>
              </a:rPr>
              <a:t>Vocational</a:t>
            </a:r>
            <a:r>
              <a:rPr lang="sk-SK" sz="2800" dirty="0">
                <a:solidFill>
                  <a:schemeClr val="bg2">
                    <a:lumMod val="25000"/>
                  </a:schemeClr>
                </a:solidFill>
                <a:latin typeface="Bahnschrift" pitchFamily="34"/>
              </a:rPr>
              <a:t> </a:t>
            </a:r>
            <a:r>
              <a:rPr lang="sk-SK" sz="2800" dirty="0" err="1">
                <a:solidFill>
                  <a:schemeClr val="bg2">
                    <a:lumMod val="25000"/>
                  </a:schemeClr>
                </a:solidFill>
                <a:latin typeface="Bahnschrift" pitchFamily="34"/>
              </a:rPr>
              <a:t>education</a:t>
            </a:r>
            <a:r>
              <a:rPr lang="sk-SK" sz="2800" dirty="0">
                <a:solidFill>
                  <a:schemeClr val="bg2">
                    <a:lumMod val="25000"/>
                  </a:schemeClr>
                </a:solidFill>
                <a:latin typeface="Bahnschrift" pitchFamily="34"/>
              </a:rPr>
              <a:t> and </a:t>
            </a:r>
            <a:r>
              <a:rPr lang="sk-SK" sz="2800" dirty="0" err="1">
                <a:solidFill>
                  <a:schemeClr val="bg2">
                    <a:lumMod val="25000"/>
                  </a:schemeClr>
                </a:solidFill>
                <a:latin typeface="Bahnschrift" pitchFamily="34"/>
              </a:rPr>
              <a:t>training</a:t>
            </a:r>
            <a:r>
              <a:rPr lang="sk-SK" sz="2800" dirty="0">
                <a:solidFill>
                  <a:schemeClr val="bg2">
                    <a:lumMod val="25000"/>
                  </a:schemeClr>
                </a:solidFill>
                <a:latin typeface="Bahnschrift" pitchFamily="34"/>
              </a:rPr>
              <a:t> </a:t>
            </a:r>
            <a:r>
              <a:rPr lang="sk-SK" sz="2800" dirty="0" err="1">
                <a:solidFill>
                  <a:schemeClr val="bg2">
                    <a:lumMod val="25000"/>
                  </a:schemeClr>
                </a:solidFill>
                <a:latin typeface="Bahnschrift" pitchFamily="34"/>
              </a:rPr>
              <a:t>for</a:t>
            </a:r>
            <a:r>
              <a:rPr lang="sk-SK" sz="2800" dirty="0">
                <a:solidFill>
                  <a:schemeClr val="bg2">
                    <a:lumMod val="25000"/>
                  </a:schemeClr>
                </a:solidFill>
                <a:latin typeface="Bahnschrift" pitchFamily="34"/>
              </a:rPr>
              <a:t> </a:t>
            </a:r>
            <a:r>
              <a:rPr lang="sk-SK" sz="2800" dirty="0" err="1">
                <a:solidFill>
                  <a:schemeClr val="bg2">
                    <a:lumMod val="25000"/>
                  </a:schemeClr>
                </a:solidFill>
                <a:latin typeface="Bahnschrift" pitchFamily="34"/>
              </a:rPr>
              <a:t>transhumance</a:t>
            </a:r>
            <a:r>
              <a:rPr lang="sk-SK" sz="2800" dirty="0">
                <a:solidFill>
                  <a:schemeClr val="bg2">
                    <a:lumMod val="25000"/>
                  </a:schemeClr>
                </a:solidFill>
                <a:latin typeface="Bahnschrift" pitchFamily="34"/>
              </a:rPr>
              <a:t> </a:t>
            </a:r>
            <a:r>
              <a:rPr lang="sk-SK" sz="2800" dirty="0" err="1">
                <a:solidFill>
                  <a:schemeClr val="bg2">
                    <a:lumMod val="25000"/>
                  </a:schemeClr>
                </a:solidFill>
                <a:latin typeface="Bahnschrift" pitchFamily="34"/>
              </a:rPr>
              <a:t>practitioners</a:t>
            </a:r>
            <a:r>
              <a:rPr lang="sk-SK" sz="2800" dirty="0">
                <a:solidFill>
                  <a:schemeClr val="bg2">
                    <a:lumMod val="25000"/>
                  </a:schemeClr>
                </a:solidFill>
                <a:latin typeface="Bahnschrift" pitchFamily="34"/>
              </a:rPr>
              <a:t>“ 2021 – 1-NO01-KA220 – VET-000025048</a:t>
            </a:r>
          </a:p>
          <a:p>
            <a:endParaRPr lang="sk-SK" sz="2810" dirty="0">
              <a:latin typeface="Albany" pitchFamily="18"/>
              <a:cs typeface="Tahoma" pitchFamily="2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21EAFC2E-7E72-86C2-9307-01DA2046D90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E6D10104-8425-4E91-A8BC-B5A4DD2E4217}" type="slidenum">
              <a:t>20</a:t>
            </a:fld>
            <a:endParaRPr lang="sk-SK"/>
          </a:p>
        </p:txBody>
      </p:sp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D651D831-9A1B-7620-3836-33F340BD94D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5AE765CE-05DC-EBFE-BDFC-7361E9A0B56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160"/>
            <a:ext cx="6047640" cy="4811040"/>
          </a:xfrm>
        </p:spPr>
        <p:txBody>
          <a:bodyPr/>
          <a:lstStyle/>
          <a:p>
            <a:endParaRPr lang="sk-SK" sz="2810">
              <a:latin typeface="Albany" pitchFamily="18"/>
              <a:cs typeface="Tahoma" pitchFamily="2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0207F168-29EC-6713-326A-9FB0314ABEF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1039291E-26D2-49D1-A9F0-F95894AA4E6D}" type="slidenum">
              <a:t>21</a:t>
            </a:fld>
            <a:endParaRPr lang="sk-SK"/>
          </a:p>
        </p:txBody>
      </p:sp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E628E312-FAE5-986B-6954-3141D79C940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DB8748F9-453C-67EC-BD89-1D9F21B6BF7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160"/>
            <a:ext cx="6047640" cy="4811040"/>
          </a:xfrm>
        </p:spPr>
        <p:txBody>
          <a:bodyPr/>
          <a:lstStyle/>
          <a:p>
            <a:endParaRPr lang="sk-SK" sz="2810">
              <a:latin typeface="Albany" pitchFamily="18"/>
              <a:cs typeface="Tahoma" pitchFamily="2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C0B0F0FB-ED06-B508-254C-2EF41D79568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55EDB9F6-1965-4B15-8566-38444008EC0A}" type="slidenum">
              <a:t>22</a:t>
            </a:fld>
            <a:endParaRPr lang="sk-SK"/>
          </a:p>
        </p:txBody>
      </p:sp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C0581659-0785-D2EA-6E81-F23B2F8F469A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F9137E29-F4B1-21E3-AF01-C63F7FBD62B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160"/>
            <a:ext cx="6047640" cy="4811040"/>
          </a:xfrm>
        </p:spPr>
        <p:txBody>
          <a:bodyPr/>
          <a:lstStyle/>
          <a:p>
            <a:endParaRPr lang="sk-SK" sz="2810">
              <a:latin typeface="Albany" pitchFamily="18"/>
              <a:cs typeface="Tahoma" pitchFamily="2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0B971F68-AB81-C7C9-2D39-FC7D93929DF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90F8ED67-A1BD-49EA-982D-B9DFDDD73220}" type="slidenum">
              <a:t>23</a:t>
            </a:fld>
            <a:endParaRPr lang="sk-SK"/>
          </a:p>
        </p:txBody>
      </p:sp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8F6A6E8E-7221-6CF1-09FF-557D84C0F67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F0670245-D426-22EB-8785-B30CBACCF41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160"/>
            <a:ext cx="6047640" cy="4811040"/>
          </a:xfrm>
        </p:spPr>
        <p:txBody>
          <a:bodyPr/>
          <a:lstStyle/>
          <a:p>
            <a:endParaRPr lang="sk-SK" sz="2810">
              <a:latin typeface="Albany" pitchFamily="18"/>
              <a:cs typeface="Tahoma" pitchFamily="2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0FEF057A-5C6C-0510-20F8-54EAFE8C00E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BEF0FFCB-E3BF-4068-988C-20A49B20C3EB}" type="slidenum">
              <a:t>24</a:t>
            </a:fld>
            <a:endParaRPr lang="sk-SK"/>
          </a:p>
        </p:txBody>
      </p:sp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8BE2BAD3-A8D7-08ED-1D52-DC067EBCB6F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B81ADECF-C40C-D37D-73E4-AE5B8928D5B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160"/>
            <a:ext cx="6047640" cy="4811040"/>
          </a:xfrm>
        </p:spPr>
        <p:txBody>
          <a:bodyPr/>
          <a:lstStyle/>
          <a:p>
            <a:endParaRPr lang="sk-SK" sz="2810">
              <a:latin typeface="Albany" pitchFamily="18"/>
              <a:cs typeface="Tahoma" pitchFamily="2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9EF58D87-5238-FCD1-9274-6512196B052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76110071-42A1-4A44-AAFE-E8A88437BADF}" type="slidenum">
              <a:t>25</a:t>
            </a:fld>
            <a:endParaRPr lang="sk-SK"/>
          </a:p>
        </p:txBody>
      </p:sp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4FE6B89D-CE7F-4846-9FE7-A2D69472171A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CA0E7310-2C15-C5CD-6265-23D1B2696A1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160"/>
            <a:ext cx="6047640" cy="4811040"/>
          </a:xfrm>
        </p:spPr>
        <p:txBody>
          <a:bodyPr>
            <a:spAutoFit/>
          </a:bodyPr>
          <a:lstStyle/>
          <a:p>
            <a:endParaRPr lang="sk-SK" sz="2810">
              <a:latin typeface="Albany" pitchFamily="18"/>
              <a:cs typeface="Tahoma" pitchFamily="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DE27DDE0-CF86-9B0D-34BC-2F002D198F2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F5570510-639A-415E-B5E3-6CE277F0FD5F}" type="slidenum">
              <a:t>3</a:t>
            </a:fld>
            <a:endParaRPr lang="sk-SK"/>
          </a:p>
        </p:txBody>
      </p:sp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6837D80F-79CE-50A9-A985-2021127E27C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B157BACB-C67D-9C0C-F8ED-5604883452F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160"/>
            <a:ext cx="6047640" cy="4811040"/>
          </a:xfrm>
        </p:spPr>
        <p:txBody>
          <a:bodyPr/>
          <a:lstStyle/>
          <a:p>
            <a:endParaRPr lang="sk-SK" sz="2810">
              <a:latin typeface="Albany" pitchFamily="18"/>
              <a:cs typeface="Tahoma" pitchFamily="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CD14CC04-7F8D-273C-D1F4-3A2047BCB44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7ECB0D56-7B23-4E80-A8D4-F22165C1474C}" type="slidenum">
              <a:t>4</a:t>
            </a:fld>
            <a:endParaRPr lang="sk-SK"/>
          </a:p>
        </p:txBody>
      </p:sp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2CCC8EA1-EEC0-9275-7295-8350707FA30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DFF12089-4AC0-8067-9E8F-9B352945BDE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160"/>
            <a:ext cx="6047640" cy="4811040"/>
          </a:xfrm>
        </p:spPr>
        <p:txBody>
          <a:bodyPr/>
          <a:lstStyle/>
          <a:p>
            <a:endParaRPr lang="sk-SK" sz="2810">
              <a:latin typeface="Albany" pitchFamily="18"/>
              <a:cs typeface="Tahoma" pitchFamily="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2A33F510-1746-CFAB-B9A2-4ACA8EFF2586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EE3C4E42-91C3-432E-911B-2F136D2B3BAA}" type="slidenum">
              <a:t>5</a:t>
            </a:fld>
            <a:endParaRPr lang="sk-SK"/>
          </a:p>
        </p:txBody>
      </p:sp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73F210E4-6221-2C15-F329-6BE3B9B1DA4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77746601-BD2D-DA98-5484-430376DE56F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160"/>
            <a:ext cx="6047640" cy="4811040"/>
          </a:xfrm>
        </p:spPr>
        <p:txBody>
          <a:bodyPr/>
          <a:lstStyle/>
          <a:p>
            <a:endParaRPr lang="sk-SK" sz="2810">
              <a:latin typeface="Albany" pitchFamily="18"/>
              <a:cs typeface="Tahoma" pitchFamily="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F4C49AEB-724E-7FEC-3702-1DD8C0ABBA5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A217B9B1-2ECD-4B5E-B430-203BB25139B1}" type="slidenum">
              <a:t>6</a:t>
            </a:fld>
            <a:endParaRPr lang="sk-SK"/>
          </a:p>
        </p:txBody>
      </p:sp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72AA475C-7BCE-D4F1-F97D-19761013D00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ABEE9440-8188-4B3A-E825-F92C7F7FCCD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160"/>
            <a:ext cx="6047640" cy="4811040"/>
          </a:xfrm>
        </p:spPr>
        <p:txBody>
          <a:bodyPr/>
          <a:lstStyle/>
          <a:p>
            <a:endParaRPr lang="sk-SK" sz="2810">
              <a:latin typeface="Albany" pitchFamily="18"/>
              <a:cs typeface="Tahoma" pitchFamily="2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AA95AD84-E9CC-D450-DD0B-361A2972BAA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7DDE42BA-67EE-4425-AD96-6F58F9297088}" type="slidenum">
              <a:t>7</a:t>
            </a:fld>
            <a:endParaRPr lang="sk-SK"/>
          </a:p>
        </p:txBody>
      </p:sp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3A7CD40E-29F2-FE35-3AF7-479A1F5F68F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E89BD1A5-6550-8F5F-989F-2F910F7B55C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160"/>
            <a:ext cx="6047640" cy="4811040"/>
          </a:xfrm>
        </p:spPr>
        <p:txBody>
          <a:bodyPr/>
          <a:lstStyle/>
          <a:p>
            <a:endParaRPr lang="sk-SK" sz="2810">
              <a:latin typeface="Albany" pitchFamily="18"/>
              <a:cs typeface="Tahoma" pitchFamily="2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852511AF-0874-FF5C-F281-C6D91C0889C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A2E6F580-3470-40D9-8526-0AC4035BC3ED}" type="slidenum">
              <a:t>8</a:t>
            </a:fld>
            <a:endParaRPr lang="sk-SK"/>
          </a:p>
        </p:txBody>
      </p:sp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AE09548B-0A42-31EE-A339-65EF2B69FE9A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EF029F0A-549B-2C51-5BA2-E923CBB47D3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160"/>
            <a:ext cx="6047640" cy="4811040"/>
          </a:xfrm>
        </p:spPr>
        <p:txBody>
          <a:bodyPr/>
          <a:lstStyle/>
          <a:p>
            <a:endParaRPr lang="sk-SK" sz="2810">
              <a:latin typeface="Albany" pitchFamily="18"/>
              <a:cs typeface="Tahoma" pitchFamily="2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852511AF-0874-FF5C-F281-C6D91C0889C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A2E6F580-3470-40D9-8526-0AC4035BC3ED}" type="slidenum">
              <a:t>9</a:t>
            </a:fld>
            <a:endParaRPr lang="sk-SK"/>
          </a:p>
        </p:txBody>
      </p:sp>
      <p:sp>
        <p:nvSpPr>
          <p:cNvPr id="2" name="Zástupný objekt pre obrázok snímky 1">
            <a:extLst>
              <a:ext uri="{FF2B5EF4-FFF2-40B4-BE49-F238E27FC236}">
                <a16:creationId xmlns:a16="http://schemas.microsoft.com/office/drawing/2014/main" id="{AE09548B-0A42-31EE-A339-65EF2B69FE9A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Zástupný objekt pre poznámky 2">
            <a:extLst>
              <a:ext uri="{FF2B5EF4-FFF2-40B4-BE49-F238E27FC236}">
                <a16:creationId xmlns:a16="http://schemas.microsoft.com/office/drawing/2014/main" id="{EF029F0A-549B-2C51-5BA2-E923CBB47D3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160"/>
            <a:ext cx="6047640" cy="4811040"/>
          </a:xfrm>
        </p:spPr>
        <p:txBody>
          <a:bodyPr/>
          <a:lstStyle/>
          <a:p>
            <a:endParaRPr lang="sk-SK" sz="2810">
              <a:latin typeface="Albany" pitchFamily="18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100517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5BAF17-6B88-05DF-76AF-0677FB6A9C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0475" y="1236663"/>
            <a:ext cx="7559675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525FC97-0C11-6008-CDFE-1BBDB2E485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0475" y="3970338"/>
            <a:ext cx="7559675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upravte štýl predlohy podnadpisu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3B7BD17F-BB02-A8F8-D5E9-89ADC3631E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125AC0AE-B28B-7BDA-3D3B-8AD5FCC70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25E0DA82-FDD3-199C-8C18-2B3B88AAE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D3CB422-ACEC-4D26-AC90-813DCEC1135D}" type="slidenum"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33318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7C065A-803E-0335-C8DE-5A880A0D00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zvislý text 2">
            <a:extLst>
              <a:ext uri="{FF2B5EF4-FFF2-40B4-BE49-F238E27FC236}">
                <a16:creationId xmlns:a16="http://schemas.microsoft.com/office/drawing/2014/main" id="{5D4F7E92-79FB-011D-CDAD-C1EAA1AFC5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30A839EA-6F2D-AE1A-B81A-288BCD61A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8A632EBE-D5B5-BDD3-E14B-12331083A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7381CC4A-4F25-6D3E-3DE8-5695439C1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7B91AE0-B0AD-4E43-92C8-0671D3477947}" type="slidenum"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44266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>
            <a:extLst>
              <a:ext uri="{FF2B5EF4-FFF2-40B4-BE49-F238E27FC236}">
                <a16:creationId xmlns:a16="http://schemas.microsoft.com/office/drawing/2014/main" id="{C540BB92-97BF-4D2E-8C8E-B326C7B53C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308850" y="301625"/>
            <a:ext cx="2266950" cy="6456363"/>
          </a:xfrm>
        </p:spPr>
        <p:txBody>
          <a:bodyPr vert="eaVert"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zvislý text 2">
            <a:extLst>
              <a:ext uri="{FF2B5EF4-FFF2-40B4-BE49-F238E27FC236}">
                <a16:creationId xmlns:a16="http://schemas.microsoft.com/office/drawing/2014/main" id="{D1BE2DCB-9BDE-2C05-4F57-38F3E9F700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3212" cy="6456363"/>
          </a:xfrm>
        </p:spPr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3F7BEF72-63DE-D80F-9F28-534BC097B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3D97837B-745D-0662-FDD5-63933015A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6B07CA36-0863-C36D-9AB5-120AD0AEA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FEF8CBF-E676-4C43-A0BE-56CC487669E3}" type="slidenum"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538545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C2E3A6-AC89-E1CB-FFD4-DACC8B9254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0475" y="1236663"/>
            <a:ext cx="7559675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1FB12D9-1877-6332-B005-08AE7568DD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0475" y="3970338"/>
            <a:ext cx="7559675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upravte štýl predlohy podnadpisu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0D5FAC5D-56F2-E6D8-08AE-33518A0AB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1C4F2756-BDDC-4BC4-784A-F79523311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24FEE36A-AB72-EFA8-8845-49A8FEFE5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DAE57A3-CF7A-4449-9248-57F8A85323B3}" type="slidenum"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331154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1453D3-DADB-9662-EF2B-BF3420362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35AD1B51-1707-C402-0142-AB7052ED42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9A1D18AC-FC5E-E450-6450-6D6C866A4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FF042AE6-A425-9EE7-08AE-666B41B11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F519291E-DDD9-440F-2734-33E65F5B9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5009A72-D93E-40D6-8599-33C53A28BD46}" type="slidenum"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370354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03C258-B411-6955-B186-86F4791B7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88" y="1884363"/>
            <a:ext cx="8694737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F0A2592-3A08-60F2-737A-EAB2AD9661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7388" y="5059363"/>
            <a:ext cx="8694737" cy="16525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3D14FD46-5942-79D1-6D07-739D102D9C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2D371C01-1193-48EE-B63B-823A4050D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6A3AD77E-DE16-5961-03FE-B6C4C5397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7735643-A8C8-4678-A5AF-F297F1062287}" type="slidenum"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688992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A75F8F-F0BC-7972-B847-4C5704C26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A89021FF-D7FD-2BF5-F6E4-8494D11C27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9287" cy="4989513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A477A98D-8EBF-DD04-A142-87A9B2FF68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14925" y="1768475"/>
            <a:ext cx="4460875" cy="4989513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EA818775-16B6-9E18-6F62-859824A42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EBE9449F-AFA2-E6B1-11F2-7DD96D205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7115F9BF-C0B4-3E54-B795-B86EAB257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17910A3-3D50-41CD-AA43-C673D58EA1CA}" type="slidenum"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1339615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B0562A-EDB8-3E84-8871-BF525E4B1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403225"/>
            <a:ext cx="8694737" cy="1460500"/>
          </a:xfrm>
        </p:spPr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AF76930-8225-2BB7-E0D4-D3ADD2F869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3738" y="1852613"/>
            <a:ext cx="426561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71A93086-659C-644C-A435-73C317073A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3738" y="2760663"/>
            <a:ext cx="4265612" cy="4062412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B6F75EF-26D7-A601-14BF-D3B26EA8D1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03813" y="1852613"/>
            <a:ext cx="428466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6" name="Zástupný objekt pre obsah 5">
            <a:extLst>
              <a:ext uri="{FF2B5EF4-FFF2-40B4-BE49-F238E27FC236}">
                <a16:creationId xmlns:a16="http://schemas.microsoft.com/office/drawing/2014/main" id="{B74BB3B5-19F2-EA90-1A50-4F2CC29335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03813" y="2760663"/>
            <a:ext cx="4284662" cy="4062412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7" name="Zástupný objekt pre dátum 6">
            <a:extLst>
              <a:ext uri="{FF2B5EF4-FFF2-40B4-BE49-F238E27FC236}">
                <a16:creationId xmlns:a16="http://schemas.microsoft.com/office/drawing/2014/main" id="{72F97C5A-0E67-B5AA-7A22-DAC4E5E21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sk-SK"/>
          </a:p>
        </p:txBody>
      </p:sp>
      <p:sp>
        <p:nvSpPr>
          <p:cNvPr id="8" name="Zástupný objekt pre pätu 7">
            <a:extLst>
              <a:ext uri="{FF2B5EF4-FFF2-40B4-BE49-F238E27FC236}">
                <a16:creationId xmlns:a16="http://schemas.microsoft.com/office/drawing/2014/main" id="{F60ECD2D-930C-2353-1AF8-676D43D85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sk-SK"/>
          </a:p>
        </p:txBody>
      </p:sp>
      <p:sp>
        <p:nvSpPr>
          <p:cNvPr id="9" name="Zástupný objekt pre číslo snímky 8">
            <a:extLst>
              <a:ext uri="{FF2B5EF4-FFF2-40B4-BE49-F238E27FC236}">
                <a16:creationId xmlns:a16="http://schemas.microsoft.com/office/drawing/2014/main" id="{EDEC798F-2D6B-A44B-E9E3-F394487C0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85E3CBE-CDD6-4C57-B1FF-C9237D98EDA8}" type="slidenum"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073600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6B39AE-0A0C-E01A-6127-7B6BA4D81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dátum 2">
            <a:extLst>
              <a:ext uri="{FF2B5EF4-FFF2-40B4-BE49-F238E27FC236}">
                <a16:creationId xmlns:a16="http://schemas.microsoft.com/office/drawing/2014/main" id="{EF349276-B0F7-3225-B4B9-F46B25F51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sk-SK"/>
          </a:p>
        </p:txBody>
      </p:sp>
      <p:sp>
        <p:nvSpPr>
          <p:cNvPr id="4" name="Zástupný objekt pre pätu 3">
            <a:extLst>
              <a:ext uri="{FF2B5EF4-FFF2-40B4-BE49-F238E27FC236}">
                <a16:creationId xmlns:a16="http://schemas.microsoft.com/office/drawing/2014/main" id="{273A2FEF-580F-5DD0-3551-3A64BC953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sk-SK"/>
          </a:p>
        </p:txBody>
      </p:sp>
      <p:sp>
        <p:nvSpPr>
          <p:cNvPr id="5" name="Zástupný objekt pre číslo snímky 4">
            <a:extLst>
              <a:ext uri="{FF2B5EF4-FFF2-40B4-BE49-F238E27FC236}">
                <a16:creationId xmlns:a16="http://schemas.microsoft.com/office/drawing/2014/main" id="{BFBD8279-DBFD-3F92-DF36-70EAFEC5C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69E1327-5DE2-450C-94AE-E95878F9CE1B}" type="slidenum"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197605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dátum 1">
            <a:extLst>
              <a:ext uri="{FF2B5EF4-FFF2-40B4-BE49-F238E27FC236}">
                <a16:creationId xmlns:a16="http://schemas.microsoft.com/office/drawing/2014/main" id="{EB5AF44E-B520-75BF-8E7F-E0CE86FC2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sk-SK"/>
          </a:p>
        </p:txBody>
      </p:sp>
      <p:sp>
        <p:nvSpPr>
          <p:cNvPr id="3" name="Zástupný objekt pre pätu 2">
            <a:extLst>
              <a:ext uri="{FF2B5EF4-FFF2-40B4-BE49-F238E27FC236}">
                <a16:creationId xmlns:a16="http://schemas.microsoft.com/office/drawing/2014/main" id="{F61778CE-CEF0-4607-9255-D88834883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sk-SK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699D44F6-32E5-8815-34A3-7EF276475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3AF66AE-A478-429B-A2AE-FC33CBCDD195}" type="slidenum"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62115352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D938B4-A936-E67E-DE02-AA97CD91A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FEADBE4E-DD48-1752-78B2-CE0C29E0E5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53CF902-E88E-A0DA-F483-2ED441774E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A0C27BC7-5B14-B409-80E6-EFF7EC257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DF548C0D-3EE7-7FF2-9B4B-AD5988C25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AA9CF23E-728B-03F1-2582-B0D12EFB4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8167475-76A7-4E2A-9819-195224C82F82}" type="slidenum"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86874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584477-BB92-413E-F255-F2DB61542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EC9B41A1-84CF-58EB-264C-10911AAD86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7CDE56B2-4CE0-9C17-F5FC-98B9E0501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655EF095-76EB-4444-AA85-B3ADFF6AC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7822F998-83F4-2707-00A8-FC5AC363D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3C79E48-ACFA-460B-A0FC-55F6C35A5C40}" type="slidenum"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6573234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FBC43A-BFED-0B20-B308-3DA970BB5E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rázok 2">
            <a:extLst>
              <a:ext uri="{FF2B5EF4-FFF2-40B4-BE49-F238E27FC236}">
                <a16:creationId xmlns:a16="http://schemas.microsoft.com/office/drawing/2014/main" id="{90E6DC48-262F-9C26-4380-49F42545CC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45B1B0B-AFC2-3ACC-BD70-DFBEDE7BC7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DEBF16E2-6BF2-80DD-8D14-683BF1060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B211A9EE-BDB0-3C7D-7941-3069C6EB0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FEF54408-55E2-4B15-A220-4C21BC332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D464A20-5722-4105-8678-1F2B158DDBFC}" type="slidenum"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675276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691483-2BFC-1F05-C62A-2F1735B6E5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zvislý text 2">
            <a:extLst>
              <a:ext uri="{FF2B5EF4-FFF2-40B4-BE49-F238E27FC236}">
                <a16:creationId xmlns:a16="http://schemas.microsoft.com/office/drawing/2014/main" id="{C3E75B11-030C-4F5A-718D-DAD98FD1B5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290AB2DB-303D-3B35-FB47-7FB7CF3CB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E57F7811-2F0E-6FED-B1C7-37E32683C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8CF0BE80-5FC6-1B90-6226-53192302C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8980A81-D9D3-4C48-9A5D-194D981C129E}" type="slidenum"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512897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>
            <a:extLst>
              <a:ext uri="{FF2B5EF4-FFF2-40B4-BE49-F238E27FC236}">
                <a16:creationId xmlns:a16="http://schemas.microsoft.com/office/drawing/2014/main" id="{ED4C35CA-4140-103F-5648-EBE835931D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308850" y="301625"/>
            <a:ext cx="2266950" cy="6456363"/>
          </a:xfrm>
        </p:spPr>
        <p:txBody>
          <a:bodyPr vert="eaVert"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zvislý text 2">
            <a:extLst>
              <a:ext uri="{FF2B5EF4-FFF2-40B4-BE49-F238E27FC236}">
                <a16:creationId xmlns:a16="http://schemas.microsoft.com/office/drawing/2014/main" id="{0A6F1717-B4A6-64EC-1FE0-113CE9C2E2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3212" cy="6456363"/>
          </a:xfrm>
        </p:spPr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EC3C4412-7E0E-C527-AF3E-ACE005A5E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795C1205-A86C-1033-D867-919752753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64EAE93E-5167-444F-0574-97CF022FA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7A420E3-10ED-4790-B805-C861B1CF8565}" type="slidenum"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85163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73FE39-1389-DC2E-DFEE-11CA377E6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88" y="1884363"/>
            <a:ext cx="8694737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87390FE-387F-E728-884B-30AD96441F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7388" y="5059363"/>
            <a:ext cx="8694737" cy="16525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C1EF01D7-E504-F812-5B22-14B0A10F2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9250FFF8-0172-1FA4-4DFD-FB2998446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16765535-E363-0F64-65D7-6800E6C83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22AB7BA-EC57-47E8-B201-8F5143A28736}" type="slidenum"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44075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4A9EA0-C95C-4E20-BEDD-B21F4BCA0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A085ACDD-6D3E-9178-D5DC-4879EA8C8A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9287" cy="4989513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AC7D8DCD-18AA-04FA-FB29-55ABD20E72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14925" y="1768475"/>
            <a:ext cx="4460875" cy="4989513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13751AAF-1453-87A5-33EF-F0B24297EA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ACFF5285-6022-4941-3D9B-940419D6F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EDE87D2B-A6EB-6A91-1FD0-70AD9C356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649DEFE-E965-4E62-B3B5-A7D6D16C5754}" type="slidenum"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44786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7ECA85-F65D-D90B-B400-6E6588FBE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403225"/>
            <a:ext cx="8694737" cy="1460500"/>
          </a:xfrm>
        </p:spPr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D511E97-B34A-B820-089F-D01DE814CE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3738" y="1852613"/>
            <a:ext cx="426561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05A60276-E21A-6F0C-B720-4E2D410B9D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3738" y="2760663"/>
            <a:ext cx="4265612" cy="4062412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004CE6C7-EBE6-BA4E-1074-C808BD6D72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03813" y="1852613"/>
            <a:ext cx="428466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6" name="Zástupný objekt pre obsah 5">
            <a:extLst>
              <a:ext uri="{FF2B5EF4-FFF2-40B4-BE49-F238E27FC236}">
                <a16:creationId xmlns:a16="http://schemas.microsoft.com/office/drawing/2014/main" id="{7A98054F-B785-56AF-7418-180E98132D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03813" y="2760663"/>
            <a:ext cx="4284662" cy="4062412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7" name="Zástupný objekt pre dátum 6">
            <a:extLst>
              <a:ext uri="{FF2B5EF4-FFF2-40B4-BE49-F238E27FC236}">
                <a16:creationId xmlns:a16="http://schemas.microsoft.com/office/drawing/2014/main" id="{23CBF744-CA15-AAAF-34B7-5456042FD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sk-SK"/>
          </a:p>
        </p:txBody>
      </p:sp>
      <p:sp>
        <p:nvSpPr>
          <p:cNvPr id="8" name="Zástupný objekt pre pätu 7">
            <a:extLst>
              <a:ext uri="{FF2B5EF4-FFF2-40B4-BE49-F238E27FC236}">
                <a16:creationId xmlns:a16="http://schemas.microsoft.com/office/drawing/2014/main" id="{3DF29A78-EFE4-7024-3D9E-BD1DDFAC6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sk-SK"/>
          </a:p>
        </p:txBody>
      </p:sp>
      <p:sp>
        <p:nvSpPr>
          <p:cNvPr id="9" name="Zástupný objekt pre číslo snímky 8">
            <a:extLst>
              <a:ext uri="{FF2B5EF4-FFF2-40B4-BE49-F238E27FC236}">
                <a16:creationId xmlns:a16="http://schemas.microsoft.com/office/drawing/2014/main" id="{5CCD4EAB-F524-ED0A-FEB8-4BDF4B161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41335E8-41DB-4041-A185-6FC4EDD36351}" type="slidenum"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895047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7A6CC2-9FD9-1B57-A667-5B114A7EC8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dátum 2">
            <a:extLst>
              <a:ext uri="{FF2B5EF4-FFF2-40B4-BE49-F238E27FC236}">
                <a16:creationId xmlns:a16="http://schemas.microsoft.com/office/drawing/2014/main" id="{003F4848-A27A-39F6-C95E-A893A49552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sk-SK"/>
          </a:p>
        </p:txBody>
      </p:sp>
      <p:sp>
        <p:nvSpPr>
          <p:cNvPr id="4" name="Zástupný objekt pre pätu 3">
            <a:extLst>
              <a:ext uri="{FF2B5EF4-FFF2-40B4-BE49-F238E27FC236}">
                <a16:creationId xmlns:a16="http://schemas.microsoft.com/office/drawing/2014/main" id="{022FBB4B-AC87-28B7-8D3C-81103B9DC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sk-SK"/>
          </a:p>
        </p:txBody>
      </p:sp>
      <p:sp>
        <p:nvSpPr>
          <p:cNvPr id="5" name="Zástupný objekt pre číslo snímky 4">
            <a:extLst>
              <a:ext uri="{FF2B5EF4-FFF2-40B4-BE49-F238E27FC236}">
                <a16:creationId xmlns:a16="http://schemas.microsoft.com/office/drawing/2014/main" id="{A4BE67F4-012F-9F9C-A23C-4FF5344FE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10761B7-D79B-4973-9DA3-AE1D69F1D4AB}" type="slidenum"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45462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dátum 1">
            <a:extLst>
              <a:ext uri="{FF2B5EF4-FFF2-40B4-BE49-F238E27FC236}">
                <a16:creationId xmlns:a16="http://schemas.microsoft.com/office/drawing/2014/main" id="{DDABD1D5-D1BC-20FC-5941-3BF097AB26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sk-SK"/>
          </a:p>
        </p:txBody>
      </p:sp>
      <p:sp>
        <p:nvSpPr>
          <p:cNvPr id="3" name="Zástupný objekt pre pätu 2">
            <a:extLst>
              <a:ext uri="{FF2B5EF4-FFF2-40B4-BE49-F238E27FC236}">
                <a16:creationId xmlns:a16="http://schemas.microsoft.com/office/drawing/2014/main" id="{A2B1201F-E998-0284-857E-EA6DD762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sk-SK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4F7A2361-7F09-AE73-F9F2-7D141E04C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3D57ABE-BFCA-4750-B4D8-F037D7962D3E}" type="slidenum"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734433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506C05-BE0E-F49F-D28B-1B1028DF7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8F9708A6-197D-E9E9-DE25-07769EE3DE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E2A65D0-A35F-E7F4-8E29-87364D2C72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9F1CF6DC-CFDA-55DE-B4D6-94EED9597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CB131C32-3966-7E53-A8E1-3D91FA740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58B4D0C3-06E0-FD36-A012-F98DC3C77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7C10990-DD33-47E3-B0F1-7355C0351A63}" type="slidenum"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631226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E656B1-492A-A503-32E1-72BA5DEF8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rázok 2">
            <a:extLst>
              <a:ext uri="{FF2B5EF4-FFF2-40B4-BE49-F238E27FC236}">
                <a16:creationId xmlns:a16="http://schemas.microsoft.com/office/drawing/2014/main" id="{03CB019F-15BF-2FB7-DE97-CCF7DEFA5F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0D8BE4C-1818-74C5-22E6-1770DFA9FA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B0F97B8B-3E96-6AB9-55E6-A1A176F10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768A102D-6333-D375-BD38-F44A69A6D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126483F6-2458-B8D6-25D9-0EDC819C6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323F4AE-84DE-4568-A0DD-E34949A9161F}" type="slidenum"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02145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nadpis 1">
            <a:extLst>
              <a:ext uri="{FF2B5EF4-FFF2-40B4-BE49-F238E27FC236}">
                <a16:creationId xmlns:a16="http://schemas.microsoft.com/office/drawing/2014/main" id="{82F5B7DA-F040-2BD6-B989-4211875F821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03999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endParaRPr lang="sk-SK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840895E-C56D-50C3-5D07-704D634932D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03999" y="1769040"/>
            <a:ext cx="9071640" cy="4989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36312CE8-CF35-EEEE-8A18-5E17EC4E5458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503999" y="688716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>
            <a:noAutofit/>
          </a:bodyPr>
          <a:lstStyle>
            <a:lvl1pPr lvl="0" rtl="0" hangingPunct="0">
              <a:buNone/>
              <a:tabLst/>
              <a:defRPr lang="sk-SK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B15143C0-B147-7672-7CA6-2D01622AC7FE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>
            <a:noAutofit/>
          </a:bodyPr>
          <a:lstStyle>
            <a:lvl1pPr lvl="0" algn="ctr" rtl="0" hangingPunct="0">
              <a:buNone/>
              <a:tabLst/>
              <a:defRPr lang="sk-SK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3654CDC8-8949-5720-C787-067B0A955449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7227360" y="688716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>
            <a:noAutofit/>
          </a:bodyPr>
          <a:lstStyle>
            <a:lvl1pPr lvl="0" algn="r" rtl="0" hangingPunct="0">
              <a:buNone/>
              <a:tabLst/>
              <a:defRPr lang="sk-SK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30BE835C-911C-4DB1-9EF4-99BF2EB36975}" type="slidenum"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hangingPunct="0">
        <a:tabLst/>
        <a:defRPr lang="sk-SK" sz="4400" b="0" i="0" u="none" strike="noStrike" kern="1200">
          <a:ln>
            <a:noFill/>
          </a:ln>
          <a:latin typeface="Arial" pitchFamily="18"/>
          <a:ea typeface="Microsoft YaHei" pitchFamily="2"/>
        </a:defRPr>
      </a:lvl1pPr>
    </p:titleStyle>
    <p:bodyStyle>
      <a:lvl1pPr marL="0" marR="0" indent="0" rtl="0" hangingPunct="0">
        <a:spcBef>
          <a:spcPts val="0"/>
        </a:spcBef>
        <a:spcAft>
          <a:spcPts val="1414"/>
        </a:spcAft>
        <a:tabLst/>
        <a:defRPr lang="sk-SK" sz="3200" b="0" i="0" u="none" strike="noStrike" kern="1200">
          <a:ln>
            <a:noFill/>
          </a:ln>
          <a:latin typeface="Arial" pitchFamily="18"/>
          <a:ea typeface="Microsoft YaHei" pitchFamily="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nadpis 1">
            <a:extLst>
              <a:ext uri="{FF2B5EF4-FFF2-40B4-BE49-F238E27FC236}">
                <a16:creationId xmlns:a16="http://schemas.microsoft.com/office/drawing/2014/main" id="{20F09BA0-2BDB-9342-8F4C-14DD3395C33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03999" y="300960"/>
            <a:ext cx="9071640" cy="12625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endParaRPr lang="sk-SK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4533D4F-9FFE-5C77-35F1-14105DC1D10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03999" y="1768680"/>
            <a:ext cx="9071640" cy="4989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6C447B93-2186-5BDE-9385-52DE89591EFB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503999" y="688680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>
            <a:lvl1pPr marL="0" marR="0" lvl="0" indent="0" rtl="0" hangingPunct="0">
              <a:buNone/>
              <a:tabLst/>
              <a:defRPr lang="sk-SK" sz="14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53E943BA-53FB-B31A-8A63-3D2E2473E3E0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447360" y="6886800"/>
            <a:ext cx="319500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>
            <a:lvl1pPr marL="0" marR="0" lvl="0" indent="0" algn="ctr" rtl="0" hangingPunct="0">
              <a:buNone/>
              <a:tabLst/>
              <a:defRPr lang="sk-SK" sz="14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EBFDA789-ED30-EBF6-6B28-36CCBDC3EE4E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7227360" y="688680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>
            <a:lvl1pPr marL="0" marR="0" lvl="0" indent="0" algn="r" rtl="0" hangingPunct="0">
              <a:buNone/>
              <a:tabLst/>
              <a:defRPr lang="sk-SK" sz="14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32CFFE78-2CCF-4384-A78E-8C00D79527EF}" type="slidenum"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hangingPunct="0">
        <a:tabLst/>
        <a:defRPr lang="sk-SK" sz="4680" b="1" i="0" u="none" strike="noStrike">
          <a:ln>
            <a:noFill/>
          </a:ln>
          <a:solidFill>
            <a:srgbClr val="000080"/>
          </a:solidFill>
          <a:latin typeface="Albany" pitchFamily="18"/>
          <a:cs typeface="Tahoma" pitchFamily="2"/>
        </a:defRPr>
      </a:lvl1pPr>
    </p:titleStyle>
    <p:bodyStyle>
      <a:lvl1pPr marL="0" marR="0" indent="0" rtl="0" hangingPunct="0">
        <a:spcBef>
          <a:spcPts val="0"/>
        </a:spcBef>
        <a:spcAft>
          <a:spcPts val="1412"/>
        </a:spcAft>
        <a:tabLst/>
        <a:defRPr lang="sk-SK" sz="3200" b="0" i="0" u="none" strike="noStrike">
          <a:ln>
            <a:noFill/>
          </a:ln>
          <a:latin typeface="Albany" pitchFamily="18"/>
          <a:cs typeface="Tahoma" pitchFamily="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4.png"/><Relationship Id="rId7" Type="http://schemas.openxmlformats.org/officeDocument/2006/relationships/hyperlink" Target="https://www.facebook.com/juhaskaregula/?locale=lt_LT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30.png"/><Relationship Id="rId4" Type="http://schemas.openxmlformats.org/officeDocument/2006/relationships/image" Target="../media/image25.jpg"/><Relationship Id="rId9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3.png"/><Relationship Id="rId4" Type="http://schemas.openxmlformats.org/officeDocument/2006/relationships/image" Target="../media/image3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.png"/><Relationship Id="rId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bg>
      <p:bgPr>
        <a:blipFill dpi="0" rotWithShape="1">
          <a:blip r:embed="rId3"/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dĺžnik 12">
            <a:extLst>
              <a:ext uri="{FF2B5EF4-FFF2-40B4-BE49-F238E27FC236}">
                <a16:creationId xmlns:a16="http://schemas.microsoft.com/office/drawing/2014/main" id="{6B670E56-283D-A418-471C-06DBD87471B2}"/>
              </a:ext>
            </a:extLst>
          </p:cNvPr>
          <p:cNvSpPr/>
          <p:nvPr/>
        </p:nvSpPr>
        <p:spPr>
          <a:xfrm>
            <a:off x="0" y="5262489"/>
            <a:ext cx="10080625" cy="2297186"/>
          </a:xfrm>
          <a:prstGeom prst="rect">
            <a:avLst/>
          </a:prstGeom>
          <a:solidFill>
            <a:srgbClr val="000000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2" name="Obdĺžnik 11">
            <a:extLst>
              <a:ext uri="{FF2B5EF4-FFF2-40B4-BE49-F238E27FC236}">
                <a16:creationId xmlns:a16="http://schemas.microsoft.com/office/drawing/2014/main" id="{3AFC2DC0-D712-B4DD-FC39-6470CD2FA738}"/>
              </a:ext>
            </a:extLst>
          </p:cNvPr>
          <p:cNvSpPr/>
          <p:nvPr/>
        </p:nvSpPr>
        <p:spPr>
          <a:xfrm>
            <a:off x="0" y="0"/>
            <a:ext cx="10080625" cy="2657139"/>
          </a:xfrm>
          <a:prstGeom prst="rect">
            <a:avLst/>
          </a:prstGeom>
          <a:solidFill>
            <a:srgbClr val="000000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911FDBC-4570-C621-ABC0-0A3C4B6A629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11000" y="1395255"/>
            <a:ext cx="8380206" cy="1261884"/>
          </a:xfrm>
        </p:spPr>
        <p:txBody>
          <a:bodyPr wrap="square">
            <a:spAutoFit/>
          </a:bodyPr>
          <a:lstStyle/>
          <a:p>
            <a:pPr lvl="0"/>
            <a:r>
              <a:rPr lang="sk-SK" sz="3200" dirty="0">
                <a:solidFill>
                  <a:schemeClr val="bg1"/>
                </a:solidFill>
                <a:latin typeface="Bahnschrift" pitchFamily="34"/>
              </a:rPr>
              <a:t>PRÍRODNÉ A KULTÚRNE DEDIČSTVO KARPÁT </a:t>
            </a:r>
            <a:br>
              <a:rPr lang="sk-SK" sz="3200" dirty="0">
                <a:solidFill>
                  <a:schemeClr val="bg1"/>
                </a:solidFill>
                <a:latin typeface="Bahnschrift" pitchFamily="34"/>
              </a:rPr>
            </a:br>
            <a:r>
              <a:rPr lang="sk-SK" sz="3200" dirty="0">
                <a:solidFill>
                  <a:schemeClr val="bg1"/>
                </a:solidFill>
                <a:latin typeface="Bahnschrift" pitchFamily="34"/>
              </a:rPr>
              <a:t>– INICIATÍVY A VÝZVY</a:t>
            </a:r>
            <a:br>
              <a:rPr lang="sk-SK" sz="3200" b="0" dirty="0">
                <a:solidFill>
                  <a:schemeClr val="bg1"/>
                </a:solidFill>
                <a:latin typeface="Bahnschrift" pitchFamily="34"/>
              </a:rPr>
            </a:br>
            <a:r>
              <a:rPr lang="sk-SK" sz="1800" b="0" dirty="0">
                <a:solidFill>
                  <a:schemeClr val="bg1"/>
                </a:solidFill>
                <a:latin typeface="Bahnschrift" pitchFamily="34"/>
              </a:rPr>
              <a:t> </a:t>
            </a:r>
            <a:r>
              <a:rPr lang="sk-SK" sz="1600" b="0" dirty="0">
                <a:solidFill>
                  <a:schemeClr val="bg1"/>
                </a:solidFill>
                <a:latin typeface="Bahnschrift" pitchFamily="34"/>
              </a:rPr>
              <a:t>Slovenská agentúra životného prostredia, Žilina, 19.6.2026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ED17050-C30E-8B35-0B74-852216AEA45D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760" y="5301983"/>
            <a:ext cx="3944933" cy="2062103"/>
          </a:xfrm>
        </p:spPr>
        <p:txBody>
          <a:bodyPr wrap="square" anchor="ctr">
            <a:spAutoFit/>
          </a:bodyPr>
          <a:lstStyle/>
          <a:p>
            <a:pPr lvl="0" algn="l">
              <a:spcBef>
                <a:spcPts val="567"/>
              </a:spcBef>
              <a:spcAft>
                <a:spcPts val="567"/>
              </a:spcAft>
            </a:pPr>
            <a:r>
              <a:rPr lang="sk-SK" sz="2800" b="1" dirty="0" err="1">
                <a:solidFill>
                  <a:schemeClr val="bg1"/>
                </a:solidFill>
                <a:latin typeface="Bahnschrift" pitchFamily="34"/>
              </a:rPr>
              <a:t>Transhumancia</a:t>
            </a:r>
            <a:r>
              <a:rPr lang="sk-SK" sz="2800" b="1" dirty="0">
                <a:solidFill>
                  <a:schemeClr val="bg1"/>
                </a:solidFill>
                <a:latin typeface="Bahnschrift" pitchFamily="34"/>
              </a:rPr>
              <a:t> </a:t>
            </a:r>
          </a:p>
          <a:p>
            <a:pPr lvl="0" algn="l">
              <a:spcBef>
                <a:spcPts val="567"/>
              </a:spcBef>
              <a:spcAft>
                <a:spcPts val="567"/>
              </a:spcAft>
            </a:pPr>
            <a:r>
              <a:rPr lang="sk-SK" sz="2800" b="1" dirty="0">
                <a:solidFill>
                  <a:schemeClr val="bg1"/>
                </a:solidFill>
                <a:latin typeface="Bahnschrift" pitchFamily="34"/>
              </a:rPr>
              <a:t>– cesta krajinou,</a:t>
            </a:r>
          </a:p>
          <a:p>
            <a:pPr lvl="0" algn="l">
              <a:spcBef>
                <a:spcPts val="567"/>
              </a:spcBef>
              <a:spcAft>
                <a:spcPts val="567"/>
              </a:spcAft>
            </a:pPr>
            <a:r>
              <a:rPr lang="sk-SK" sz="2800" b="1" dirty="0">
                <a:solidFill>
                  <a:schemeClr val="bg1"/>
                </a:solidFill>
                <a:latin typeface="Bahnschrift" pitchFamily="34"/>
              </a:rPr>
              <a:t>cesta pre vzdelávanie</a:t>
            </a:r>
          </a:p>
          <a:p>
            <a:pPr lvl="0" algn="l">
              <a:spcBef>
                <a:spcPts val="567"/>
              </a:spcBef>
              <a:spcAft>
                <a:spcPts val="567"/>
              </a:spcAft>
            </a:pPr>
            <a:r>
              <a:rPr lang="sk-SK" sz="1800" dirty="0">
                <a:solidFill>
                  <a:schemeClr val="bg1"/>
                </a:solidFill>
                <a:latin typeface="Bahnschrift" pitchFamily="34"/>
              </a:rPr>
              <a:t>doc. Ing. Martina Slámová PhD.</a:t>
            </a:r>
          </a:p>
        </p:txBody>
      </p:sp>
      <p:pic>
        <p:nvPicPr>
          <p:cNvPr id="5" name="Obrázok 4">
            <a:extLst>
              <a:ext uri="{FF2B5EF4-FFF2-40B4-BE49-F238E27FC236}">
                <a16:creationId xmlns:a16="http://schemas.microsoft.com/office/drawing/2014/main" id="{142E7A37-679B-2E01-E788-A8EA74CFA583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1904104" cy="148102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" name="Skupina 10">
            <a:extLst>
              <a:ext uri="{FF2B5EF4-FFF2-40B4-BE49-F238E27FC236}">
                <a16:creationId xmlns:a16="http://schemas.microsoft.com/office/drawing/2014/main" id="{4BF11B44-2AFC-8299-0EC1-29B4F0AC317A}"/>
              </a:ext>
            </a:extLst>
          </p:cNvPr>
          <p:cNvGrpSpPr/>
          <p:nvPr/>
        </p:nvGrpSpPr>
        <p:grpSpPr>
          <a:xfrm>
            <a:off x="4206241" y="5262489"/>
            <a:ext cx="5874384" cy="2297186"/>
            <a:chOff x="2571077" y="5367348"/>
            <a:chExt cx="5339891" cy="2007922"/>
          </a:xfrm>
        </p:grpSpPr>
        <p:pic>
          <p:nvPicPr>
            <p:cNvPr id="4" name="Obrázok 9">
              <a:extLst>
                <a:ext uri="{FF2B5EF4-FFF2-40B4-BE49-F238E27FC236}">
                  <a16:creationId xmlns:a16="http://schemas.microsoft.com/office/drawing/2014/main" id="{E3702738-D8CD-660D-62F4-270F27AC381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lum/>
              <a:alphaModFix/>
            </a:blip>
            <a:srcRect/>
            <a:stretch>
              <a:fillRect/>
            </a:stretch>
          </p:blipFill>
          <p:spPr>
            <a:xfrm>
              <a:off x="2571077" y="5367348"/>
              <a:ext cx="5339891" cy="20079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Obrázok 5">
              <a:extLst>
                <a:ext uri="{FF2B5EF4-FFF2-40B4-BE49-F238E27FC236}">
                  <a16:creationId xmlns:a16="http://schemas.microsoft.com/office/drawing/2014/main" id="{0F061320-FA55-4E95-9E87-4A8744E6905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lum/>
              <a:alphaModFix/>
            </a:blip>
            <a:srcRect/>
            <a:stretch>
              <a:fillRect/>
            </a:stretch>
          </p:blipFill>
          <p:spPr>
            <a:xfrm>
              <a:off x="2700000" y="5866008"/>
              <a:ext cx="1655999" cy="40248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BlokTextu 11">
              <a:extLst>
                <a:ext uri="{FF2B5EF4-FFF2-40B4-BE49-F238E27FC236}">
                  <a16:creationId xmlns:a16="http://schemas.microsoft.com/office/drawing/2014/main" id="{C66F2C35-D08C-69CC-80C2-DE901172F58E}"/>
                </a:ext>
              </a:extLst>
            </p:cNvPr>
            <p:cNvSpPr/>
            <p:nvPr/>
          </p:nvSpPr>
          <p:spPr>
            <a:xfrm>
              <a:off x="2571077" y="5367348"/>
              <a:ext cx="2696400" cy="45539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5000" rIns="90000" bIns="45000" anchor="t" anchorCtr="0" compatLnSpc="0">
              <a:spAutoFit/>
            </a:bodyPr>
            <a:lstStyle/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r>
                <a:rPr lang="sk-SK" sz="1200" b="0" i="0" u="none" strike="noStrike" kern="1200" spc="0" dirty="0">
                  <a:ln>
                    <a:noFill/>
                  </a:ln>
                  <a:latin typeface="Bahnschrift" pitchFamily="34"/>
                  <a:ea typeface="Microsoft YaHei" pitchFamily="2"/>
                  <a:cs typeface="Lucida Sans" pitchFamily="2"/>
                </a:rPr>
                <a:t>TRANSFARM  </a:t>
              </a:r>
            </a:p>
            <a:p>
              <a:pPr marL="0" marR="0" lvl="0" indent="0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r>
                <a:rPr lang="sk-SK" sz="1200" b="0" i="0" u="none" strike="noStrike" kern="1200" spc="0" dirty="0">
                  <a:ln>
                    <a:noFill/>
                  </a:ln>
                  <a:latin typeface="Bahnschrift" pitchFamily="34"/>
                  <a:ea typeface="Microsoft YaHei" pitchFamily="2"/>
                  <a:cs typeface="Lucida Sans" pitchFamily="2"/>
                </a:rPr>
                <a:t>2021-NO01-KA220-000025048</a:t>
              </a:r>
            </a:p>
          </p:txBody>
        </p:sp>
      </p:grpSp>
      <p:pic>
        <p:nvPicPr>
          <p:cNvPr id="8" name="Obrázok 36">
            <a:extLst>
              <a:ext uri="{FF2B5EF4-FFF2-40B4-BE49-F238E27FC236}">
                <a16:creationId xmlns:a16="http://schemas.microsoft.com/office/drawing/2014/main" id="{FA4A028C-9E44-3D0E-CB59-B3C4CF48D78D}"/>
              </a:ext>
            </a:extLst>
          </p:cNvPr>
          <p:cNvPicPr>
            <a:picLocks noChangeAspect="1"/>
          </p:cNvPicPr>
          <p:nvPr/>
        </p:nvPicPr>
        <p:blipFill>
          <a:blip r:embed="rId7">
            <a:lum/>
            <a:alphaModFix/>
          </a:blip>
          <a:srcRect/>
          <a:stretch>
            <a:fillRect/>
          </a:stretch>
        </p:blipFill>
        <p:spPr>
          <a:xfrm>
            <a:off x="9047180" y="98418"/>
            <a:ext cx="832511" cy="8053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4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02F722-01BF-6074-93EC-7DCCD742E3A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78230" y="1352818"/>
            <a:ext cx="9071640" cy="774649"/>
          </a:xfrm>
        </p:spPr>
        <p:txBody>
          <a:bodyPr/>
          <a:lstStyle/>
          <a:p>
            <a:pPr lvl="0"/>
            <a:r>
              <a:rPr lang="sk-SK" sz="3200" b="0" i="1" dirty="0">
                <a:solidFill>
                  <a:srgbClr val="0069B4"/>
                </a:solidFill>
              </a:rPr>
              <a:t> ... čo sme zistili?</a:t>
            </a:r>
          </a:p>
        </p:txBody>
      </p:sp>
      <p:pic>
        <p:nvPicPr>
          <p:cNvPr id="3" name="Obrázok 2">
            <a:extLst>
              <a:ext uri="{FF2B5EF4-FFF2-40B4-BE49-F238E27FC236}">
                <a16:creationId xmlns:a16="http://schemas.microsoft.com/office/drawing/2014/main" id="{D364B65D-62C5-0F16-AB69-0EEF83919F2C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2009133"/>
            <a:ext cx="10034193" cy="4894728"/>
          </a:xfrm>
          <a:prstGeom prst="rect">
            <a:avLst/>
          </a:prstGeom>
          <a:noFill/>
          <a:ln>
            <a:noFill/>
          </a:ln>
          <a:effectLst>
            <a:softEdge rad="177800"/>
          </a:effectLst>
        </p:spPr>
      </p:pic>
      <p:sp>
        <p:nvSpPr>
          <p:cNvPr id="4" name="BlokTextu 3">
            <a:extLst>
              <a:ext uri="{FF2B5EF4-FFF2-40B4-BE49-F238E27FC236}">
                <a16:creationId xmlns:a16="http://schemas.microsoft.com/office/drawing/2014/main" id="{0CFCD580-9950-3862-D03C-1FFEDBF76729}"/>
              </a:ext>
            </a:extLst>
          </p:cNvPr>
          <p:cNvSpPr txBox="1"/>
          <p:nvPr/>
        </p:nvSpPr>
        <p:spPr>
          <a:xfrm>
            <a:off x="995424" y="7235562"/>
            <a:ext cx="84946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200" i="1" dirty="0">
                <a:solidFill>
                  <a:schemeClr val="bg2">
                    <a:lumMod val="50000"/>
                  </a:schemeClr>
                </a:solidFill>
                <a:latin typeface="Bahnschrift" pitchFamily="34"/>
              </a:rPr>
              <a:t>Prírodné a kultúrne dedičstvo Karpát  – iniciatívy a výzvy, Slovenská agentúra životného prostredia, Žilina, 19.6.2026</a:t>
            </a:r>
            <a:endParaRPr lang="sk-SK" sz="1200" i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BA2D59F1-065F-7F2F-3F9E-FCB1011375F9}"/>
              </a:ext>
            </a:extLst>
          </p:cNvPr>
          <p:cNvSpPr txBox="1">
            <a:spLocks/>
          </p:cNvSpPr>
          <p:nvPr/>
        </p:nvSpPr>
        <p:spPr>
          <a:xfrm>
            <a:off x="180312" y="116675"/>
            <a:ext cx="9720000" cy="923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lvl1pPr algn="ctr" rtl="0" hangingPunct="0">
              <a:tabLst/>
              <a:defRPr lang="sk-SK" sz="4680" b="1" i="0" u="none" strike="noStrike">
                <a:ln>
                  <a:noFill/>
                </a:ln>
                <a:solidFill>
                  <a:srgbClr val="000080"/>
                </a:solidFill>
                <a:latin typeface="Albany" pitchFamily="18"/>
                <a:cs typeface="Tahoma" pitchFamily="2"/>
              </a:defRPr>
            </a:lvl1pPr>
          </a:lstStyle>
          <a:p>
            <a:r>
              <a:rPr lang="sk-SK" sz="3200" kern="0" dirty="0">
                <a:solidFill>
                  <a:srgbClr val="0069B4"/>
                </a:solidFill>
              </a:rPr>
              <a:t>TRANSFARM </a:t>
            </a:r>
            <a:br>
              <a:rPr lang="sk-SK" sz="3200" kern="0" dirty="0">
                <a:solidFill>
                  <a:srgbClr val="0069B4"/>
                </a:solidFill>
              </a:rPr>
            </a:br>
            <a:r>
              <a:rPr lang="sk-SK" sz="3200" kern="0" dirty="0">
                <a:solidFill>
                  <a:srgbClr val="0069B4"/>
                </a:solidFill>
              </a:rPr>
              <a:t>2.VÝSTUP: PRÍPADOVÉ ŠTÚDIE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5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0E66E687-503A-3A6A-5642-40BE476370EF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57400" y="1645958"/>
            <a:ext cx="9642912" cy="548204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Nadpis 1">
            <a:extLst>
              <a:ext uri="{FF2B5EF4-FFF2-40B4-BE49-F238E27FC236}">
                <a16:creationId xmlns:a16="http://schemas.microsoft.com/office/drawing/2014/main" id="{F93CDB84-A5A1-CD28-1E1F-60CC8F2FA7F8}"/>
              </a:ext>
            </a:extLst>
          </p:cNvPr>
          <p:cNvSpPr txBox="1">
            <a:spLocks/>
          </p:cNvSpPr>
          <p:nvPr/>
        </p:nvSpPr>
        <p:spPr>
          <a:xfrm>
            <a:off x="257400" y="1147276"/>
            <a:ext cx="9642912" cy="446373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txBody>
          <a:bodyPr lIns="0" tIns="0" rIns="0" bIns="0" anchor="ctr"/>
          <a:lstStyle>
            <a:lvl1pPr algn="ctr" rtl="0" hangingPunct="0">
              <a:tabLst/>
              <a:defRPr lang="sk-SK" sz="4680" b="1" i="0" u="none" strike="noStrike">
                <a:ln>
                  <a:noFill/>
                </a:ln>
                <a:solidFill>
                  <a:srgbClr val="000080"/>
                </a:solidFill>
                <a:latin typeface="Albany" pitchFamily="18"/>
                <a:cs typeface="Tahoma" pitchFamily="2"/>
              </a:defRPr>
            </a:lvl1pPr>
          </a:lstStyle>
          <a:p>
            <a:r>
              <a:rPr lang="sk-SK" sz="1800" b="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" panose="020B0502040204020203" pitchFamily="34" charset="0"/>
              </a:rPr>
              <a:t> Vymedzenie tradičnej lúčno-pasienkovej krajiny na Slovensku.</a:t>
            </a:r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575FF370-0A1B-4615-00D6-5627AF1BDF03}"/>
              </a:ext>
            </a:extLst>
          </p:cNvPr>
          <p:cNvSpPr txBox="1">
            <a:spLocks/>
          </p:cNvSpPr>
          <p:nvPr/>
        </p:nvSpPr>
        <p:spPr>
          <a:xfrm>
            <a:off x="180312" y="116675"/>
            <a:ext cx="9720000" cy="923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lvl1pPr algn="ctr" rtl="0" hangingPunct="0">
              <a:tabLst/>
              <a:defRPr lang="sk-SK" sz="4680" b="1" i="0" u="none" strike="noStrike">
                <a:ln>
                  <a:noFill/>
                </a:ln>
                <a:solidFill>
                  <a:srgbClr val="000080"/>
                </a:solidFill>
                <a:latin typeface="Albany" pitchFamily="18"/>
                <a:cs typeface="Tahoma" pitchFamily="2"/>
              </a:defRPr>
            </a:lvl1pPr>
          </a:lstStyle>
          <a:p>
            <a:r>
              <a:rPr lang="sk-SK" sz="3200" kern="0" dirty="0">
                <a:solidFill>
                  <a:srgbClr val="0069B4"/>
                </a:solidFill>
              </a:rPr>
              <a:t>TRANSFARM </a:t>
            </a:r>
            <a:br>
              <a:rPr lang="sk-SK" sz="3200" kern="0" dirty="0">
                <a:solidFill>
                  <a:srgbClr val="0069B4"/>
                </a:solidFill>
              </a:rPr>
            </a:br>
            <a:r>
              <a:rPr lang="sk-SK" sz="3200" kern="0" dirty="0">
                <a:solidFill>
                  <a:srgbClr val="0069B4"/>
                </a:solidFill>
              </a:rPr>
              <a:t>2.VÝSTUP: PRÍPADOVÉ ŠTÚDIE</a:t>
            </a:r>
          </a:p>
        </p:txBody>
      </p:sp>
      <p:sp>
        <p:nvSpPr>
          <p:cNvPr id="6" name="BlokTextu 5">
            <a:extLst>
              <a:ext uri="{FF2B5EF4-FFF2-40B4-BE49-F238E27FC236}">
                <a16:creationId xmlns:a16="http://schemas.microsoft.com/office/drawing/2014/main" id="{01BD829A-FE64-2684-024E-3B1766050041}"/>
              </a:ext>
            </a:extLst>
          </p:cNvPr>
          <p:cNvSpPr txBox="1"/>
          <p:nvPr/>
        </p:nvSpPr>
        <p:spPr>
          <a:xfrm>
            <a:off x="995424" y="7235562"/>
            <a:ext cx="84946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200" i="1" dirty="0">
                <a:solidFill>
                  <a:schemeClr val="bg2">
                    <a:lumMod val="50000"/>
                  </a:schemeClr>
                </a:solidFill>
                <a:latin typeface="Bahnschrift" pitchFamily="34"/>
              </a:rPr>
              <a:t>Prírodné a kultúrne dedičstvo Karpát  – iniciatívy a výzvy, Slovenská agentúra životného prostredia, Žilina, 19.6.2026</a:t>
            </a:r>
            <a:endParaRPr lang="sk-SK" sz="1200" i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>
            <a:extLst>
              <a:ext uri="{FF2B5EF4-FFF2-40B4-BE49-F238E27FC236}">
                <a16:creationId xmlns:a16="http://schemas.microsoft.com/office/drawing/2014/main" id="{575FF370-0A1B-4615-00D6-5627AF1BDF03}"/>
              </a:ext>
            </a:extLst>
          </p:cNvPr>
          <p:cNvSpPr txBox="1">
            <a:spLocks/>
          </p:cNvSpPr>
          <p:nvPr/>
        </p:nvSpPr>
        <p:spPr>
          <a:xfrm>
            <a:off x="180312" y="116675"/>
            <a:ext cx="9720000" cy="923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lvl1pPr algn="ctr" rtl="0" hangingPunct="0">
              <a:tabLst/>
              <a:defRPr lang="sk-SK" sz="4680" b="1" i="0" u="none" strike="noStrike">
                <a:ln>
                  <a:noFill/>
                </a:ln>
                <a:solidFill>
                  <a:srgbClr val="000080"/>
                </a:solidFill>
                <a:latin typeface="Albany" pitchFamily="18"/>
                <a:cs typeface="Tahoma" pitchFamily="2"/>
              </a:defRPr>
            </a:lvl1pPr>
          </a:lstStyle>
          <a:p>
            <a:r>
              <a:rPr lang="sk-SK" sz="3200" kern="0" dirty="0">
                <a:solidFill>
                  <a:srgbClr val="0069B4"/>
                </a:solidFill>
              </a:rPr>
              <a:t>TRANSFARM </a:t>
            </a:r>
            <a:br>
              <a:rPr lang="sk-SK" sz="3200" kern="0" dirty="0">
                <a:solidFill>
                  <a:srgbClr val="0069B4"/>
                </a:solidFill>
              </a:rPr>
            </a:br>
            <a:r>
              <a:rPr lang="sk-SK" sz="3200" kern="0" dirty="0">
                <a:solidFill>
                  <a:srgbClr val="0069B4"/>
                </a:solidFill>
              </a:rPr>
              <a:t>2.VÝSTUP: PRÍPADOVÉ ŠTÚDIE</a:t>
            </a:r>
          </a:p>
        </p:txBody>
      </p:sp>
      <p:sp>
        <p:nvSpPr>
          <p:cNvPr id="6" name="BlokTextu 5">
            <a:extLst>
              <a:ext uri="{FF2B5EF4-FFF2-40B4-BE49-F238E27FC236}">
                <a16:creationId xmlns:a16="http://schemas.microsoft.com/office/drawing/2014/main" id="{01BD829A-FE64-2684-024E-3B1766050041}"/>
              </a:ext>
            </a:extLst>
          </p:cNvPr>
          <p:cNvSpPr txBox="1"/>
          <p:nvPr/>
        </p:nvSpPr>
        <p:spPr>
          <a:xfrm>
            <a:off x="995424" y="7235562"/>
            <a:ext cx="84946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200" i="1" dirty="0">
                <a:solidFill>
                  <a:schemeClr val="bg2">
                    <a:lumMod val="50000"/>
                  </a:schemeClr>
                </a:solidFill>
                <a:latin typeface="Bahnschrift" pitchFamily="34"/>
              </a:rPr>
              <a:t>Prírodné a kultúrne dedičstvo Karpát  – iniciatívy a výzvy, Slovenská agentúra životného prostredia, Žilina, 19.6.2026</a:t>
            </a:r>
            <a:endParaRPr lang="sk-SK" sz="1200" i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2" name="Obrázok 1">
            <a:extLst>
              <a:ext uri="{FF2B5EF4-FFF2-40B4-BE49-F238E27FC236}">
                <a16:creationId xmlns:a16="http://schemas.microsoft.com/office/drawing/2014/main" id="{22618201-A5B9-7BD7-48FF-C752B7529FA6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49792" y="1728000"/>
            <a:ext cx="9581040" cy="519984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Nadpis 1">
            <a:extLst>
              <a:ext uri="{FF2B5EF4-FFF2-40B4-BE49-F238E27FC236}">
                <a16:creationId xmlns:a16="http://schemas.microsoft.com/office/drawing/2014/main" id="{9C3C3C82-29C4-C5AF-EE17-45819CA17B97}"/>
              </a:ext>
            </a:extLst>
          </p:cNvPr>
          <p:cNvSpPr txBox="1">
            <a:spLocks/>
          </p:cNvSpPr>
          <p:nvPr/>
        </p:nvSpPr>
        <p:spPr>
          <a:xfrm>
            <a:off x="249792" y="1197091"/>
            <a:ext cx="9581040" cy="446373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txBody>
          <a:bodyPr lIns="0" tIns="0" rIns="0" bIns="0" anchor="ctr"/>
          <a:lstStyle>
            <a:lvl1pPr algn="ctr" rtl="0" hangingPunct="0">
              <a:tabLst/>
              <a:defRPr lang="sk-SK" sz="4680" b="1" i="0" u="none" strike="noStrike">
                <a:ln>
                  <a:noFill/>
                </a:ln>
                <a:solidFill>
                  <a:srgbClr val="000080"/>
                </a:solidFill>
                <a:latin typeface="Albany" pitchFamily="18"/>
                <a:cs typeface="Tahoma" pitchFamily="2"/>
              </a:defRPr>
            </a:lvl1pPr>
          </a:lstStyle>
          <a:p>
            <a:r>
              <a:rPr lang="sk-SK" sz="1800" b="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" panose="020B0502040204020203" pitchFamily="34" charset="0"/>
              </a:rPr>
              <a:t> Črty tradičnej lúčno-pasienkovej krajiny.</a:t>
            </a:r>
          </a:p>
        </p:txBody>
      </p:sp>
      <p:sp>
        <p:nvSpPr>
          <p:cNvPr id="9" name="BlokTextu 8">
            <a:extLst>
              <a:ext uri="{FF2B5EF4-FFF2-40B4-BE49-F238E27FC236}">
                <a16:creationId xmlns:a16="http://schemas.microsoft.com/office/drawing/2014/main" id="{AE0795EF-678C-E11D-C0FD-5292C51E46EA}"/>
              </a:ext>
            </a:extLst>
          </p:cNvPr>
          <p:cNvSpPr txBox="1"/>
          <p:nvPr/>
        </p:nvSpPr>
        <p:spPr>
          <a:xfrm>
            <a:off x="3345628" y="3463962"/>
            <a:ext cx="1058303" cy="1892826"/>
          </a:xfrm>
          <a:prstGeom prst="rect">
            <a:avLst/>
          </a:prstGeom>
          <a:solidFill>
            <a:srgbClr val="FFFF99"/>
          </a:solidFill>
        </p:spPr>
        <p:txBody>
          <a:bodyPr wrap="non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sk-SK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" panose="020B0502040204020203" pitchFamily="34" charset="0"/>
              </a:rPr>
              <a:t>hole</a:t>
            </a:r>
          </a:p>
          <a:p>
            <a:pPr>
              <a:spcBef>
                <a:spcPts val="1800"/>
              </a:spcBef>
            </a:pPr>
            <a:r>
              <a:rPr lang="sk-SK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" panose="020B0502040204020203" pitchFamily="34" charset="0"/>
              </a:rPr>
              <a:t>poľany</a:t>
            </a:r>
          </a:p>
          <a:p>
            <a:pPr>
              <a:spcBef>
                <a:spcPts val="1800"/>
              </a:spcBef>
            </a:pPr>
            <a:r>
              <a:rPr lang="sk-SK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Bahnschrift" panose="020B0502040204020203" pitchFamily="34" charset="0"/>
              </a:rPr>
              <a:t>poloniny</a:t>
            </a:r>
            <a:endParaRPr lang="sk-SK" dirty="0">
              <a:solidFill>
                <a:schemeClr val="tx1">
                  <a:lumMod val="75000"/>
                  <a:lumOff val="25000"/>
                </a:schemeClr>
              </a:solidFill>
              <a:latin typeface="Bahnschrift" panose="020B0502040204020203" pitchFamily="34" charset="0"/>
            </a:endParaRPr>
          </a:p>
          <a:p>
            <a:pPr>
              <a:spcBef>
                <a:spcPts val="1800"/>
              </a:spcBef>
            </a:pPr>
            <a:r>
              <a:rPr lang="sk-SK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" panose="020B0502040204020203" pitchFamily="34" charset="0"/>
              </a:rPr>
              <a:t>planiny</a:t>
            </a:r>
          </a:p>
        </p:txBody>
      </p:sp>
    </p:spTree>
    <p:extLst>
      <p:ext uri="{BB962C8B-B14F-4D97-AF65-F5344CB8AC3E}">
        <p14:creationId xmlns:p14="http://schemas.microsoft.com/office/powerpoint/2010/main" val="17548353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>
            <a:extLst>
              <a:ext uri="{FF2B5EF4-FFF2-40B4-BE49-F238E27FC236}">
                <a16:creationId xmlns:a16="http://schemas.microsoft.com/office/drawing/2014/main" id="{575FF370-0A1B-4615-00D6-5627AF1BDF03}"/>
              </a:ext>
            </a:extLst>
          </p:cNvPr>
          <p:cNvSpPr txBox="1">
            <a:spLocks/>
          </p:cNvSpPr>
          <p:nvPr/>
        </p:nvSpPr>
        <p:spPr>
          <a:xfrm>
            <a:off x="180312" y="116675"/>
            <a:ext cx="9720000" cy="923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lvl1pPr algn="ctr" rtl="0" hangingPunct="0">
              <a:tabLst/>
              <a:defRPr lang="sk-SK" sz="4680" b="1" i="0" u="none" strike="noStrike">
                <a:ln>
                  <a:noFill/>
                </a:ln>
                <a:solidFill>
                  <a:srgbClr val="000080"/>
                </a:solidFill>
                <a:latin typeface="Albany" pitchFamily="18"/>
                <a:cs typeface="Tahoma" pitchFamily="2"/>
              </a:defRPr>
            </a:lvl1pPr>
          </a:lstStyle>
          <a:p>
            <a:r>
              <a:rPr lang="sk-SK" sz="3200" kern="0" dirty="0">
                <a:solidFill>
                  <a:srgbClr val="0069B4"/>
                </a:solidFill>
              </a:rPr>
              <a:t>TRANSFARM </a:t>
            </a:r>
            <a:br>
              <a:rPr lang="sk-SK" sz="3200" kern="0" dirty="0">
                <a:solidFill>
                  <a:srgbClr val="0069B4"/>
                </a:solidFill>
              </a:rPr>
            </a:br>
            <a:r>
              <a:rPr lang="sk-SK" sz="3200" kern="0" dirty="0">
                <a:solidFill>
                  <a:srgbClr val="0069B4"/>
                </a:solidFill>
              </a:rPr>
              <a:t>2.VÝSTUP: PRÍPADOVÉ ŠTÚDIE</a:t>
            </a:r>
          </a:p>
        </p:txBody>
      </p:sp>
      <p:sp>
        <p:nvSpPr>
          <p:cNvPr id="6" name="BlokTextu 5">
            <a:extLst>
              <a:ext uri="{FF2B5EF4-FFF2-40B4-BE49-F238E27FC236}">
                <a16:creationId xmlns:a16="http://schemas.microsoft.com/office/drawing/2014/main" id="{01BD829A-FE64-2684-024E-3B1766050041}"/>
              </a:ext>
            </a:extLst>
          </p:cNvPr>
          <p:cNvSpPr txBox="1"/>
          <p:nvPr/>
        </p:nvSpPr>
        <p:spPr>
          <a:xfrm>
            <a:off x="995424" y="7235562"/>
            <a:ext cx="84946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200" i="1" dirty="0">
                <a:solidFill>
                  <a:schemeClr val="bg2">
                    <a:lumMod val="50000"/>
                  </a:schemeClr>
                </a:solidFill>
                <a:latin typeface="Bahnschrift" pitchFamily="34"/>
              </a:rPr>
              <a:t>Prírodné a kultúrne dedičstvo Karpát  – iniciatívy a výzvy, Slovenská agentúra životného prostredia, Žilina, 19.6.2026</a:t>
            </a:r>
            <a:endParaRPr lang="sk-SK" sz="1200" i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3" name="Obrázok 2">
            <a:extLst>
              <a:ext uri="{FF2B5EF4-FFF2-40B4-BE49-F238E27FC236}">
                <a16:creationId xmlns:a16="http://schemas.microsoft.com/office/drawing/2014/main" id="{167753B3-B1AE-630A-3F39-9700B906CDB1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441063" y="1706323"/>
            <a:ext cx="9314937" cy="530943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Nadpis 1">
            <a:extLst>
              <a:ext uri="{FF2B5EF4-FFF2-40B4-BE49-F238E27FC236}">
                <a16:creationId xmlns:a16="http://schemas.microsoft.com/office/drawing/2014/main" id="{90C7EFF6-99A2-EE09-0921-FC5DA9D6CDD8}"/>
              </a:ext>
            </a:extLst>
          </p:cNvPr>
          <p:cNvSpPr txBox="1">
            <a:spLocks/>
          </p:cNvSpPr>
          <p:nvPr/>
        </p:nvSpPr>
        <p:spPr>
          <a:xfrm>
            <a:off x="441063" y="1193081"/>
            <a:ext cx="9314937" cy="446373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txBody>
          <a:bodyPr lIns="0" tIns="0" rIns="0" bIns="0" anchor="ctr"/>
          <a:lstStyle>
            <a:lvl1pPr algn="ctr" rtl="0" hangingPunct="0">
              <a:tabLst/>
              <a:defRPr lang="sk-SK" sz="4680" b="1" i="0" u="none" strike="noStrike">
                <a:ln>
                  <a:noFill/>
                </a:ln>
                <a:solidFill>
                  <a:srgbClr val="000080"/>
                </a:solidFill>
                <a:latin typeface="Albany" pitchFamily="18"/>
                <a:cs typeface="Tahoma" pitchFamily="2"/>
              </a:defRPr>
            </a:lvl1pPr>
          </a:lstStyle>
          <a:p>
            <a:r>
              <a:rPr lang="sk-SK" sz="1800" b="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" panose="020B0502040204020203" pitchFamily="34" charset="0"/>
              </a:rPr>
              <a:t> Črty tradičnej lúčno-pasienkovej krajiny - objekty salašníckej ľudovej architektúry.</a:t>
            </a:r>
          </a:p>
        </p:txBody>
      </p:sp>
      <p:sp>
        <p:nvSpPr>
          <p:cNvPr id="8" name="BlokTextu 7">
            <a:extLst>
              <a:ext uri="{FF2B5EF4-FFF2-40B4-BE49-F238E27FC236}">
                <a16:creationId xmlns:a16="http://schemas.microsoft.com/office/drawing/2014/main" id="{A9C8450E-34E4-C99B-A3CF-EDFAEB1B6550}"/>
              </a:ext>
            </a:extLst>
          </p:cNvPr>
          <p:cNvSpPr txBox="1"/>
          <p:nvPr/>
        </p:nvSpPr>
        <p:spPr>
          <a:xfrm>
            <a:off x="4205946" y="1936376"/>
            <a:ext cx="4083169" cy="369332"/>
          </a:xfrm>
          <a:prstGeom prst="rect">
            <a:avLst/>
          </a:prstGeom>
          <a:solidFill>
            <a:srgbClr val="FFFF99"/>
          </a:solidFill>
        </p:spPr>
        <p:txBody>
          <a:bodyPr wrap="non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sk-SK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" panose="020B0502040204020203" pitchFamily="34" charset="0"/>
              </a:rPr>
              <a:t>koliby kolibky chyže chyžky </a:t>
            </a:r>
            <a:r>
              <a:rPr lang="sk-SK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Bahnschrift" panose="020B0502040204020203" pitchFamily="34" charset="0"/>
              </a:rPr>
              <a:t>cholvarky</a:t>
            </a:r>
            <a:endParaRPr lang="sk-SK" dirty="0">
              <a:solidFill>
                <a:schemeClr val="tx1">
                  <a:lumMod val="75000"/>
                  <a:lumOff val="25000"/>
                </a:schemeClr>
              </a:solidFill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58106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>
            <a:extLst>
              <a:ext uri="{FF2B5EF4-FFF2-40B4-BE49-F238E27FC236}">
                <a16:creationId xmlns:a16="http://schemas.microsoft.com/office/drawing/2014/main" id="{575FF370-0A1B-4615-00D6-5627AF1BDF03}"/>
              </a:ext>
            </a:extLst>
          </p:cNvPr>
          <p:cNvSpPr txBox="1">
            <a:spLocks/>
          </p:cNvSpPr>
          <p:nvPr/>
        </p:nvSpPr>
        <p:spPr>
          <a:xfrm>
            <a:off x="180312" y="116675"/>
            <a:ext cx="9720000" cy="923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lvl1pPr algn="ctr" rtl="0" hangingPunct="0">
              <a:tabLst/>
              <a:defRPr lang="sk-SK" sz="4680" b="1" i="0" u="none" strike="noStrike">
                <a:ln>
                  <a:noFill/>
                </a:ln>
                <a:solidFill>
                  <a:srgbClr val="000080"/>
                </a:solidFill>
                <a:latin typeface="Albany" pitchFamily="18"/>
                <a:cs typeface="Tahoma" pitchFamily="2"/>
              </a:defRPr>
            </a:lvl1pPr>
          </a:lstStyle>
          <a:p>
            <a:r>
              <a:rPr lang="sk-SK" sz="3200" kern="0" dirty="0">
                <a:solidFill>
                  <a:srgbClr val="0069B4"/>
                </a:solidFill>
              </a:rPr>
              <a:t>TRANSFARM </a:t>
            </a:r>
            <a:br>
              <a:rPr lang="sk-SK" sz="3200" kern="0" dirty="0">
                <a:solidFill>
                  <a:srgbClr val="0069B4"/>
                </a:solidFill>
              </a:rPr>
            </a:br>
            <a:r>
              <a:rPr lang="sk-SK" sz="3200" kern="0" dirty="0">
                <a:solidFill>
                  <a:srgbClr val="0069B4"/>
                </a:solidFill>
              </a:rPr>
              <a:t>2.VÝSTUP: PRÍPADOVÉ ŠTÚDIE</a:t>
            </a:r>
          </a:p>
        </p:txBody>
      </p:sp>
      <p:sp>
        <p:nvSpPr>
          <p:cNvPr id="6" name="BlokTextu 5">
            <a:extLst>
              <a:ext uri="{FF2B5EF4-FFF2-40B4-BE49-F238E27FC236}">
                <a16:creationId xmlns:a16="http://schemas.microsoft.com/office/drawing/2014/main" id="{01BD829A-FE64-2684-024E-3B1766050041}"/>
              </a:ext>
            </a:extLst>
          </p:cNvPr>
          <p:cNvSpPr txBox="1"/>
          <p:nvPr/>
        </p:nvSpPr>
        <p:spPr>
          <a:xfrm>
            <a:off x="995424" y="7235562"/>
            <a:ext cx="84946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200" i="1" dirty="0">
                <a:solidFill>
                  <a:schemeClr val="bg2">
                    <a:lumMod val="50000"/>
                  </a:schemeClr>
                </a:solidFill>
                <a:latin typeface="Bahnschrift" pitchFamily="34"/>
              </a:rPr>
              <a:t>Prírodné a kultúrne dedičstvo Karpát  – iniciatívy a výzvy, Slovenská agentúra životného prostredia, Žilina, 19.6.2026</a:t>
            </a:r>
            <a:endParaRPr lang="sk-SK" sz="1200" i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2" name="Obrázok 1">
            <a:extLst>
              <a:ext uri="{FF2B5EF4-FFF2-40B4-BE49-F238E27FC236}">
                <a16:creationId xmlns:a16="http://schemas.microsoft.com/office/drawing/2014/main" id="{F0EC5872-DE1D-5AA9-79AB-1AB4F91B2ADD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80312" y="1714108"/>
            <a:ext cx="9725040" cy="54468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Nadpis 1">
            <a:extLst>
              <a:ext uri="{FF2B5EF4-FFF2-40B4-BE49-F238E27FC236}">
                <a16:creationId xmlns:a16="http://schemas.microsoft.com/office/drawing/2014/main" id="{9716F889-94CB-6570-17E2-7B80BD1AA713}"/>
              </a:ext>
            </a:extLst>
          </p:cNvPr>
          <p:cNvSpPr txBox="1">
            <a:spLocks/>
          </p:cNvSpPr>
          <p:nvPr/>
        </p:nvSpPr>
        <p:spPr>
          <a:xfrm>
            <a:off x="8191" y="1193081"/>
            <a:ext cx="10072434" cy="446373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txBody>
          <a:bodyPr lIns="0" tIns="0" rIns="0" bIns="0" anchor="ctr"/>
          <a:lstStyle>
            <a:lvl1pPr algn="ctr" rtl="0" hangingPunct="0">
              <a:tabLst/>
              <a:defRPr lang="sk-SK" sz="4680" b="1" i="0" u="none" strike="noStrike">
                <a:ln>
                  <a:noFill/>
                </a:ln>
                <a:solidFill>
                  <a:srgbClr val="000080"/>
                </a:solidFill>
                <a:latin typeface="Albany" pitchFamily="18"/>
                <a:cs typeface="Tahoma" pitchFamily="2"/>
              </a:defRPr>
            </a:lvl1pPr>
          </a:lstStyle>
          <a:p>
            <a:r>
              <a:rPr lang="sk-SK" sz="1800" b="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" panose="020B0502040204020203" pitchFamily="34" charset="0"/>
              </a:rPr>
              <a:t> Črty tradičnej lúčno-pasienkovej krajiny – hospodárske zvieratá chované salašníckym spôsobom.</a:t>
            </a:r>
          </a:p>
        </p:txBody>
      </p:sp>
      <p:sp>
        <p:nvSpPr>
          <p:cNvPr id="8" name="BlokTextu 7">
            <a:extLst>
              <a:ext uri="{FF2B5EF4-FFF2-40B4-BE49-F238E27FC236}">
                <a16:creationId xmlns:a16="http://schemas.microsoft.com/office/drawing/2014/main" id="{97ED6DD4-3F7F-EF25-CC56-B484F9DED9D7}"/>
              </a:ext>
            </a:extLst>
          </p:cNvPr>
          <p:cNvSpPr txBox="1"/>
          <p:nvPr/>
        </p:nvSpPr>
        <p:spPr>
          <a:xfrm>
            <a:off x="5611548" y="2270193"/>
            <a:ext cx="2129109" cy="1661993"/>
          </a:xfrm>
          <a:prstGeom prst="rect">
            <a:avLst/>
          </a:prstGeom>
          <a:solidFill>
            <a:srgbClr val="FFFF99"/>
          </a:solidFill>
        </p:spPr>
        <p:txBody>
          <a:bodyPr wrap="non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sk-SK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" panose="020B0502040204020203" pitchFamily="34" charset="0"/>
              </a:rPr>
              <a:t>ovce </a:t>
            </a:r>
          </a:p>
          <a:p>
            <a:pPr algn="ctr">
              <a:spcBef>
                <a:spcPts val="1200"/>
              </a:spcBef>
            </a:pPr>
            <a:r>
              <a:rPr lang="sk-SK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" panose="020B0502040204020203" pitchFamily="34" charset="0"/>
              </a:rPr>
              <a:t>hovädzí dobytok </a:t>
            </a:r>
          </a:p>
          <a:p>
            <a:pPr algn="ctr">
              <a:spcBef>
                <a:spcPts val="1200"/>
              </a:spcBef>
            </a:pPr>
            <a:r>
              <a:rPr lang="sk-SK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" panose="020B0502040204020203" pitchFamily="34" charset="0"/>
              </a:rPr>
              <a:t>kozy</a:t>
            </a:r>
          </a:p>
          <a:p>
            <a:pPr algn="ctr">
              <a:spcBef>
                <a:spcPts val="1200"/>
              </a:spcBef>
            </a:pPr>
            <a:r>
              <a:rPr lang="sk-SK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" panose="020B0502040204020203" pitchFamily="34" charset="0"/>
              </a:rPr>
              <a:t>v minulosti aj kone</a:t>
            </a:r>
          </a:p>
        </p:txBody>
      </p:sp>
    </p:spTree>
    <p:extLst>
      <p:ext uri="{BB962C8B-B14F-4D97-AF65-F5344CB8AC3E}">
        <p14:creationId xmlns:p14="http://schemas.microsoft.com/office/powerpoint/2010/main" val="32371943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>
            <a:extLst>
              <a:ext uri="{FF2B5EF4-FFF2-40B4-BE49-F238E27FC236}">
                <a16:creationId xmlns:a16="http://schemas.microsoft.com/office/drawing/2014/main" id="{575FF370-0A1B-4615-00D6-5627AF1BDF03}"/>
              </a:ext>
            </a:extLst>
          </p:cNvPr>
          <p:cNvSpPr txBox="1">
            <a:spLocks/>
          </p:cNvSpPr>
          <p:nvPr/>
        </p:nvSpPr>
        <p:spPr>
          <a:xfrm>
            <a:off x="180312" y="116675"/>
            <a:ext cx="9720000" cy="923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lvl1pPr algn="ctr" rtl="0" hangingPunct="0">
              <a:tabLst/>
              <a:defRPr lang="sk-SK" sz="4680" b="1" i="0" u="none" strike="noStrike">
                <a:ln>
                  <a:noFill/>
                </a:ln>
                <a:solidFill>
                  <a:srgbClr val="000080"/>
                </a:solidFill>
                <a:latin typeface="Albany" pitchFamily="18"/>
                <a:cs typeface="Tahoma" pitchFamily="2"/>
              </a:defRPr>
            </a:lvl1pPr>
          </a:lstStyle>
          <a:p>
            <a:r>
              <a:rPr lang="sk-SK" sz="3200" kern="0" dirty="0">
                <a:solidFill>
                  <a:srgbClr val="0069B4"/>
                </a:solidFill>
              </a:rPr>
              <a:t>TRANSFARM </a:t>
            </a:r>
            <a:br>
              <a:rPr lang="sk-SK" sz="3200" kern="0" dirty="0">
                <a:solidFill>
                  <a:srgbClr val="0069B4"/>
                </a:solidFill>
              </a:rPr>
            </a:br>
            <a:r>
              <a:rPr lang="sk-SK" sz="3200" kern="0" dirty="0">
                <a:solidFill>
                  <a:srgbClr val="0069B4"/>
                </a:solidFill>
              </a:rPr>
              <a:t>2.VÝSTUP: PRÍPADOVÉ ŠTÚDIE</a:t>
            </a:r>
          </a:p>
        </p:txBody>
      </p:sp>
      <p:sp>
        <p:nvSpPr>
          <p:cNvPr id="6" name="BlokTextu 5">
            <a:extLst>
              <a:ext uri="{FF2B5EF4-FFF2-40B4-BE49-F238E27FC236}">
                <a16:creationId xmlns:a16="http://schemas.microsoft.com/office/drawing/2014/main" id="{01BD829A-FE64-2684-024E-3B1766050041}"/>
              </a:ext>
            </a:extLst>
          </p:cNvPr>
          <p:cNvSpPr txBox="1"/>
          <p:nvPr/>
        </p:nvSpPr>
        <p:spPr>
          <a:xfrm>
            <a:off x="995424" y="7235562"/>
            <a:ext cx="84946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200" i="1" dirty="0">
                <a:solidFill>
                  <a:schemeClr val="bg2">
                    <a:lumMod val="50000"/>
                  </a:schemeClr>
                </a:solidFill>
                <a:latin typeface="Bahnschrift" pitchFamily="34"/>
              </a:rPr>
              <a:t>Prírodné a kultúrne dedičstvo Karpát  – iniciatívy a výzvy, Slovenská agentúra životného prostredia, Žilina, 19.6.2026</a:t>
            </a:r>
            <a:endParaRPr lang="sk-SK" sz="1200" i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2" name="Obrázok 1">
            <a:extLst>
              <a:ext uri="{FF2B5EF4-FFF2-40B4-BE49-F238E27FC236}">
                <a16:creationId xmlns:a16="http://schemas.microsoft.com/office/drawing/2014/main" id="{9A3CDA29-BC15-0009-C7E8-D47FA8FFB277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49792" y="1727999"/>
            <a:ext cx="9522048" cy="531754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Nadpis 1">
            <a:extLst>
              <a:ext uri="{FF2B5EF4-FFF2-40B4-BE49-F238E27FC236}">
                <a16:creationId xmlns:a16="http://schemas.microsoft.com/office/drawing/2014/main" id="{CE3172A8-04B6-87B8-BECF-5571E8D40783}"/>
              </a:ext>
            </a:extLst>
          </p:cNvPr>
          <p:cNvSpPr txBox="1">
            <a:spLocks/>
          </p:cNvSpPr>
          <p:nvPr/>
        </p:nvSpPr>
        <p:spPr>
          <a:xfrm>
            <a:off x="249792" y="1197091"/>
            <a:ext cx="9581040" cy="446373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txBody>
          <a:bodyPr lIns="0" tIns="0" rIns="0" bIns="0" anchor="ctr"/>
          <a:lstStyle>
            <a:lvl1pPr algn="ctr" rtl="0" hangingPunct="0">
              <a:tabLst/>
              <a:defRPr lang="sk-SK" sz="4680" b="1" i="0" u="none" strike="noStrike">
                <a:ln>
                  <a:noFill/>
                </a:ln>
                <a:solidFill>
                  <a:srgbClr val="000080"/>
                </a:solidFill>
                <a:latin typeface="Albany" pitchFamily="18"/>
                <a:cs typeface="Tahoma" pitchFamily="2"/>
              </a:defRPr>
            </a:lvl1pPr>
          </a:lstStyle>
          <a:p>
            <a:r>
              <a:rPr lang="sk-SK" sz="1800" b="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" panose="020B0502040204020203" pitchFamily="34" charset="0"/>
              </a:rPr>
              <a:t>KRAJINNÝ RÁZ reprezentuje HODNOTY tradičnej lúčno-pasienkovej krajiny.</a:t>
            </a:r>
          </a:p>
        </p:txBody>
      </p:sp>
    </p:spTree>
    <p:extLst>
      <p:ext uri="{BB962C8B-B14F-4D97-AF65-F5344CB8AC3E}">
        <p14:creationId xmlns:p14="http://schemas.microsoft.com/office/powerpoint/2010/main" val="24514773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>
            <a:extLst>
              <a:ext uri="{FF2B5EF4-FFF2-40B4-BE49-F238E27FC236}">
                <a16:creationId xmlns:a16="http://schemas.microsoft.com/office/drawing/2014/main" id="{575FF370-0A1B-4615-00D6-5627AF1BDF03}"/>
              </a:ext>
            </a:extLst>
          </p:cNvPr>
          <p:cNvSpPr txBox="1">
            <a:spLocks/>
          </p:cNvSpPr>
          <p:nvPr/>
        </p:nvSpPr>
        <p:spPr>
          <a:xfrm>
            <a:off x="180312" y="116675"/>
            <a:ext cx="9720000" cy="923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lvl1pPr algn="ctr" rtl="0" hangingPunct="0">
              <a:tabLst/>
              <a:defRPr lang="sk-SK" sz="4680" b="1" i="0" u="none" strike="noStrike">
                <a:ln>
                  <a:noFill/>
                </a:ln>
                <a:solidFill>
                  <a:srgbClr val="000080"/>
                </a:solidFill>
                <a:latin typeface="Albany" pitchFamily="18"/>
                <a:cs typeface="Tahoma" pitchFamily="2"/>
              </a:defRPr>
            </a:lvl1pPr>
          </a:lstStyle>
          <a:p>
            <a:r>
              <a:rPr lang="sk-SK" sz="3200" kern="0" dirty="0">
                <a:solidFill>
                  <a:srgbClr val="0069B4"/>
                </a:solidFill>
              </a:rPr>
              <a:t>TRANSFARM </a:t>
            </a:r>
            <a:br>
              <a:rPr lang="sk-SK" sz="3200" kern="0" dirty="0">
                <a:solidFill>
                  <a:srgbClr val="0069B4"/>
                </a:solidFill>
              </a:rPr>
            </a:br>
            <a:r>
              <a:rPr lang="sk-SK" sz="3200" kern="0" dirty="0">
                <a:solidFill>
                  <a:srgbClr val="0069B4"/>
                </a:solidFill>
              </a:rPr>
              <a:t>2.VÝSTUP: PRÍPADOVÉ ŠTÚDIE</a:t>
            </a:r>
          </a:p>
        </p:txBody>
      </p:sp>
      <p:sp>
        <p:nvSpPr>
          <p:cNvPr id="6" name="BlokTextu 5">
            <a:extLst>
              <a:ext uri="{FF2B5EF4-FFF2-40B4-BE49-F238E27FC236}">
                <a16:creationId xmlns:a16="http://schemas.microsoft.com/office/drawing/2014/main" id="{01BD829A-FE64-2684-024E-3B1766050041}"/>
              </a:ext>
            </a:extLst>
          </p:cNvPr>
          <p:cNvSpPr txBox="1"/>
          <p:nvPr/>
        </p:nvSpPr>
        <p:spPr>
          <a:xfrm>
            <a:off x="995424" y="7235562"/>
            <a:ext cx="84946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200" i="1" dirty="0">
                <a:solidFill>
                  <a:schemeClr val="bg2">
                    <a:lumMod val="50000"/>
                  </a:schemeClr>
                </a:solidFill>
                <a:latin typeface="Bahnschrift" pitchFamily="34"/>
              </a:rPr>
              <a:t>Prírodné a kultúrne dedičstvo Karpát  – iniciatívy a výzvy, Slovenská agentúra životného prostredia, Žilina, 19.6.2026</a:t>
            </a:r>
            <a:endParaRPr lang="sk-SK" sz="1200" i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3" name="Obrázok 2">
            <a:extLst>
              <a:ext uri="{FF2B5EF4-FFF2-40B4-BE49-F238E27FC236}">
                <a16:creationId xmlns:a16="http://schemas.microsoft.com/office/drawing/2014/main" id="{A12F4721-8C4E-E87A-33B2-AFE4D711B135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49792" y="1731233"/>
            <a:ext cx="9581040" cy="541656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Nadpis 1">
            <a:extLst>
              <a:ext uri="{FF2B5EF4-FFF2-40B4-BE49-F238E27FC236}">
                <a16:creationId xmlns:a16="http://schemas.microsoft.com/office/drawing/2014/main" id="{118A1B8F-A902-6655-8CBB-FFE176797F3C}"/>
              </a:ext>
            </a:extLst>
          </p:cNvPr>
          <p:cNvSpPr txBox="1">
            <a:spLocks/>
          </p:cNvSpPr>
          <p:nvPr/>
        </p:nvSpPr>
        <p:spPr>
          <a:xfrm>
            <a:off x="249792" y="1197091"/>
            <a:ext cx="9581040" cy="446373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txBody>
          <a:bodyPr lIns="0" tIns="0" rIns="0" bIns="0" anchor="ctr"/>
          <a:lstStyle>
            <a:lvl1pPr algn="ctr" rtl="0" hangingPunct="0">
              <a:tabLst/>
              <a:defRPr lang="sk-SK" sz="4680" b="1" i="0" u="none" strike="noStrike">
                <a:ln>
                  <a:noFill/>
                </a:ln>
                <a:solidFill>
                  <a:srgbClr val="000080"/>
                </a:solidFill>
                <a:latin typeface="Albany" pitchFamily="18"/>
                <a:cs typeface="Tahoma" pitchFamily="2"/>
              </a:defRPr>
            </a:lvl1pPr>
          </a:lstStyle>
          <a:p>
            <a:r>
              <a:rPr lang="sk-SK" sz="1800" b="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" panose="020B0502040204020203" pitchFamily="34" charset="0"/>
              </a:rPr>
              <a:t>Význam HODNÔT tradičnej lúčno-pasienkovej krajiny v TURIZME.</a:t>
            </a:r>
          </a:p>
        </p:txBody>
      </p:sp>
      <p:sp>
        <p:nvSpPr>
          <p:cNvPr id="8" name="BlokTextu 7">
            <a:extLst>
              <a:ext uri="{FF2B5EF4-FFF2-40B4-BE49-F238E27FC236}">
                <a16:creationId xmlns:a16="http://schemas.microsoft.com/office/drawing/2014/main" id="{D8E0E229-3D2F-4978-5B9E-03DF456AB385}"/>
              </a:ext>
            </a:extLst>
          </p:cNvPr>
          <p:cNvSpPr txBox="1"/>
          <p:nvPr/>
        </p:nvSpPr>
        <p:spPr>
          <a:xfrm>
            <a:off x="6196405" y="4146972"/>
            <a:ext cx="3634427" cy="3000821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algn="ctr"/>
            <a:endParaRPr lang="sk-SK" dirty="0">
              <a:solidFill>
                <a:schemeClr val="tx1">
                  <a:lumMod val="75000"/>
                  <a:lumOff val="25000"/>
                </a:schemeClr>
              </a:solidFill>
              <a:latin typeface="Bahnschrift" panose="020B0502040204020203" pitchFamily="34" charset="0"/>
            </a:endParaRPr>
          </a:p>
          <a:p>
            <a:pPr algn="ctr"/>
            <a:r>
              <a:rPr lang="sk-SK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" panose="020B0502040204020203" pitchFamily="34" charset="0"/>
              </a:rPr>
              <a:t>nehmotné kultúrne dedičstvo – folklór s prejavom v hudbe, obliekaní, zvykoch, tradičnom pracovnom náradí ...</a:t>
            </a:r>
          </a:p>
          <a:p>
            <a:pPr algn="ctr">
              <a:spcBef>
                <a:spcPts val="1800"/>
              </a:spcBef>
            </a:pPr>
            <a:r>
              <a:rPr lang="sk-SK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" panose="020B0502040204020203" pitchFamily="34" charset="0"/>
              </a:rPr>
              <a:t>kulinárstvo „</a:t>
            </a:r>
            <a:r>
              <a:rPr lang="sk-SK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Bahnschrift" panose="020B0502040204020203" pitchFamily="34" charset="0"/>
              </a:rPr>
              <a:t>slow</a:t>
            </a:r>
            <a:r>
              <a:rPr lang="sk-SK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" panose="020B0502040204020203" pitchFamily="34" charset="0"/>
              </a:rPr>
              <a:t> </a:t>
            </a:r>
            <a:r>
              <a:rPr lang="sk-SK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Bahnschrift" panose="020B0502040204020203" pitchFamily="34" charset="0"/>
              </a:rPr>
              <a:t>food</a:t>
            </a:r>
            <a:r>
              <a:rPr lang="sk-SK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" panose="020B0502040204020203" pitchFamily="34" charset="0"/>
              </a:rPr>
              <a:t>“</a:t>
            </a:r>
          </a:p>
          <a:p>
            <a:pPr algn="ctr">
              <a:spcBef>
                <a:spcPts val="1800"/>
              </a:spcBef>
            </a:pPr>
            <a:r>
              <a:rPr lang="sk-SK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" panose="020B0502040204020203" pitchFamily="34" charset="0"/>
              </a:rPr>
              <a:t>salašnícke psy</a:t>
            </a:r>
          </a:p>
          <a:p>
            <a:pPr algn="ctr">
              <a:spcBef>
                <a:spcPts val="1800"/>
              </a:spcBef>
            </a:pPr>
            <a:r>
              <a:rPr lang="sk-SK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" panose="020B0502040204020203" pitchFamily="34" charset="0"/>
              </a:rPr>
              <a:t>múzeá</a:t>
            </a:r>
          </a:p>
        </p:txBody>
      </p:sp>
    </p:spTree>
    <p:extLst>
      <p:ext uri="{BB962C8B-B14F-4D97-AF65-F5344CB8AC3E}">
        <p14:creationId xmlns:p14="http://schemas.microsoft.com/office/powerpoint/2010/main" val="35316993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97DC6E-AAB1-FE1C-0D79-CAA501A1C7F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80312" y="116675"/>
            <a:ext cx="9720000" cy="923040"/>
          </a:xfrm>
        </p:spPr>
        <p:txBody>
          <a:bodyPr/>
          <a:lstStyle/>
          <a:p>
            <a:pPr lvl="0"/>
            <a:r>
              <a:rPr lang="sk-SK" sz="3200" dirty="0">
                <a:solidFill>
                  <a:srgbClr val="0069B4"/>
                </a:solidFill>
              </a:rPr>
              <a:t>TRANSFARM </a:t>
            </a:r>
            <a:br>
              <a:rPr lang="sk-SK" sz="3200" dirty="0">
                <a:solidFill>
                  <a:srgbClr val="0069B4"/>
                </a:solidFill>
              </a:rPr>
            </a:br>
            <a:r>
              <a:rPr lang="sk-SK" sz="3200" dirty="0">
                <a:solidFill>
                  <a:srgbClr val="0069B4"/>
                </a:solidFill>
              </a:rPr>
              <a:t>3.VÝSTUP: VZDELÁVACIE ZDROJE</a:t>
            </a:r>
          </a:p>
        </p:txBody>
      </p:sp>
      <p:sp>
        <p:nvSpPr>
          <p:cNvPr id="5" name="BlokTextu 4">
            <a:extLst>
              <a:ext uri="{FF2B5EF4-FFF2-40B4-BE49-F238E27FC236}">
                <a16:creationId xmlns:a16="http://schemas.microsoft.com/office/drawing/2014/main" id="{D08FC322-B7F9-2818-93B0-938F1A6124AA}"/>
              </a:ext>
            </a:extLst>
          </p:cNvPr>
          <p:cNvSpPr txBox="1"/>
          <p:nvPr/>
        </p:nvSpPr>
        <p:spPr>
          <a:xfrm>
            <a:off x="248253" y="6711735"/>
            <a:ext cx="5505203" cy="33710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sk-SK" sz="1600" b="0" i="0" u="none" strike="noStrike" kern="1200" dirty="0">
                <a:ln>
                  <a:noFill/>
                </a:ln>
                <a:solidFill>
                  <a:srgbClr val="0069B4"/>
                </a:solidFill>
                <a:latin typeface="Bahnschrift" pitchFamily="34"/>
                <a:ea typeface="Microsoft YaHei" pitchFamily="2"/>
                <a:cs typeface="Lucida Sans" pitchFamily="2"/>
              </a:rPr>
              <a:t>https://training.transfarm-erasmus.eu/training-resources</a:t>
            </a:r>
          </a:p>
        </p:txBody>
      </p:sp>
      <p:sp>
        <p:nvSpPr>
          <p:cNvPr id="6" name="BlokTextu 5">
            <a:extLst>
              <a:ext uri="{FF2B5EF4-FFF2-40B4-BE49-F238E27FC236}">
                <a16:creationId xmlns:a16="http://schemas.microsoft.com/office/drawing/2014/main" id="{B7AC81DC-4A20-170A-BCC9-D1DA3B9263D5}"/>
              </a:ext>
            </a:extLst>
          </p:cNvPr>
          <p:cNvSpPr txBox="1"/>
          <p:nvPr/>
        </p:nvSpPr>
        <p:spPr>
          <a:xfrm>
            <a:off x="995424" y="7235562"/>
            <a:ext cx="84946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200" i="1" dirty="0">
                <a:solidFill>
                  <a:schemeClr val="bg2">
                    <a:lumMod val="50000"/>
                  </a:schemeClr>
                </a:solidFill>
                <a:latin typeface="Bahnschrift" pitchFamily="34"/>
              </a:rPr>
              <a:t>Prírodné a kultúrne dedičstvo Karpát  – iniciatívy a výzvy, Slovenská agentúra životného prostredia, Žilina, 19.6.2026</a:t>
            </a:r>
            <a:endParaRPr lang="sk-SK" sz="1200" i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82140379-B243-BFF3-A40F-40B73EA67BB4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60000" y="1296000"/>
            <a:ext cx="9504000" cy="532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495544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3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641BCE24-AC2D-5FC6-59A5-472F6990AB9F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 t="47763"/>
          <a:stretch/>
        </p:blipFill>
        <p:spPr>
          <a:xfrm>
            <a:off x="1214422" y="830957"/>
            <a:ext cx="8056624" cy="263369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Nadpis 2">
            <a:extLst>
              <a:ext uri="{FF2B5EF4-FFF2-40B4-BE49-F238E27FC236}">
                <a16:creationId xmlns:a16="http://schemas.microsoft.com/office/drawing/2014/main" id="{D6C98EC2-7A36-03CD-AC64-65166458341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14951" y="17491"/>
            <a:ext cx="9071640" cy="852477"/>
          </a:xfrm>
        </p:spPr>
        <p:txBody>
          <a:bodyPr/>
          <a:lstStyle/>
          <a:p>
            <a:pPr lvl="0"/>
            <a:r>
              <a:rPr lang="sk-SK" sz="3200" dirty="0">
                <a:solidFill>
                  <a:srgbClr val="0069B4"/>
                </a:solidFill>
              </a:rPr>
              <a:t>TRANSFARM - SPOLUPRÁCA</a:t>
            </a:r>
          </a:p>
        </p:txBody>
      </p:sp>
      <p:sp>
        <p:nvSpPr>
          <p:cNvPr id="4" name="BlokTextu 3">
            <a:extLst>
              <a:ext uri="{FF2B5EF4-FFF2-40B4-BE49-F238E27FC236}">
                <a16:creationId xmlns:a16="http://schemas.microsoft.com/office/drawing/2014/main" id="{EAC5C0E8-F4EB-832E-6E4A-9DBEE0224328}"/>
              </a:ext>
            </a:extLst>
          </p:cNvPr>
          <p:cNvSpPr txBox="1"/>
          <p:nvPr/>
        </p:nvSpPr>
        <p:spPr>
          <a:xfrm>
            <a:off x="995424" y="7235562"/>
            <a:ext cx="84946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200" i="1" dirty="0">
                <a:solidFill>
                  <a:schemeClr val="bg2">
                    <a:lumMod val="50000"/>
                  </a:schemeClr>
                </a:solidFill>
                <a:latin typeface="Bahnschrift" pitchFamily="34"/>
              </a:rPr>
              <a:t>Prírodné a kultúrne dedičstvo Karpát  – iniciatívy a výzvy, Slovenská agentúra životného prostredia, Žilina, 19.6.2026</a:t>
            </a:r>
            <a:endParaRPr lang="sk-SK" sz="1200" i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5" name="Obrázok 4">
            <a:extLst>
              <a:ext uri="{FF2B5EF4-FFF2-40B4-BE49-F238E27FC236}">
                <a16:creationId xmlns:a16="http://schemas.microsoft.com/office/drawing/2014/main" id="{B4DF15A6-9F69-4CA0-7D86-2ADB8088AC2A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2510036" y="3668759"/>
            <a:ext cx="4687293" cy="3423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Miestna akčná skupina Terchovská dolina">
            <a:extLst>
              <a:ext uri="{FF2B5EF4-FFF2-40B4-BE49-F238E27FC236}">
                <a16:creationId xmlns:a16="http://schemas.microsoft.com/office/drawing/2014/main" id="{A6260821-EDDF-58DA-4BB0-BB676784C0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61" y="3660346"/>
            <a:ext cx="2087533" cy="2087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ĽUK | Bratislava">
            <a:extLst>
              <a:ext uri="{FF2B5EF4-FFF2-40B4-BE49-F238E27FC236}">
                <a16:creationId xmlns:a16="http://schemas.microsoft.com/office/drawing/2014/main" id="{C6F0176B-1AE3-2655-E9EC-8AF85CF574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517" y="6171326"/>
            <a:ext cx="938114" cy="938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BlokTextu 7">
            <a:extLst>
              <a:ext uri="{FF2B5EF4-FFF2-40B4-BE49-F238E27FC236}">
                <a16:creationId xmlns:a16="http://schemas.microsoft.com/office/drawing/2014/main" id="{820A6467-C3D4-8085-9219-9383C215C254}"/>
              </a:ext>
            </a:extLst>
          </p:cNvPr>
          <p:cNvSpPr txBox="1"/>
          <p:nvPr/>
        </p:nvSpPr>
        <p:spPr>
          <a:xfrm>
            <a:off x="186846" y="5903815"/>
            <a:ext cx="217502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sk-SK" sz="2000" b="1" i="0" strike="noStrike" dirty="0">
                <a:solidFill>
                  <a:srgbClr val="0069B4"/>
                </a:solidFill>
                <a:effectLst/>
                <a:latin typeface="Google Sans"/>
              </a:rPr>
              <a:t>OZ </a:t>
            </a:r>
            <a:r>
              <a:rPr lang="sk-SK" sz="2000" b="1" i="0" strike="noStrike" dirty="0" err="1">
                <a:solidFill>
                  <a:srgbClr val="0069B4"/>
                </a:solidFill>
                <a:effectLst/>
                <a:latin typeface="Google Sans"/>
              </a:rPr>
              <a:t>Juhaska</a:t>
            </a:r>
            <a:r>
              <a:rPr lang="sk-SK" sz="2000" b="1" i="0" strike="noStrike" dirty="0">
                <a:solidFill>
                  <a:srgbClr val="0069B4"/>
                </a:solidFill>
                <a:effectLst/>
                <a:latin typeface="Google Sans"/>
              </a:rPr>
              <a:t> </a:t>
            </a:r>
            <a:r>
              <a:rPr lang="sk-SK" sz="2000" b="1" i="0" strike="noStrike" dirty="0" err="1">
                <a:solidFill>
                  <a:srgbClr val="0069B4"/>
                </a:solidFill>
                <a:effectLst/>
                <a:latin typeface="Google Sans"/>
              </a:rPr>
              <a:t>reguľa</a:t>
            </a:r>
            <a:endParaRPr lang="sk-SK" sz="2000" b="1" i="0" strike="noStrike" dirty="0">
              <a:solidFill>
                <a:srgbClr val="0069B4"/>
              </a:solidFill>
              <a:effectLst/>
              <a:latin typeface="Google Sans"/>
            </a:endParaRPr>
          </a:p>
          <a:p>
            <a:pPr algn="l"/>
            <a:r>
              <a:rPr lang="sk-SK" sz="2000" b="1" i="0" strike="noStrike" dirty="0">
                <a:solidFill>
                  <a:srgbClr val="0069B4"/>
                </a:solidFill>
                <a:effectLst/>
                <a:latin typeface="Google Sans"/>
              </a:rPr>
              <a:t> (@juhaskaregula)</a:t>
            </a:r>
            <a:endParaRPr lang="sk-SK" sz="2000" b="1" i="0" strike="noStrike" dirty="0">
              <a:solidFill>
                <a:srgbClr val="0069B4"/>
              </a:solidFill>
              <a:effectLst/>
              <a:latin typeface="Google Sans"/>
              <a:hlinkClick r:id="rId7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pic>
        <p:nvPicPr>
          <p:cNvPr id="1032" name="Picture 8" descr="Portál dotácií Ministerstva kultúry SR">
            <a:extLst>
              <a:ext uri="{FF2B5EF4-FFF2-40B4-BE49-F238E27FC236}">
                <a16:creationId xmlns:a16="http://schemas.microsoft.com/office/drawing/2014/main" id="{1095CCFC-AC7F-F8AF-BB18-E8729433AE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516" y="5411868"/>
            <a:ext cx="2352075" cy="672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Slovenská komisia pre UNESCO | Bratislava">
            <a:extLst>
              <a:ext uri="{FF2B5EF4-FFF2-40B4-BE49-F238E27FC236}">
                <a16:creationId xmlns:a16="http://schemas.microsoft.com/office/drawing/2014/main" id="{B56ECAB4-6162-CADC-9D6A-0E1FF14193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72" t="25402" r="34941" b="27416"/>
          <a:stretch/>
        </p:blipFill>
        <p:spPr bwMode="auto">
          <a:xfrm>
            <a:off x="7380531" y="3636085"/>
            <a:ext cx="2306060" cy="1698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O nás - Centrum pre tradičnú ľudovú kultúru">
            <a:extLst>
              <a:ext uri="{FF2B5EF4-FFF2-40B4-BE49-F238E27FC236}">
                <a16:creationId xmlns:a16="http://schemas.microsoft.com/office/drawing/2014/main" id="{CA7F3F8F-6169-BEBE-59B7-93DA4CC211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9261" y="6171327"/>
            <a:ext cx="1336093" cy="944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BlokTextu 8">
            <a:extLst>
              <a:ext uri="{FF2B5EF4-FFF2-40B4-BE49-F238E27FC236}">
                <a16:creationId xmlns:a16="http://schemas.microsoft.com/office/drawing/2014/main" id="{AB33DF8D-814D-CE4B-8F56-6094B4683069}"/>
              </a:ext>
            </a:extLst>
          </p:cNvPr>
          <p:cNvSpPr txBox="1"/>
          <p:nvPr/>
        </p:nvSpPr>
        <p:spPr>
          <a:xfrm>
            <a:off x="2534096" y="4246994"/>
            <a:ext cx="502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dirty="0"/>
              <a:t>🙂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>
            <a:extLst>
              <a:ext uri="{FF2B5EF4-FFF2-40B4-BE49-F238E27FC236}">
                <a16:creationId xmlns:a16="http://schemas.microsoft.com/office/drawing/2014/main" id="{4903B79C-A9A9-BE75-169A-D83B6C3C513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217" r="3157"/>
          <a:stretch/>
        </p:blipFill>
        <p:spPr>
          <a:xfrm>
            <a:off x="159198" y="1259941"/>
            <a:ext cx="4421507" cy="23800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Obrázok 5" descr="Obrázok, na ktorom je ošatenie, osoba, exteriér, nebo&#10;&#10;Automaticky generovaný popis">
            <a:extLst>
              <a:ext uri="{FF2B5EF4-FFF2-40B4-BE49-F238E27FC236}">
                <a16:creationId xmlns:a16="http://schemas.microsoft.com/office/drawing/2014/main" id="{493AB51E-6377-E994-7E7B-99AFFD2AD7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498" y="1259941"/>
            <a:ext cx="5143034" cy="5143034"/>
          </a:xfrm>
          <a:prstGeom prst="rect">
            <a:avLst/>
          </a:prstGeom>
          <a:solidFill>
            <a:srgbClr val="FFFFFF">
              <a:shade val="85000"/>
            </a:srgbClr>
          </a:solidFill>
          <a:ln w="98425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7" name="BlokTextu 6">
            <a:extLst>
              <a:ext uri="{FF2B5EF4-FFF2-40B4-BE49-F238E27FC236}">
                <a16:creationId xmlns:a16="http://schemas.microsoft.com/office/drawing/2014/main" id="{68F7609F-82BE-9362-8D05-6C389C304F7C}"/>
              </a:ext>
            </a:extLst>
          </p:cNvPr>
          <p:cNvSpPr txBox="1"/>
          <p:nvPr/>
        </p:nvSpPr>
        <p:spPr>
          <a:xfrm>
            <a:off x="158553" y="6466169"/>
            <a:ext cx="98487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>
                <a:latin typeface="Bahnschrift" panose="020B0502040204020203" pitchFamily="34" charset="0"/>
              </a:rPr>
              <a:t>https://www.sopsr.sk/chus/chranene-uzemia-slovenska-101/</a:t>
            </a:r>
          </a:p>
          <a:p>
            <a:r>
              <a:rPr lang="sk-SK" dirty="0">
                <a:latin typeface="Bahnschrift" panose="020B0502040204020203" pitchFamily="34" charset="0"/>
              </a:rPr>
              <a:t>Chránené územia Slovenska, </a:t>
            </a:r>
            <a:r>
              <a:rPr lang="sk-SK" dirty="0" err="1">
                <a:latin typeface="Bahnschrift" panose="020B0502040204020203" pitchFamily="34" charset="0"/>
              </a:rPr>
              <a:t>vol</a:t>
            </a:r>
            <a:r>
              <a:rPr lang="sk-SK" dirty="0">
                <a:latin typeface="Bahnschrift" panose="020B0502040204020203" pitchFamily="34" charset="0"/>
              </a:rPr>
              <a:t>. 101, 2023, p. 111-115, ISSN 2453-6423</a:t>
            </a:r>
          </a:p>
        </p:txBody>
      </p:sp>
      <p:pic>
        <p:nvPicPr>
          <p:cNvPr id="8" name="Obrázok 7">
            <a:extLst>
              <a:ext uri="{FF2B5EF4-FFF2-40B4-BE49-F238E27FC236}">
                <a16:creationId xmlns:a16="http://schemas.microsoft.com/office/drawing/2014/main" id="{B7C07F48-A907-260A-D545-04FB0960E20A}"/>
              </a:ext>
            </a:extLst>
          </p:cNvPr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169311" y="3921940"/>
            <a:ext cx="4421507" cy="248568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BlokTextu 8">
            <a:extLst>
              <a:ext uri="{FF2B5EF4-FFF2-40B4-BE49-F238E27FC236}">
                <a16:creationId xmlns:a16="http://schemas.microsoft.com/office/drawing/2014/main" id="{3FFFF777-3D29-F0F1-6E6C-00AFEBF733A3}"/>
              </a:ext>
            </a:extLst>
          </p:cNvPr>
          <p:cNvSpPr txBox="1"/>
          <p:nvPr/>
        </p:nvSpPr>
        <p:spPr>
          <a:xfrm>
            <a:off x="995424" y="7235562"/>
            <a:ext cx="84946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200" i="1" dirty="0">
                <a:solidFill>
                  <a:schemeClr val="bg2">
                    <a:lumMod val="50000"/>
                  </a:schemeClr>
                </a:solidFill>
                <a:latin typeface="Bahnschrift" pitchFamily="34"/>
              </a:rPr>
              <a:t>Prírodné a kultúrne dedičstvo Karpát  – iniciatívy a výzvy, Slovenská agentúra životného prostredia, Žilina, 19.6.2026</a:t>
            </a:r>
            <a:endParaRPr lang="sk-SK" sz="1200" i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B000DB1B-DE97-2E4D-AE02-3226775693C9}"/>
              </a:ext>
            </a:extLst>
          </p:cNvPr>
          <p:cNvSpPr txBox="1">
            <a:spLocks/>
          </p:cNvSpPr>
          <p:nvPr/>
        </p:nvSpPr>
        <p:spPr>
          <a:xfrm>
            <a:off x="44095" y="1675"/>
            <a:ext cx="10036530" cy="11594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lvl1pPr algn="ctr" rtl="0" hangingPunct="0">
              <a:tabLst/>
              <a:defRPr lang="sk-SK" sz="4680" b="1" i="0" u="none" strike="noStrike">
                <a:ln>
                  <a:noFill/>
                </a:ln>
                <a:solidFill>
                  <a:srgbClr val="000080"/>
                </a:solidFill>
                <a:latin typeface="Albany" pitchFamily="18"/>
                <a:cs typeface="Tahoma" pitchFamily="2"/>
              </a:defRPr>
            </a:lvl1pPr>
          </a:lstStyle>
          <a:p>
            <a:r>
              <a:rPr lang="sk-SK" sz="3200" kern="0" dirty="0">
                <a:solidFill>
                  <a:srgbClr val="0069B4"/>
                </a:solidFill>
                <a:latin typeface="Bahnschrift" panose="020B0502040204020203" pitchFamily="34" charset="0"/>
              </a:rPr>
              <a:t>TRANSFARM – POPULARIZÁCIA SIEŤOVANIE</a:t>
            </a:r>
          </a:p>
        </p:txBody>
      </p:sp>
    </p:spTree>
    <p:extLst>
      <p:ext uri="{BB962C8B-B14F-4D97-AF65-F5344CB8AC3E}">
        <p14:creationId xmlns:p14="http://schemas.microsoft.com/office/powerpoint/2010/main" val="2902054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C9BFC3DF-1413-7CAB-AE8E-B72778370B7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76678" y="0"/>
            <a:ext cx="9448318" cy="1067040"/>
          </a:xfrm>
        </p:spPr>
        <p:txBody>
          <a:bodyPr/>
          <a:lstStyle/>
          <a:p>
            <a:pPr lvl="0"/>
            <a:r>
              <a:rPr lang="sk-SK" sz="3200" dirty="0">
                <a:solidFill>
                  <a:srgbClr val="0069B4"/>
                </a:solidFill>
                <a:latin typeface="Bahnschrift" pitchFamily="34"/>
              </a:rPr>
              <a:t>PARTNERSTVÁ V MEDZINÁRODNÝCH PROJEKTOCH</a:t>
            </a:r>
          </a:p>
        </p:txBody>
      </p:sp>
      <p:sp>
        <p:nvSpPr>
          <p:cNvPr id="7" name="BlokTextu 6">
            <a:extLst>
              <a:ext uri="{FF2B5EF4-FFF2-40B4-BE49-F238E27FC236}">
                <a16:creationId xmlns:a16="http://schemas.microsoft.com/office/drawing/2014/main" id="{DB445638-51D1-46DD-B449-64486BE4B257}"/>
              </a:ext>
            </a:extLst>
          </p:cNvPr>
          <p:cNvSpPr txBox="1"/>
          <p:nvPr/>
        </p:nvSpPr>
        <p:spPr>
          <a:xfrm>
            <a:off x="126858" y="794874"/>
            <a:ext cx="944831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buClr>
                <a:srgbClr val="800000"/>
              </a:buClr>
              <a:buSzPct val="45000"/>
            </a:pPr>
            <a:r>
              <a:rPr lang="sk-SK" sz="1800" dirty="0">
                <a:solidFill>
                  <a:schemeClr val="bg2">
                    <a:lumMod val="25000"/>
                  </a:schemeClr>
                </a:solidFill>
                <a:latin typeface="Bahnschrift" pitchFamily="34"/>
              </a:rPr>
              <a:t>KUNESCO koordinovala (v konzorciu partnerov za TUZVO) </a:t>
            </a:r>
          </a:p>
          <a:p>
            <a:pPr lvl="0" algn="ctr">
              <a:buClr>
                <a:srgbClr val="800000"/>
              </a:buClr>
              <a:buSzPct val="45000"/>
            </a:pPr>
            <a:r>
              <a:rPr lang="sk-SK" sz="1800" dirty="0">
                <a:solidFill>
                  <a:schemeClr val="bg2">
                    <a:lumMod val="25000"/>
                  </a:schemeClr>
                </a:solidFill>
                <a:latin typeface="Bahnschrift" pitchFamily="34"/>
              </a:rPr>
              <a:t>medzinárodný vzdelávací projekt Erasmus+ TRANSFARM „</a:t>
            </a:r>
            <a:r>
              <a:rPr lang="sk-SK" sz="1800" dirty="0" err="1">
                <a:solidFill>
                  <a:schemeClr val="bg2">
                    <a:lumMod val="25000"/>
                  </a:schemeClr>
                </a:solidFill>
                <a:latin typeface="Bahnschrift" pitchFamily="34"/>
              </a:rPr>
              <a:t>Vocational</a:t>
            </a:r>
            <a:r>
              <a:rPr lang="sk-SK" sz="1800" dirty="0">
                <a:solidFill>
                  <a:schemeClr val="bg2">
                    <a:lumMod val="25000"/>
                  </a:schemeClr>
                </a:solidFill>
                <a:latin typeface="Bahnschrift" pitchFamily="34"/>
              </a:rPr>
              <a:t> </a:t>
            </a:r>
            <a:r>
              <a:rPr lang="sk-SK" sz="1800" dirty="0" err="1">
                <a:solidFill>
                  <a:schemeClr val="bg2">
                    <a:lumMod val="25000"/>
                  </a:schemeClr>
                </a:solidFill>
                <a:latin typeface="Bahnschrift" pitchFamily="34"/>
              </a:rPr>
              <a:t>education</a:t>
            </a:r>
            <a:r>
              <a:rPr lang="sk-SK" sz="1800" dirty="0">
                <a:solidFill>
                  <a:schemeClr val="bg2">
                    <a:lumMod val="25000"/>
                  </a:schemeClr>
                </a:solidFill>
                <a:latin typeface="Bahnschrift" pitchFamily="34"/>
              </a:rPr>
              <a:t> and </a:t>
            </a:r>
            <a:r>
              <a:rPr lang="sk-SK" sz="1800" dirty="0" err="1">
                <a:solidFill>
                  <a:schemeClr val="bg2">
                    <a:lumMod val="25000"/>
                  </a:schemeClr>
                </a:solidFill>
                <a:latin typeface="Bahnschrift" pitchFamily="34"/>
              </a:rPr>
              <a:t>training</a:t>
            </a:r>
            <a:r>
              <a:rPr lang="sk-SK" sz="1800" dirty="0">
                <a:solidFill>
                  <a:schemeClr val="bg2">
                    <a:lumMod val="25000"/>
                  </a:schemeClr>
                </a:solidFill>
                <a:latin typeface="Bahnschrift" pitchFamily="34"/>
              </a:rPr>
              <a:t> </a:t>
            </a:r>
            <a:r>
              <a:rPr lang="sk-SK" sz="1800" dirty="0" err="1">
                <a:solidFill>
                  <a:schemeClr val="bg2">
                    <a:lumMod val="25000"/>
                  </a:schemeClr>
                </a:solidFill>
                <a:latin typeface="Bahnschrift" pitchFamily="34"/>
              </a:rPr>
              <a:t>for</a:t>
            </a:r>
            <a:r>
              <a:rPr lang="sk-SK" sz="1800" dirty="0">
                <a:solidFill>
                  <a:schemeClr val="bg2">
                    <a:lumMod val="25000"/>
                  </a:schemeClr>
                </a:solidFill>
                <a:latin typeface="Bahnschrift" pitchFamily="34"/>
              </a:rPr>
              <a:t> </a:t>
            </a:r>
            <a:r>
              <a:rPr lang="sk-SK" sz="1800" dirty="0" err="1">
                <a:solidFill>
                  <a:schemeClr val="bg2">
                    <a:lumMod val="25000"/>
                  </a:schemeClr>
                </a:solidFill>
                <a:latin typeface="Bahnschrift" pitchFamily="34"/>
              </a:rPr>
              <a:t>transhumance</a:t>
            </a:r>
            <a:r>
              <a:rPr lang="sk-SK" sz="1800" dirty="0">
                <a:solidFill>
                  <a:schemeClr val="bg2">
                    <a:lumMod val="25000"/>
                  </a:schemeClr>
                </a:solidFill>
                <a:latin typeface="Bahnschrift" pitchFamily="34"/>
              </a:rPr>
              <a:t> </a:t>
            </a:r>
            <a:r>
              <a:rPr lang="sk-SK" sz="1800" dirty="0" err="1">
                <a:solidFill>
                  <a:schemeClr val="bg2">
                    <a:lumMod val="25000"/>
                  </a:schemeClr>
                </a:solidFill>
                <a:latin typeface="Bahnschrift" pitchFamily="34"/>
              </a:rPr>
              <a:t>practitioners</a:t>
            </a:r>
            <a:r>
              <a:rPr lang="sk-SK" sz="1800" dirty="0">
                <a:solidFill>
                  <a:schemeClr val="bg2">
                    <a:lumMod val="25000"/>
                  </a:schemeClr>
                </a:solidFill>
                <a:latin typeface="Bahnschrift" pitchFamily="34"/>
              </a:rPr>
              <a:t>“ 2021 – 1-NO01-KA220 – VET-000025048</a:t>
            </a:r>
          </a:p>
          <a:p>
            <a:pPr lvl="0" algn="ctr">
              <a:buClr>
                <a:srgbClr val="800000"/>
              </a:buClr>
              <a:buSzPct val="45000"/>
            </a:pPr>
            <a:r>
              <a:rPr lang="sk-SK" sz="1800" dirty="0">
                <a:solidFill>
                  <a:schemeClr val="bg2">
                    <a:lumMod val="25000"/>
                  </a:schemeClr>
                </a:solidFill>
                <a:latin typeface="Bahnschrift" pitchFamily="34"/>
              </a:rPr>
              <a:t> </a:t>
            </a:r>
            <a:endParaRPr lang="sk-SK" dirty="0"/>
          </a:p>
        </p:txBody>
      </p:sp>
      <p:pic>
        <p:nvPicPr>
          <p:cNvPr id="8" name="Obrázok 7">
            <a:extLst>
              <a:ext uri="{FF2B5EF4-FFF2-40B4-BE49-F238E27FC236}">
                <a16:creationId xmlns:a16="http://schemas.microsoft.com/office/drawing/2014/main" id="{A617BD7F-F9EA-A527-4062-C43CA7B97CF9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 l="28725"/>
          <a:stretch/>
        </p:blipFill>
        <p:spPr>
          <a:xfrm>
            <a:off x="2926115" y="1995203"/>
            <a:ext cx="6773971" cy="4896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BlokTextu 8">
            <a:extLst>
              <a:ext uri="{FF2B5EF4-FFF2-40B4-BE49-F238E27FC236}">
                <a16:creationId xmlns:a16="http://schemas.microsoft.com/office/drawing/2014/main" id="{DFEAEFFB-A90D-2A4B-A8D0-9DF8332ADA28}"/>
              </a:ext>
            </a:extLst>
          </p:cNvPr>
          <p:cNvSpPr txBox="1"/>
          <p:nvPr/>
        </p:nvSpPr>
        <p:spPr>
          <a:xfrm>
            <a:off x="995424" y="7235562"/>
            <a:ext cx="84946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200" i="1" dirty="0">
                <a:solidFill>
                  <a:schemeClr val="bg2">
                    <a:lumMod val="50000"/>
                  </a:schemeClr>
                </a:solidFill>
                <a:latin typeface="Bahnschrift" pitchFamily="34"/>
              </a:rPr>
              <a:t>Prírodné a kultúrne dedičstvo Karpát  – iniciatívy a výzvy, Slovenská agentúra životného prostredia, Žilina, 19.6.2026</a:t>
            </a:r>
            <a:endParaRPr lang="sk-SK" sz="1200" i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BlokTextu 9">
            <a:extLst>
              <a:ext uri="{FF2B5EF4-FFF2-40B4-BE49-F238E27FC236}">
                <a16:creationId xmlns:a16="http://schemas.microsoft.com/office/drawing/2014/main" id="{247F0109-1378-4377-5745-186A56555338}"/>
              </a:ext>
            </a:extLst>
          </p:cNvPr>
          <p:cNvSpPr txBox="1"/>
          <p:nvPr/>
        </p:nvSpPr>
        <p:spPr>
          <a:xfrm>
            <a:off x="330811" y="6584816"/>
            <a:ext cx="2595304" cy="306387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sk-SK" sz="1400" b="0" i="0" u="none" strike="noStrike" kern="1200" dirty="0">
                <a:ln>
                  <a:noFill/>
                </a:ln>
                <a:solidFill>
                  <a:srgbClr val="0069B4"/>
                </a:solidFill>
                <a:latin typeface="Bahnschrift" pitchFamily="34"/>
                <a:ea typeface="Microsoft YaHei" pitchFamily="2"/>
                <a:cs typeface="Lucida Sans" pitchFamily="2"/>
              </a:rPr>
              <a:t>https://transfarm-erasmus.eu</a:t>
            </a:r>
          </a:p>
        </p:txBody>
      </p:sp>
      <p:sp>
        <p:nvSpPr>
          <p:cNvPr id="11" name="BlokTextu 10">
            <a:extLst>
              <a:ext uri="{FF2B5EF4-FFF2-40B4-BE49-F238E27FC236}">
                <a16:creationId xmlns:a16="http://schemas.microsoft.com/office/drawing/2014/main" id="{8FA57C9F-31B9-D865-10FB-3510D03D0364}"/>
              </a:ext>
            </a:extLst>
          </p:cNvPr>
          <p:cNvSpPr txBox="1"/>
          <p:nvPr/>
        </p:nvSpPr>
        <p:spPr>
          <a:xfrm>
            <a:off x="410635" y="2070185"/>
            <a:ext cx="2351049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sk-SK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" panose="020B0502040204020203" pitchFamily="34" charset="0"/>
              </a:rPr>
              <a:t>KA220 – Partnerstvá spolupráce v oblasti vzdelávania a odbornej prípravy</a:t>
            </a:r>
          </a:p>
          <a:p>
            <a:pPr>
              <a:spcBef>
                <a:spcPts val="1800"/>
              </a:spcBef>
            </a:pPr>
            <a:r>
              <a:rPr lang="sk-SK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" panose="020B0502040204020203" pitchFamily="34" charset="0"/>
              </a:rPr>
              <a:t>Výstupy projektu dostupné v 8 jazykoch: DE, EN, ES, FR, GR, IT, NO, SK</a:t>
            </a:r>
          </a:p>
          <a:p>
            <a:pPr>
              <a:spcBef>
                <a:spcPts val="1800"/>
              </a:spcBef>
            </a:pPr>
            <a:r>
              <a:rPr lang="sk-SK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" panose="020B0502040204020203" pitchFamily="34" charset="0"/>
              </a:rPr>
              <a:t>Konzorcium 7 partnerov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6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79C219B2-DB7D-19DE-54E8-C1DB4682302B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38540" y="1397815"/>
            <a:ext cx="9647640" cy="5400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BlokTextu 4">
            <a:extLst>
              <a:ext uri="{FF2B5EF4-FFF2-40B4-BE49-F238E27FC236}">
                <a16:creationId xmlns:a16="http://schemas.microsoft.com/office/drawing/2014/main" id="{0F30CB1F-37B9-70B0-67C3-CAFD6E189C3E}"/>
              </a:ext>
            </a:extLst>
          </p:cNvPr>
          <p:cNvSpPr txBox="1"/>
          <p:nvPr/>
        </p:nvSpPr>
        <p:spPr>
          <a:xfrm>
            <a:off x="995424" y="7235562"/>
            <a:ext cx="84946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200" i="1" dirty="0">
                <a:solidFill>
                  <a:schemeClr val="bg2">
                    <a:lumMod val="50000"/>
                  </a:schemeClr>
                </a:solidFill>
                <a:latin typeface="Bahnschrift" pitchFamily="34"/>
              </a:rPr>
              <a:t>Prírodné a kultúrne dedičstvo Karpát  – iniciatívy a výzvy, Slovenská agentúra životného prostredia, Žilina, 19.6.2026</a:t>
            </a:r>
            <a:endParaRPr lang="sk-SK" sz="1200" i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6B051E4F-93ED-A71A-D5D0-F10B8A7B8AE9}"/>
              </a:ext>
            </a:extLst>
          </p:cNvPr>
          <p:cNvSpPr txBox="1">
            <a:spLocks/>
          </p:cNvSpPr>
          <p:nvPr/>
        </p:nvSpPr>
        <p:spPr>
          <a:xfrm>
            <a:off x="44095" y="1675"/>
            <a:ext cx="10036530" cy="11594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lvl1pPr algn="ctr" rtl="0" hangingPunct="0">
              <a:tabLst/>
              <a:defRPr lang="sk-SK" sz="4680" b="1" i="0" u="none" strike="noStrike">
                <a:ln>
                  <a:noFill/>
                </a:ln>
                <a:solidFill>
                  <a:srgbClr val="000080"/>
                </a:solidFill>
                <a:latin typeface="Albany" pitchFamily="18"/>
                <a:cs typeface="Tahoma" pitchFamily="2"/>
              </a:defRPr>
            </a:lvl1pPr>
          </a:lstStyle>
          <a:p>
            <a:r>
              <a:rPr lang="sk-SK" sz="3200" kern="0" dirty="0">
                <a:solidFill>
                  <a:srgbClr val="0069B4"/>
                </a:solidFill>
                <a:latin typeface="Bahnschrift" panose="020B0502040204020203" pitchFamily="34" charset="0"/>
              </a:rPr>
              <a:t>TRANSFARM – POPULARIZÁCIA SIEŤOVANIE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7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FE8E2DBE-A0CA-CF20-F5C9-7730C3E51921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29402" y="1377882"/>
            <a:ext cx="9433967" cy="512279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BlokTextu 3">
            <a:extLst>
              <a:ext uri="{FF2B5EF4-FFF2-40B4-BE49-F238E27FC236}">
                <a16:creationId xmlns:a16="http://schemas.microsoft.com/office/drawing/2014/main" id="{8C747B92-0854-2B12-DBA5-718DD48C5686}"/>
              </a:ext>
            </a:extLst>
          </p:cNvPr>
          <p:cNvSpPr txBox="1"/>
          <p:nvPr/>
        </p:nvSpPr>
        <p:spPr>
          <a:xfrm>
            <a:off x="229402" y="6518075"/>
            <a:ext cx="4316492" cy="612973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sk-SK" sz="1600" b="0" i="0" u="none" strike="noStrike" kern="1200" dirty="0">
                <a:ln>
                  <a:noFill/>
                </a:ln>
                <a:solidFill>
                  <a:srgbClr val="0069B4"/>
                </a:solidFill>
                <a:latin typeface="Bahnschrift" panose="020B0502040204020203" pitchFamily="34" charset="0"/>
                <a:ea typeface="Microsoft YaHei" pitchFamily="2"/>
                <a:cs typeface="Lucida Sans" pitchFamily="2"/>
              </a:rPr>
              <a:t>https://www.dossier.org.ua/en/news/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sk-SK" sz="1600" b="0" i="0" u="none" strike="noStrike" kern="1200" dirty="0">
                <a:ln>
                  <a:noFill/>
                </a:ln>
                <a:solidFill>
                  <a:srgbClr val="0069B4"/>
                </a:solidFill>
                <a:latin typeface="Bahnschrift" panose="020B0502040204020203" pitchFamily="34" charset="0"/>
                <a:ea typeface="Microsoft YaHei" pitchFamily="2"/>
                <a:cs typeface="Lucida Sans" pitchFamily="2"/>
              </a:rPr>
              <a:t>discussion-2024-2-review/</a:t>
            </a:r>
          </a:p>
        </p:txBody>
      </p:sp>
      <p:pic>
        <p:nvPicPr>
          <p:cNvPr id="5" name="Obrázok 4">
            <a:extLst>
              <a:ext uri="{FF2B5EF4-FFF2-40B4-BE49-F238E27FC236}">
                <a16:creationId xmlns:a16="http://schemas.microsoft.com/office/drawing/2014/main" id="{462195AC-CA19-5970-1891-CBA17C8C6F00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 t="-1" b="49257"/>
          <a:stretch/>
        </p:blipFill>
        <p:spPr>
          <a:xfrm>
            <a:off x="5497159" y="3866098"/>
            <a:ext cx="4462066" cy="3300474"/>
          </a:xfrm>
          <a:prstGeom prst="rect">
            <a:avLst/>
          </a:prstGeom>
          <a:noFill/>
          <a:ln w="38100">
            <a:solidFill>
              <a:srgbClr val="D9D9D9"/>
            </a:solidFill>
          </a:ln>
        </p:spPr>
      </p:pic>
      <p:sp>
        <p:nvSpPr>
          <p:cNvPr id="7" name="BlokTextu 6">
            <a:extLst>
              <a:ext uri="{FF2B5EF4-FFF2-40B4-BE49-F238E27FC236}">
                <a16:creationId xmlns:a16="http://schemas.microsoft.com/office/drawing/2014/main" id="{F76CAE52-81C5-FDAB-8F0F-2B1CFB797AF7}"/>
              </a:ext>
            </a:extLst>
          </p:cNvPr>
          <p:cNvSpPr txBox="1"/>
          <p:nvPr/>
        </p:nvSpPr>
        <p:spPr>
          <a:xfrm>
            <a:off x="995424" y="7235562"/>
            <a:ext cx="84946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200" i="1" dirty="0">
                <a:solidFill>
                  <a:schemeClr val="bg2">
                    <a:lumMod val="50000"/>
                  </a:schemeClr>
                </a:solidFill>
                <a:latin typeface="Bahnschrift" pitchFamily="34"/>
              </a:rPr>
              <a:t>Prírodné a kultúrne dedičstvo Karpát  – iniciatívy a výzvy, Slovenská agentúra životného prostredia, Žilina, 19.6.2026</a:t>
            </a:r>
            <a:endParaRPr lang="sk-SK" sz="1200" i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74907C3E-9E21-20CC-1198-98220550222D}"/>
              </a:ext>
            </a:extLst>
          </p:cNvPr>
          <p:cNvSpPr txBox="1">
            <a:spLocks/>
          </p:cNvSpPr>
          <p:nvPr/>
        </p:nvSpPr>
        <p:spPr>
          <a:xfrm>
            <a:off x="44095" y="1675"/>
            <a:ext cx="10036530" cy="11594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lvl1pPr algn="ctr" rtl="0" hangingPunct="0">
              <a:tabLst/>
              <a:defRPr lang="sk-SK" sz="4680" b="1" i="0" u="none" strike="noStrike">
                <a:ln>
                  <a:noFill/>
                </a:ln>
                <a:solidFill>
                  <a:srgbClr val="000080"/>
                </a:solidFill>
                <a:latin typeface="Albany" pitchFamily="18"/>
                <a:cs typeface="Tahoma" pitchFamily="2"/>
              </a:defRPr>
            </a:lvl1pPr>
          </a:lstStyle>
          <a:p>
            <a:r>
              <a:rPr lang="sk-SK" sz="3200" kern="0" dirty="0">
                <a:solidFill>
                  <a:srgbClr val="0069B4"/>
                </a:solidFill>
                <a:latin typeface="Bahnschrift" panose="020B0502040204020203" pitchFamily="34" charset="0"/>
              </a:rPr>
              <a:t>TRANSFARM – POPULARIZÁCIA SIEŤOVANIE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1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DD0FFE-6AAA-B7A0-A482-CD69EC13F52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0"/>
            <a:ext cx="10080625" cy="1032251"/>
          </a:xfrm>
        </p:spPr>
        <p:txBody>
          <a:bodyPr/>
          <a:lstStyle/>
          <a:p>
            <a:pPr lvl="0"/>
            <a:r>
              <a:rPr lang="sk-SK" sz="3200" dirty="0">
                <a:solidFill>
                  <a:srgbClr val="0069B4"/>
                </a:solidFill>
                <a:latin typeface="Bahnschrift" panose="020B0502040204020203" pitchFamily="34" charset="0"/>
              </a:rPr>
              <a:t>TRANSFARM – VÝSKUM V NP A BR SLOVENSKÝ KRAS</a:t>
            </a:r>
          </a:p>
        </p:txBody>
      </p:sp>
      <p:pic>
        <p:nvPicPr>
          <p:cNvPr id="3" name="Obrázok 2">
            <a:extLst>
              <a:ext uri="{FF2B5EF4-FFF2-40B4-BE49-F238E27FC236}">
                <a16:creationId xmlns:a16="http://schemas.microsoft.com/office/drawing/2014/main" id="{578AEFFA-D3AF-ABEA-28E0-FB55732BC16C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248518" y="881643"/>
            <a:ext cx="7379116" cy="349240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ázok 4">
            <a:extLst>
              <a:ext uri="{FF2B5EF4-FFF2-40B4-BE49-F238E27FC236}">
                <a16:creationId xmlns:a16="http://schemas.microsoft.com/office/drawing/2014/main" id="{72D645DA-456C-5EFB-03A4-68B908DC8B38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2474700" y="4431125"/>
            <a:ext cx="4926751" cy="274736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BlokTextu 5">
            <a:extLst>
              <a:ext uri="{FF2B5EF4-FFF2-40B4-BE49-F238E27FC236}">
                <a16:creationId xmlns:a16="http://schemas.microsoft.com/office/drawing/2014/main" id="{0D20A2F0-B36A-C34E-ED7A-C12312E793B3}"/>
              </a:ext>
            </a:extLst>
          </p:cNvPr>
          <p:cNvSpPr txBox="1"/>
          <p:nvPr/>
        </p:nvSpPr>
        <p:spPr>
          <a:xfrm>
            <a:off x="995424" y="7235562"/>
            <a:ext cx="84946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200" i="1" dirty="0">
                <a:solidFill>
                  <a:schemeClr val="bg2">
                    <a:lumMod val="50000"/>
                  </a:schemeClr>
                </a:solidFill>
                <a:latin typeface="Bahnschrift" pitchFamily="34"/>
              </a:rPr>
              <a:t>Prírodné a kultúrne dedičstvo Karpát  – iniciatívy a výzvy, Slovenská agentúra životného prostredia, Žilina, 19.6.2026</a:t>
            </a:r>
            <a:endParaRPr lang="sk-SK" sz="1200" i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9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lokTextu 4">
            <a:extLst>
              <a:ext uri="{FF2B5EF4-FFF2-40B4-BE49-F238E27FC236}">
                <a16:creationId xmlns:a16="http://schemas.microsoft.com/office/drawing/2014/main" id="{A0491F4A-CF63-5FB3-7947-CE3FD83B237A}"/>
              </a:ext>
            </a:extLst>
          </p:cNvPr>
          <p:cNvSpPr txBox="1"/>
          <p:nvPr/>
        </p:nvSpPr>
        <p:spPr>
          <a:xfrm>
            <a:off x="590581" y="862112"/>
            <a:ext cx="71476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dirty="0">
                <a:latin typeface="Bahnschrift" panose="020B0502040204020203" pitchFamily="34" charset="0"/>
              </a:rPr>
              <a:t>Z</a:t>
            </a:r>
            <a:r>
              <a:rPr lang="sk-SK" sz="1800" dirty="0">
                <a:latin typeface="Bahnschrift" panose="020B0502040204020203" pitchFamily="34" charset="0"/>
              </a:rPr>
              <a:t>ápis do nehmotného kultúrneho dedičstva „Tradičné ovčiarstvo“</a:t>
            </a:r>
          </a:p>
          <a:p>
            <a:endParaRPr lang="sk-SK" dirty="0">
              <a:latin typeface="Bahnschrift" panose="020B0502040204020203" pitchFamily="34" charset="0"/>
            </a:endParaRPr>
          </a:p>
        </p:txBody>
      </p:sp>
      <p:sp>
        <p:nvSpPr>
          <p:cNvPr id="6" name="BlokTextu 5">
            <a:extLst>
              <a:ext uri="{FF2B5EF4-FFF2-40B4-BE49-F238E27FC236}">
                <a16:creationId xmlns:a16="http://schemas.microsoft.com/office/drawing/2014/main" id="{857D1FD7-9F61-5B11-B4B1-5F504FFA5BF1}"/>
              </a:ext>
            </a:extLst>
          </p:cNvPr>
          <p:cNvSpPr txBox="1"/>
          <p:nvPr/>
        </p:nvSpPr>
        <p:spPr>
          <a:xfrm>
            <a:off x="995424" y="7235562"/>
            <a:ext cx="84946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200" i="1" dirty="0">
                <a:solidFill>
                  <a:schemeClr val="bg2">
                    <a:lumMod val="50000"/>
                  </a:schemeClr>
                </a:solidFill>
                <a:latin typeface="Bahnschrift" pitchFamily="34"/>
              </a:rPr>
              <a:t>Prírodné a kultúrne dedičstvo Karpát  – iniciatívy a výzvy, Slovenská agentúra životného prostredia, Žilina, 19.6.2026</a:t>
            </a:r>
            <a:endParaRPr lang="sk-SK" sz="1200" i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BlokTextu 6">
            <a:extLst>
              <a:ext uri="{FF2B5EF4-FFF2-40B4-BE49-F238E27FC236}">
                <a16:creationId xmlns:a16="http://schemas.microsoft.com/office/drawing/2014/main" id="{E2114E09-05FA-17D4-0473-BCF690F59DAB}"/>
              </a:ext>
            </a:extLst>
          </p:cNvPr>
          <p:cNvSpPr txBox="1"/>
          <p:nvPr/>
        </p:nvSpPr>
        <p:spPr>
          <a:xfrm>
            <a:off x="515060" y="5102922"/>
            <a:ext cx="6395759" cy="3470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sk-SK" sz="1600" b="0" i="0" u="none" strike="noStrike" kern="1200" dirty="0">
                <a:ln>
                  <a:noFill/>
                </a:ln>
                <a:solidFill>
                  <a:srgbClr val="0069B4"/>
                </a:solidFill>
                <a:latin typeface="Bahnschrift" panose="020B0502040204020203" pitchFamily="34" charset="0"/>
                <a:ea typeface="Microsoft YaHei" pitchFamily="2"/>
                <a:cs typeface="Lucida Sans" pitchFamily="2"/>
              </a:rPr>
              <a:t>https://www.ludovakultura.sk/zoznam-nkd/tradicne-ovciarstvo/</a:t>
            </a:r>
          </a:p>
        </p:txBody>
      </p:sp>
      <p:pic>
        <p:nvPicPr>
          <p:cNvPr id="8" name="Obrázok 7">
            <a:extLst>
              <a:ext uri="{FF2B5EF4-FFF2-40B4-BE49-F238E27FC236}">
                <a16:creationId xmlns:a16="http://schemas.microsoft.com/office/drawing/2014/main" id="{50A05DB4-FB77-15E1-B727-35077E7AD2AE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 l="67892" t="25162" r="13373" b="24089"/>
          <a:stretch/>
        </p:blipFill>
        <p:spPr>
          <a:xfrm>
            <a:off x="6442168" y="1303381"/>
            <a:ext cx="3047876" cy="3800202"/>
          </a:xfrm>
          <a:prstGeom prst="rect">
            <a:avLst/>
          </a:prstGeom>
          <a:noFill/>
          <a:ln w="38100">
            <a:solidFill>
              <a:srgbClr val="D9D9D9"/>
            </a:solidFill>
          </a:ln>
        </p:spPr>
      </p:pic>
      <p:sp>
        <p:nvSpPr>
          <p:cNvPr id="9" name="Nadpis 1">
            <a:extLst>
              <a:ext uri="{FF2B5EF4-FFF2-40B4-BE49-F238E27FC236}">
                <a16:creationId xmlns:a16="http://schemas.microsoft.com/office/drawing/2014/main" id="{07980900-6BF1-E55C-984E-B2494B3AE8C8}"/>
              </a:ext>
            </a:extLst>
          </p:cNvPr>
          <p:cNvSpPr txBox="1">
            <a:spLocks/>
          </p:cNvSpPr>
          <p:nvPr/>
        </p:nvSpPr>
        <p:spPr>
          <a:xfrm>
            <a:off x="194296" y="-22717"/>
            <a:ext cx="9071640" cy="95868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lvl1pPr algn="ctr" rtl="0" hangingPunct="0">
              <a:tabLst/>
              <a:defRPr lang="sk-SK" sz="4680" b="1" i="0" u="none" strike="noStrike">
                <a:ln>
                  <a:noFill/>
                </a:ln>
                <a:solidFill>
                  <a:srgbClr val="000080"/>
                </a:solidFill>
                <a:latin typeface="Albany" pitchFamily="18"/>
                <a:cs typeface="Tahoma" pitchFamily="2"/>
              </a:defRPr>
            </a:lvl1pPr>
          </a:lstStyle>
          <a:p>
            <a:r>
              <a:rPr lang="sk-SK" sz="3200" kern="0" dirty="0">
                <a:solidFill>
                  <a:srgbClr val="0069B4"/>
                </a:solidFill>
                <a:latin typeface="Bahnschrift" panose="020B0502040204020203" pitchFamily="34" charset="0"/>
              </a:rPr>
              <a:t>TRANSFARM - VÝSLEDKY SPOLUPRÁCE</a:t>
            </a:r>
          </a:p>
        </p:txBody>
      </p:sp>
      <p:pic>
        <p:nvPicPr>
          <p:cNvPr id="11" name="Obrázok 10">
            <a:extLst>
              <a:ext uri="{FF2B5EF4-FFF2-40B4-BE49-F238E27FC236}">
                <a16:creationId xmlns:a16="http://schemas.microsoft.com/office/drawing/2014/main" id="{704B3DAB-C63D-C1F0-9673-33E3EAA6C0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581" y="1302721"/>
            <a:ext cx="5638314" cy="3800201"/>
          </a:xfrm>
          <a:prstGeom prst="rect">
            <a:avLst/>
          </a:prstGeom>
        </p:spPr>
      </p:pic>
      <p:pic>
        <p:nvPicPr>
          <p:cNvPr id="13" name="Obrázok 12">
            <a:extLst>
              <a:ext uri="{FF2B5EF4-FFF2-40B4-BE49-F238E27FC236}">
                <a16:creationId xmlns:a16="http://schemas.microsoft.com/office/drawing/2014/main" id="{ECD7C8EA-B1C9-DBDA-3286-C420D01EB8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8951" y="5544942"/>
            <a:ext cx="6862721" cy="1648456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3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72C70305-AC4B-935E-EF10-65F5FC5C9CCE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57254" y="1352624"/>
            <a:ext cx="4858907" cy="530995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Nadpis 1">
            <a:extLst>
              <a:ext uri="{FF2B5EF4-FFF2-40B4-BE49-F238E27FC236}">
                <a16:creationId xmlns:a16="http://schemas.microsoft.com/office/drawing/2014/main" id="{DED66D86-A447-D132-FF8B-AA4C4547240E}"/>
              </a:ext>
            </a:extLst>
          </p:cNvPr>
          <p:cNvSpPr txBox="1">
            <a:spLocks/>
          </p:cNvSpPr>
          <p:nvPr/>
        </p:nvSpPr>
        <p:spPr>
          <a:xfrm>
            <a:off x="504492" y="6547"/>
            <a:ext cx="9071640" cy="7895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lvl1pPr algn="ctr" rtl="0" hangingPunct="0">
              <a:tabLst/>
              <a:defRPr lang="sk-SK" sz="4680" b="1" i="0" u="none" strike="noStrike">
                <a:ln>
                  <a:noFill/>
                </a:ln>
                <a:solidFill>
                  <a:srgbClr val="000080"/>
                </a:solidFill>
                <a:latin typeface="Albany" pitchFamily="18"/>
                <a:cs typeface="Tahoma" pitchFamily="2"/>
              </a:defRPr>
            </a:lvl1pPr>
          </a:lstStyle>
          <a:p>
            <a:r>
              <a:rPr lang="sk-SK" sz="3200" kern="0" dirty="0">
                <a:solidFill>
                  <a:srgbClr val="0069B4"/>
                </a:solidFill>
                <a:latin typeface="Bahnschrift" panose="020B0502040204020203" pitchFamily="34" charset="0"/>
              </a:rPr>
              <a:t>TRANSFARM - VÝSLEDKY SPOLUPRÁCE</a:t>
            </a:r>
          </a:p>
        </p:txBody>
      </p:sp>
      <p:sp>
        <p:nvSpPr>
          <p:cNvPr id="6" name="BlokTextu 5">
            <a:extLst>
              <a:ext uri="{FF2B5EF4-FFF2-40B4-BE49-F238E27FC236}">
                <a16:creationId xmlns:a16="http://schemas.microsoft.com/office/drawing/2014/main" id="{C339D241-9D46-FF1C-6202-23F4595F14DD}"/>
              </a:ext>
            </a:extLst>
          </p:cNvPr>
          <p:cNvSpPr txBox="1"/>
          <p:nvPr/>
        </p:nvSpPr>
        <p:spPr>
          <a:xfrm>
            <a:off x="995424" y="7235562"/>
            <a:ext cx="84946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200" i="1" dirty="0">
                <a:solidFill>
                  <a:schemeClr val="bg2">
                    <a:lumMod val="50000"/>
                  </a:schemeClr>
                </a:solidFill>
                <a:latin typeface="Bahnschrift" pitchFamily="34"/>
              </a:rPr>
              <a:t>Prírodné a kultúrne dedičstvo Karpát  – iniciatívy a výzvy, Slovenská agentúra životného prostredia, Žilina, 19.6.2026</a:t>
            </a:r>
            <a:endParaRPr lang="sk-SK" sz="1200" i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8" name="BlokTextu 7">
            <a:extLst>
              <a:ext uri="{FF2B5EF4-FFF2-40B4-BE49-F238E27FC236}">
                <a16:creationId xmlns:a16="http://schemas.microsoft.com/office/drawing/2014/main" id="{2D7BEE1E-EBC3-F0B9-1F5E-902EE8637F5F}"/>
              </a:ext>
            </a:extLst>
          </p:cNvPr>
          <p:cNvSpPr txBox="1"/>
          <p:nvPr/>
        </p:nvSpPr>
        <p:spPr>
          <a:xfrm>
            <a:off x="257075" y="6679005"/>
            <a:ext cx="956647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600" dirty="0">
                <a:solidFill>
                  <a:srgbClr val="0069B4"/>
                </a:solidFill>
                <a:latin typeface="Bahnschrift" panose="020B0502040204020203" pitchFamily="34" charset="0"/>
              </a:rPr>
              <a:t>https://www.unesco.sk/a/Tradicne-ovciarstvo-E2-80-9C-smeruje-k-pripojeniu-sa-k-zapisu--E2-80-9ETranshumancia-E2-80-9C-na-Zozname-NKD-UNESCO</a:t>
            </a:r>
          </a:p>
        </p:txBody>
      </p:sp>
      <p:pic>
        <p:nvPicPr>
          <p:cNvPr id="10" name="Obrázok 9">
            <a:extLst>
              <a:ext uri="{FF2B5EF4-FFF2-40B4-BE49-F238E27FC236}">
                <a16:creationId xmlns:a16="http://schemas.microsoft.com/office/drawing/2014/main" id="{5520D7BF-8576-86D7-B807-3758F35381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1498" y="1362218"/>
            <a:ext cx="4284634" cy="5316787"/>
          </a:xfrm>
          <a:prstGeom prst="rect">
            <a:avLst/>
          </a:prstGeom>
        </p:spPr>
      </p:pic>
      <p:sp>
        <p:nvSpPr>
          <p:cNvPr id="12" name="BlokTextu 11">
            <a:extLst>
              <a:ext uri="{FF2B5EF4-FFF2-40B4-BE49-F238E27FC236}">
                <a16:creationId xmlns:a16="http://schemas.microsoft.com/office/drawing/2014/main" id="{15D62E00-E3CE-720E-45D5-20E16E82962A}"/>
              </a:ext>
            </a:extLst>
          </p:cNvPr>
          <p:cNvSpPr txBox="1"/>
          <p:nvPr/>
        </p:nvSpPr>
        <p:spPr>
          <a:xfrm>
            <a:off x="742279" y="780263"/>
            <a:ext cx="87477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Bahnschrift" panose="020B0502040204020203" pitchFamily="34" charset="0"/>
              </a:rPr>
              <a:t>Implementácia Dohovoru na ochranu nehmotného kultúrneho dedičstva UNESCO</a:t>
            </a:r>
            <a:endParaRPr lang="sk-SK" dirty="0">
              <a:solidFill>
                <a:schemeClr val="tx1">
                  <a:lumMod val="75000"/>
                  <a:lumOff val="25000"/>
                </a:schemeClr>
              </a:solidFill>
              <a:latin typeface="Bahnschrift" panose="020B0502040204020203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5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okTextu 8">
            <a:extLst>
              <a:ext uri="{FF2B5EF4-FFF2-40B4-BE49-F238E27FC236}">
                <a16:creationId xmlns:a16="http://schemas.microsoft.com/office/drawing/2014/main" id="{0B0F74DF-52EB-2A27-94B6-D03A9F9BFF5D}"/>
              </a:ext>
            </a:extLst>
          </p:cNvPr>
          <p:cNvSpPr/>
          <p:nvPr/>
        </p:nvSpPr>
        <p:spPr>
          <a:xfrm>
            <a:off x="620777" y="3854112"/>
            <a:ext cx="3794029" cy="521831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sk-SK" sz="2800" b="0" i="1" u="none" strike="noStrike" kern="1200" spc="0" dirty="0">
                <a:ln>
                  <a:noFill/>
                </a:ln>
                <a:solidFill>
                  <a:srgbClr val="000000"/>
                </a:solidFill>
                <a:latin typeface="Bahnschrift" panose="020B0502040204020203" pitchFamily="34" charset="0"/>
                <a:ea typeface="Microsoft YaHei" pitchFamily="2"/>
                <a:cs typeface="Lucida Sans" pitchFamily="2"/>
              </a:rPr>
              <a:t>Ďakujem za pozornosť</a:t>
            </a:r>
          </a:p>
        </p:txBody>
      </p:sp>
      <p:sp>
        <p:nvSpPr>
          <p:cNvPr id="3" name="BlokTextu 11">
            <a:extLst>
              <a:ext uri="{FF2B5EF4-FFF2-40B4-BE49-F238E27FC236}">
                <a16:creationId xmlns:a16="http://schemas.microsoft.com/office/drawing/2014/main" id="{901A01B4-FD2E-B995-CD3B-DD75C81AE663}"/>
              </a:ext>
            </a:extLst>
          </p:cNvPr>
          <p:cNvSpPr/>
          <p:nvPr/>
        </p:nvSpPr>
        <p:spPr>
          <a:xfrm>
            <a:off x="3066606" y="6303317"/>
            <a:ext cx="2696400" cy="4603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sk-SK" sz="1200" b="0" i="0" u="none" strike="noStrike" kern="1200" spc="0" dirty="0">
                <a:ln>
                  <a:noFill/>
                </a:ln>
                <a:latin typeface="Bahnschrift" panose="020B0502040204020203" pitchFamily="34" charset="0"/>
                <a:ea typeface="Microsoft YaHei" pitchFamily="2"/>
                <a:cs typeface="Lucida Sans" pitchFamily="2"/>
              </a:rPr>
              <a:t>TRANSFARM  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sk-SK" sz="1200" b="0" i="0" u="none" strike="noStrike" kern="1200" spc="0" dirty="0">
                <a:ln>
                  <a:noFill/>
                </a:ln>
                <a:latin typeface="Bahnschrift" panose="020B0502040204020203" pitchFamily="34" charset="0"/>
                <a:ea typeface="Microsoft YaHei" pitchFamily="2"/>
                <a:cs typeface="Lucida Sans" pitchFamily="2"/>
              </a:rPr>
              <a:t>2021-NO01-KA220-000025048</a:t>
            </a:r>
          </a:p>
        </p:txBody>
      </p:sp>
      <p:pic>
        <p:nvPicPr>
          <p:cNvPr id="4" name="Obrázok 12">
            <a:extLst>
              <a:ext uri="{FF2B5EF4-FFF2-40B4-BE49-F238E27FC236}">
                <a16:creationId xmlns:a16="http://schemas.microsoft.com/office/drawing/2014/main" id="{B19AAD30-B8E6-7220-9245-D2043C4789C4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788320" y="6292776"/>
            <a:ext cx="2127240" cy="470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ázok 13">
            <a:extLst>
              <a:ext uri="{FF2B5EF4-FFF2-40B4-BE49-F238E27FC236}">
                <a16:creationId xmlns:a16="http://schemas.microsoft.com/office/drawing/2014/main" id="{0BCA8D7E-A2FA-0F1A-46C7-84A274B49445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5663817" y="1591397"/>
            <a:ext cx="4059719" cy="21884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BlokTextu 14">
            <a:extLst>
              <a:ext uri="{FF2B5EF4-FFF2-40B4-BE49-F238E27FC236}">
                <a16:creationId xmlns:a16="http://schemas.microsoft.com/office/drawing/2014/main" id="{F92AA1A6-CBAD-EFC2-68B4-3E88D2606BFF}"/>
              </a:ext>
            </a:extLst>
          </p:cNvPr>
          <p:cNvSpPr/>
          <p:nvPr/>
        </p:nvSpPr>
        <p:spPr>
          <a:xfrm>
            <a:off x="6223766" y="4121067"/>
            <a:ext cx="3396600" cy="206064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sk-SK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Bahnschrift" panose="020B0502040204020203" pitchFamily="34" charset="0"/>
                <a:ea typeface="Calibri" pitchFamily="1"/>
                <a:cs typeface="Calibri" pitchFamily="34"/>
              </a:rPr>
              <a:t>martina.slamova@tuzvo.sk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sk-SK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Bahnschrift" panose="020B0502040204020203" pitchFamily="34" charset="0"/>
                <a:ea typeface="Calibri" pitchFamily="1"/>
                <a:cs typeface="Calibri" pitchFamily="34"/>
              </a:rPr>
              <a:t>ORCID: 0000-0002-5578-7993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sk-SK" sz="1600" b="0" i="0" u="none" strike="noStrike" kern="1200" spc="0" dirty="0" err="1">
                <a:ln>
                  <a:noFill/>
                </a:ln>
                <a:solidFill>
                  <a:srgbClr val="000000"/>
                </a:solidFill>
                <a:latin typeface="Bahnschrift" panose="020B0502040204020203" pitchFamily="34" charset="0"/>
                <a:ea typeface="Calibri" pitchFamily="1"/>
                <a:cs typeface="Calibri" pitchFamily="34"/>
              </a:rPr>
              <a:t>WoS</a:t>
            </a:r>
            <a:r>
              <a:rPr lang="sk-SK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Bahnschrift" panose="020B0502040204020203" pitchFamily="34" charset="0"/>
                <a:ea typeface="Calibri" pitchFamily="1"/>
                <a:cs typeface="Calibri" pitchFamily="34"/>
              </a:rPr>
              <a:t>: J-2497-2019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sk-SK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Bahnschrift" panose="020B0502040204020203" pitchFamily="34" charset="0"/>
                <a:ea typeface="Calibri" pitchFamily="1"/>
                <a:cs typeface="Calibri" pitchFamily="34"/>
              </a:rPr>
              <a:t>SCOPUS: 56027916400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sk-SK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Bahnschrift" panose="020B0502040204020203" pitchFamily="34" charset="0"/>
                <a:ea typeface="Calibri" pitchFamily="1"/>
                <a:cs typeface="Calibri" pitchFamily="34"/>
              </a:rPr>
              <a:t>RG Martina_Slamova3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sk-SK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Bahnschrift" panose="020B0502040204020203" pitchFamily="34" charset="0"/>
                <a:ea typeface="Calibri" pitchFamily="1"/>
                <a:cs typeface="Calibri" pitchFamily="34"/>
              </a:rPr>
              <a:t>LINKEDIN martina-slámová-725097b5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sk-SK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Bahnschrift" panose="020B0502040204020203" pitchFamily="34" charset="0"/>
                <a:ea typeface="Calibri" pitchFamily="1"/>
                <a:cs typeface="Calibri" pitchFamily="34"/>
              </a:rPr>
              <a:t>FACEBOOK martina.slamova.73594</a:t>
            </a:r>
          </a:p>
        </p:txBody>
      </p:sp>
      <p:sp>
        <p:nvSpPr>
          <p:cNvPr id="7" name="BlokTextu 15">
            <a:extLst>
              <a:ext uri="{FF2B5EF4-FFF2-40B4-BE49-F238E27FC236}">
                <a16:creationId xmlns:a16="http://schemas.microsoft.com/office/drawing/2014/main" id="{14099A3D-8053-8BA1-509E-7CF83C281ACF}"/>
              </a:ext>
            </a:extLst>
          </p:cNvPr>
          <p:cNvSpPr/>
          <p:nvPr/>
        </p:nvSpPr>
        <p:spPr>
          <a:xfrm>
            <a:off x="460212" y="1502817"/>
            <a:ext cx="3242879" cy="3371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sk-SK" sz="1600" b="0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Bahnschrift" panose="020B0502040204020203" pitchFamily="34" charset="0"/>
                <a:ea typeface="Microsoft YaHei" pitchFamily="2"/>
                <a:cs typeface="Lucida Sans" pitchFamily="2"/>
              </a:rPr>
              <a:t>https://kunesco.tuzvo.sk/</a:t>
            </a:r>
          </a:p>
        </p:txBody>
      </p:sp>
      <p:sp>
        <p:nvSpPr>
          <p:cNvPr id="8" name="BlokTextu 7">
            <a:extLst>
              <a:ext uri="{FF2B5EF4-FFF2-40B4-BE49-F238E27FC236}">
                <a16:creationId xmlns:a16="http://schemas.microsoft.com/office/drawing/2014/main" id="{96719935-6EA9-3B3F-2F25-7A15EFF768A1}"/>
              </a:ext>
            </a:extLst>
          </p:cNvPr>
          <p:cNvSpPr txBox="1"/>
          <p:nvPr/>
        </p:nvSpPr>
        <p:spPr>
          <a:xfrm>
            <a:off x="995424" y="7235562"/>
            <a:ext cx="84946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200" i="1" dirty="0">
                <a:solidFill>
                  <a:schemeClr val="bg2">
                    <a:lumMod val="50000"/>
                  </a:schemeClr>
                </a:solidFill>
                <a:latin typeface="Bahnschrift" pitchFamily="34"/>
              </a:rPr>
              <a:t>Prírodné a kultúrne dedičstvo Karpát  – iniciatívy a výzvy, Slovenská agentúra životného prostredia, Žilina, 19.6.2026</a:t>
            </a:r>
            <a:endParaRPr lang="sk-SK" sz="1200" i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9" name="Obrázok 8">
            <a:extLst>
              <a:ext uri="{FF2B5EF4-FFF2-40B4-BE49-F238E27FC236}">
                <a16:creationId xmlns:a16="http://schemas.microsoft.com/office/drawing/2014/main" id="{D46F400B-33EA-3830-2F4E-D9C89F87FAF0}"/>
              </a:ext>
            </a:extLst>
          </p:cNvPr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460212" y="110524"/>
            <a:ext cx="1904104" cy="1481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okTextu 1">
            <a:extLst>
              <a:ext uri="{FF2B5EF4-FFF2-40B4-BE49-F238E27FC236}">
                <a16:creationId xmlns:a16="http://schemas.microsoft.com/office/drawing/2014/main" id="{03C8DCD3-061A-2501-2883-D5B5FA77C326}"/>
              </a:ext>
            </a:extLst>
          </p:cNvPr>
          <p:cNvSpPr txBox="1"/>
          <p:nvPr/>
        </p:nvSpPr>
        <p:spPr>
          <a:xfrm>
            <a:off x="576950" y="5200302"/>
            <a:ext cx="3284915" cy="367942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sk-SK" b="0" i="0" u="none" strike="noStrike" kern="1200" dirty="0">
                <a:ln>
                  <a:noFill/>
                </a:ln>
                <a:solidFill>
                  <a:srgbClr val="0069B4"/>
                </a:solidFill>
                <a:latin typeface="Bahnschrift" pitchFamily="34"/>
                <a:ea typeface="Microsoft YaHei" pitchFamily="2"/>
                <a:cs typeface="Lucida Sans" pitchFamily="2"/>
              </a:rPr>
              <a:t>https://transfarm-erasmus.eu</a:t>
            </a:r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1C46BE18-5D36-730C-09FF-89ED6719B68A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 l="10573" t="41391" r="12107" b="32790"/>
          <a:stretch/>
        </p:blipFill>
        <p:spPr>
          <a:xfrm>
            <a:off x="4872997" y="1376353"/>
            <a:ext cx="5040738" cy="265810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Nadpis 4">
            <a:extLst>
              <a:ext uri="{FF2B5EF4-FFF2-40B4-BE49-F238E27FC236}">
                <a16:creationId xmlns:a16="http://schemas.microsoft.com/office/drawing/2014/main" id="{88D8B9CB-18F4-6880-83D7-30DE245C2EF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271581" y="-46298"/>
            <a:ext cx="7608838" cy="1262520"/>
          </a:xfrm>
        </p:spPr>
        <p:txBody>
          <a:bodyPr/>
          <a:lstStyle/>
          <a:p>
            <a:pPr lvl="0"/>
            <a:r>
              <a:rPr lang="sk-SK" sz="3200" dirty="0">
                <a:solidFill>
                  <a:srgbClr val="0069B4"/>
                </a:solidFill>
              </a:rPr>
              <a:t>TRANSFARM – ŠTRUKTÚRA </a:t>
            </a:r>
            <a:r>
              <a:rPr lang="sk-SK" sz="3200" dirty="0">
                <a:solidFill>
                  <a:srgbClr val="0069B4"/>
                </a:solidFill>
                <a:latin typeface="Bahnschrift" panose="020B0502040204020203" pitchFamily="34" charset="0"/>
              </a:rPr>
              <a:t>VZDELÁVACIEHO</a:t>
            </a:r>
            <a:r>
              <a:rPr lang="sk-SK" sz="3200" dirty="0">
                <a:solidFill>
                  <a:srgbClr val="0069B4"/>
                </a:solidFill>
              </a:rPr>
              <a:t> MATERIÁLU</a:t>
            </a:r>
          </a:p>
        </p:txBody>
      </p:sp>
      <p:sp>
        <p:nvSpPr>
          <p:cNvPr id="7" name="BlokTextu 6">
            <a:extLst>
              <a:ext uri="{FF2B5EF4-FFF2-40B4-BE49-F238E27FC236}">
                <a16:creationId xmlns:a16="http://schemas.microsoft.com/office/drawing/2014/main" id="{53447AB3-9A0C-37C9-8DF0-E33BE836878B}"/>
              </a:ext>
            </a:extLst>
          </p:cNvPr>
          <p:cNvSpPr txBox="1"/>
          <p:nvPr/>
        </p:nvSpPr>
        <p:spPr>
          <a:xfrm>
            <a:off x="995424" y="7235562"/>
            <a:ext cx="84946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200" i="1" dirty="0">
                <a:solidFill>
                  <a:schemeClr val="bg2">
                    <a:lumMod val="50000"/>
                  </a:schemeClr>
                </a:solidFill>
                <a:latin typeface="Bahnschrift" pitchFamily="34"/>
              </a:rPr>
              <a:t>Prírodné a kultúrne dedičstvo Karpát  – iniciatívy a výzvy, Slovenská agentúra životného prostredia, Žilina, 19.6.2026</a:t>
            </a:r>
            <a:endParaRPr lang="sk-SK" sz="1200" i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8" name="Obrázok 7">
            <a:extLst>
              <a:ext uri="{FF2B5EF4-FFF2-40B4-BE49-F238E27FC236}">
                <a16:creationId xmlns:a16="http://schemas.microsoft.com/office/drawing/2014/main" id="{329AA06F-D20E-50F3-1982-E06D9B3752E6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 l="5024" t="65764" r="5024" b="-49"/>
          <a:stretch/>
        </p:blipFill>
        <p:spPr>
          <a:xfrm>
            <a:off x="4872997" y="4118033"/>
            <a:ext cx="5040739" cy="3033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Obrázok 9">
            <a:extLst>
              <a:ext uri="{FF2B5EF4-FFF2-40B4-BE49-F238E27FC236}">
                <a16:creationId xmlns:a16="http://schemas.microsoft.com/office/drawing/2014/main" id="{20683973-2D84-66A6-6048-6B96F242B0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578" y="3080910"/>
            <a:ext cx="4118116" cy="2074246"/>
          </a:xfrm>
          <a:prstGeom prst="rect">
            <a:avLst/>
          </a:prstGeom>
        </p:spPr>
      </p:pic>
      <p:sp>
        <p:nvSpPr>
          <p:cNvPr id="11" name="BlokTextu 10">
            <a:extLst>
              <a:ext uri="{FF2B5EF4-FFF2-40B4-BE49-F238E27FC236}">
                <a16:creationId xmlns:a16="http://schemas.microsoft.com/office/drawing/2014/main" id="{DF3094AC-D8B6-1F26-F858-2191EF97D0A8}"/>
              </a:ext>
            </a:extLst>
          </p:cNvPr>
          <p:cNvSpPr txBox="1"/>
          <p:nvPr/>
        </p:nvSpPr>
        <p:spPr>
          <a:xfrm>
            <a:off x="295578" y="2520738"/>
            <a:ext cx="2351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sk-SK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" panose="020B0502040204020203" pitchFamily="34" charset="0"/>
              </a:rPr>
              <a:t>Webstránka</a:t>
            </a:r>
          </a:p>
        </p:txBody>
      </p:sp>
      <p:sp>
        <p:nvSpPr>
          <p:cNvPr id="12" name="Šípka: doprava 11">
            <a:extLst>
              <a:ext uri="{FF2B5EF4-FFF2-40B4-BE49-F238E27FC236}">
                <a16:creationId xmlns:a16="http://schemas.microsoft.com/office/drawing/2014/main" id="{6F8DF721-D263-F2E7-C6B8-537D4DC14600}"/>
              </a:ext>
            </a:extLst>
          </p:cNvPr>
          <p:cNvSpPr/>
          <p:nvPr/>
        </p:nvSpPr>
        <p:spPr>
          <a:xfrm rot="19293818">
            <a:off x="3910196" y="2385223"/>
            <a:ext cx="1006997" cy="401671"/>
          </a:xfrm>
          <a:prstGeom prst="right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3" name="Šípka: doprava 12">
            <a:extLst>
              <a:ext uri="{FF2B5EF4-FFF2-40B4-BE49-F238E27FC236}">
                <a16:creationId xmlns:a16="http://schemas.microsoft.com/office/drawing/2014/main" id="{D1E5C290-E09A-243E-F9D4-0EC2A655B3C3}"/>
              </a:ext>
            </a:extLst>
          </p:cNvPr>
          <p:cNvSpPr/>
          <p:nvPr/>
        </p:nvSpPr>
        <p:spPr>
          <a:xfrm rot="2306182" flipV="1">
            <a:off x="3850259" y="5562888"/>
            <a:ext cx="1006997" cy="401671"/>
          </a:xfrm>
          <a:prstGeom prst="right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4" name="BlokTextu 13">
            <a:extLst>
              <a:ext uri="{FF2B5EF4-FFF2-40B4-BE49-F238E27FC236}">
                <a16:creationId xmlns:a16="http://schemas.microsoft.com/office/drawing/2014/main" id="{BC697F06-97B4-9EB6-2AE7-7903F50B6A80}"/>
              </a:ext>
            </a:extLst>
          </p:cNvPr>
          <p:cNvSpPr txBox="1"/>
          <p:nvPr/>
        </p:nvSpPr>
        <p:spPr>
          <a:xfrm>
            <a:off x="2521946" y="1683814"/>
            <a:ext cx="2351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sk-SK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" panose="020B0502040204020203" pitchFamily="34" charset="0"/>
              </a:rPr>
              <a:t>Vzdelávacie zdroje</a:t>
            </a:r>
          </a:p>
        </p:txBody>
      </p:sp>
      <p:sp>
        <p:nvSpPr>
          <p:cNvPr id="15" name="BlokTextu 14">
            <a:extLst>
              <a:ext uri="{FF2B5EF4-FFF2-40B4-BE49-F238E27FC236}">
                <a16:creationId xmlns:a16="http://schemas.microsoft.com/office/drawing/2014/main" id="{6AA06D65-8274-1107-96B2-A61495311918}"/>
              </a:ext>
            </a:extLst>
          </p:cNvPr>
          <p:cNvSpPr txBox="1"/>
          <p:nvPr/>
        </p:nvSpPr>
        <p:spPr>
          <a:xfrm>
            <a:off x="2521945" y="6200438"/>
            <a:ext cx="2351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sk-SK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" panose="020B0502040204020203" pitchFamily="34" charset="0"/>
              </a:rPr>
              <a:t>Tréningová platforma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dĺžnik 22">
            <a:extLst>
              <a:ext uri="{FF2B5EF4-FFF2-40B4-BE49-F238E27FC236}">
                <a16:creationId xmlns:a16="http://schemas.microsoft.com/office/drawing/2014/main" id="{64E10D5B-1EAF-0039-FEEA-6E9BE4CF3D08}"/>
              </a:ext>
            </a:extLst>
          </p:cNvPr>
          <p:cNvSpPr/>
          <p:nvPr/>
        </p:nvSpPr>
        <p:spPr>
          <a:xfrm>
            <a:off x="6475511" y="1061521"/>
            <a:ext cx="1082155" cy="381045"/>
          </a:xfrm>
          <a:prstGeom prst="rect">
            <a:avLst/>
          </a:prstGeom>
          <a:solidFill>
            <a:srgbClr val="FFFF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22" name="Obdĺžnik 21">
            <a:extLst>
              <a:ext uri="{FF2B5EF4-FFF2-40B4-BE49-F238E27FC236}">
                <a16:creationId xmlns:a16="http://schemas.microsoft.com/office/drawing/2014/main" id="{7A1E7D6B-3AB0-44A7-1CC3-96DFC8C506FC}"/>
              </a:ext>
            </a:extLst>
          </p:cNvPr>
          <p:cNvSpPr/>
          <p:nvPr/>
        </p:nvSpPr>
        <p:spPr>
          <a:xfrm>
            <a:off x="6183211" y="1447616"/>
            <a:ext cx="1583810" cy="498876"/>
          </a:xfrm>
          <a:prstGeom prst="rect">
            <a:avLst/>
          </a:prstGeom>
          <a:solidFill>
            <a:srgbClr val="FFFF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20" name="Obdĺžnik 19">
            <a:extLst>
              <a:ext uri="{FF2B5EF4-FFF2-40B4-BE49-F238E27FC236}">
                <a16:creationId xmlns:a16="http://schemas.microsoft.com/office/drawing/2014/main" id="{F84E3F66-9456-E130-770C-BC17398CCD70}"/>
              </a:ext>
            </a:extLst>
          </p:cNvPr>
          <p:cNvSpPr/>
          <p:nvPr/>
        </p:nvSpPr>
        <p:spPr>
          <a:xfrm>
            <a:off x="5242734" y="6541226"/>
            <a:ext cx="3754418" cy="582746"/>
          </a:xfrm>
          <a:prstGeom prst="rect">
            <a:avLst/>
          </a:prstGeom>
          <a:solidFill>
            <a:srgbClr val="FFFF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6437C4ED-4B41-2542-C6E7-EF02AB9FB68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04492" y="61043"/>
            <a:ext cx="9071640" cy="936000"/>
          </a:xfrm>
        </p:spPr>
        <p:txBody>
          <a:bodyPr/>
          <a:lstStyle/>
          <a:p>
            <a:pPr lvl="0"/>
            <a:r>
              <a:rPr lang="sk-SK" sz="3200" dirty="0">
                <a:solidFill>
                  <a:srgbClr val="0069B4"/>
                </a:solidFill>
              </a:rPr>
              <a:t>TRANSFARM - OTVORENÁ VZDELÁVACIA </a:t>
            </a:r>
            <a:br>
              <a:rPr lang="sk-SK" sz="3200" dirty="0">
                <a:solidFill>
                  <a:srgbClr val="0069B4"/>
                </a:solidFill>
              </a:rPr>
            </a:br>
            <a:r>
              <a:rPr lang="sk-SK" sz="3200" dirty="0">
                <a:solidFill>
                  <a:srgbClr val="0069B4"/>
                </a:solidFill>
              </a:rPr>
              <a:t>A TRÉNINGOVÁ PLATFORMA</a:t>
            </a:r>
          </a:p>
        </p:txBody>
      </p:sp>
      <p:sp>
        <p:nvSpPr>
          <p:cNvPr id="4" name="BlokTextu 3">
            <a:extLst>
              <a:ext uri="{FF2B5EF4-FFF2-40B4-BE49-F238E27FC236}">
                <a16:creationId xmlns:a16="http://schemas.microsoft.com/office/drawing/2014/main" id="{BD4ACB12-E9AE-9517-AF90-91E3AEF00E2B}"/>
              </a:ext>
            </a:extLst>
          </p:cNvPr>
          <p:cNvSpPr txBox="1"/>
          <p:nvPr/>
        </p:nvSpPr>
        <p:spPr>
          <a:xfrm>
            <a:off x="235208" y="6528059"/>
            <a:ext cx="2940077" cy="33710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sk-SK" sz="1600" b="0" i="0" u="none" strike="noStrike" kern="1200" dirty="0">
                <a:ln>
                  <a:noFill/>
                </a:ln>
                <a:solidFill>
                  <a:srgbClr val="0069B4"/>
                </a:solidFill>
                <a:latin typeface="Bahnschrift" pitchFamily="34"/>
                <a:ea typeface="Microsoft YaHei" pitchFamily="2"/>
                <a:cs typeface="Lucida Sans" pitchFamily="2"/>
              </a:rPr>
              <a:t>https://transfarm-erasmus.eu</a:t>
            </a:r>
          </a:p>
        </p:txBody>
      </p:sp>
      <p:pic>
        <p:nvPicPr>
          <p:cNvPr id="5" name="Obrázok 4">
            <a:extLst>
              <a:ext uri="{FF2B5EF4-FFF2-40B4-BE49-F238E27FC236}">
                <a16:creationId xmlns:a16="http://schemas.microsoft.com/office/drawing/2014/main" id="{A17CD476-FC40-E5A3-EBE5-E9470113D0C6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25672" y="1928339"/>
            <a:ext cx="9629280" cy="459972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BlokTextu 7">
            <a:extLst>
              <a:ext uri="{FF2B5EF4-FFF2-40B4-BE49-F238E27FC236}">
                <a16:creationId xmlns:a16="http://schemas.microsoft.com/office/drawing/2014/main" id="{1735A04F-3BD6-2989-10EF-5F351F0C0B8B}"/>
              </a:ext>
            </a:extLst>
          </p:cNvPr>
          <p:cNvSpPr txBox="1"/>
          <p:nvPr/>
        </p:nvSpPr>
        <p:spPr>
          <a:xfrm>
            <a:off x="995424" y="7235562"/>
            <a:ext cx="84946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200" i="1" dirty="0">
                <a:solidFill>
                  <a:schemeClr val="bg2">
                    <a:lumMod val="50000"/>
                  </a:schemeClr>
                </a:solidFill>
                <a:latin typeface="Bahnschrift" pitchFamily="34"/>
              </a:rPr>
              <a:t>Prírodné a kultúrne dedičstvo Karpát  – iniciatívy a výzvy, Slovenská agentúra životného prostredia, Žilina, 19.6.2026</a:t>
            </a:r>
            <a:endParaRPr lang="sk-SK" sz="1200" i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6" name="Obdĺžnik 15">
            <a:extLst>
              <a:ext uri="{FF2B5EF4-FFF2-40B4-BE49-F238E27FC236}">
                <a16:creationId xmlns:a16="http://schemas.microsoft.com/office/drawing/2014/main" id="{35C3CBDB-7149-F0E5-3AE4-256169628064}"/>
              </a:ext>
            </a:extLst>
          </p:cNvPr>
          <p:cNvSpPr/>
          <p:nvPr/>
        </p:nvSpPr>
        <p:spPr>
          <a:xfrm>
            <a:off x="6475511" y="1915172"/>
            <a:ext cx="1082155" cy="4631759"/>
          </a:xfrm>
          <a:prstGeom prst="rect">
            <a:avLst/>
          </a:prstGeom>
          <a:solidFill>
            <a:srgbClr val="FFFF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9" name="BlokTextu 18">
            <a:extLst>
              <a:ext uri="{FF2B5EF4-FFF2-40B4-BE49-F238E27FC236}">
                <a16:creationId xmlns:a16="http://schemas.microsoft.com/office/drawing/2014/main" id="{5A36961B-8D1F-3295-92F1-60F32A61C909}"/>
              </a:ext>
            </a:extLst>
          </p:cNvPr>
          <p:cNvSpPr txBox="1"/>
          <p:nvPr/>
        </p:nvSpPr>
        <p:spPr>
          <a:xfrm>
            <a:off x="5093663" y="6652966"/>
            <a:ext cx="4002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dirty="0">
                <a:latin typeface="Bahnschrift" panose="020B0502040204020203" pitchFamily="34" charset="0"/>
              </a:rPr>
              <a:t>cesta ...nielen slovenskou krajinou</a:t>
            </a:r>
          </a:p>
        </p:txBody>
      </p:sp>
      <p:sp>
        <p:nvSpPr>
          <p:cNvPr id="6" name="BlokTextu 5">
            <a:extLst>
              <a:ext uri="{FF2B5EF4-FFF2-40B4-BE49-F238E27FC236}">
                <a16:creationId xmlns:a16="http://schemas.microsoft.com/office/drawing/2014/main" id="{B36C78EA-3941-AF66-72D9-5F2908D3C6B5}"/>
              </a:ext>
            </a:extLst>
          </p:cNvPr>
          <p:cNvSpPr txBox="1"/>
          <p:nvPr/>
        </p:nvSpPr>
        <p:spPr>
          <a:xfrm>
            <a:off x="4656196" y="1085837"/>
            <a:ext cx="4439975" cy="367942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sk-SK" sz="1800" b="0" i="0" u="none" strike="noStrike" kern="120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Bahnschrift" pitchFamily="34"/>
                <a:ea typeface="Microsoft YaHei" pitchFamily="2"/>
                <a:cs typeface="Lucida Sans" pitchFamily="2"/>
              </a:rPr>
              <a:t>1. výstup                2. výstup         3. výstup</a:t>
            </a:r>
          </a:p>
        </p:txBody>
      </p:sp>
      <p:sp>
        <p:nvSpPr>
          <p:cNvPr id="7" name="BlokTextu 6">
            <a:extLst>
              <a:ext uri="{FF2B5EF4-FFF2-40B4-BE49-F238E27FC236}">
                <a16:creationId xmlns:a16="http://schemas.microsoft.com/office/drawing/2014/main" id="{7AF9FE57-CE19-523A-8DF4-E6E3A6B17673}"/>
              </a:ext>
            </a:extLst>
          </p:cNvPr>
          <p:cNvSpPr txBox="1"/>
          <p:nvPr/>
        </p:nvSpPr>
        <p:spPr>
          <a:xfrm>
            <a:off x="2173156" y="1214234"/>
            <a:ext cx="1031286" cy="367942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sk-SK" sz="1800" b="0" i="0" u="none" strike="noStrike" kern="120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Bahnschrift" pitchFamily="34"/>
                <a:ea typeface="Microsoft YaHei" pitchFamily="2"/>
                <a:cs typeface="Lucida Sans" pitchFamily="2"/>
              </a:rPr>
              <a:t>Výstupy:</a:t>
            </a:r>
          </a:p>
        </p:txBody>
      </p:sp>
      <p:sp>
        <p:nvSpPr>
          <p:cNvPr id="21" name="BlokTextu 20">
            <a:extLst>
              <a:ext uri="{FF2B5EF4-FFF2-40B4-BE49-F238E27FC236}">
                <a16:creationId xmlns:a16="http://schemas.microsoft.com/office/drawing/2014/main" id="{029477FE-6445-02AF-2DD3-DD5104E3F03D}"/>
              </a:ext>
            </a:extLst>
          </p:cNvPr>
          <p:cNvSpPr txBox="1"/>
          <p:nvPr/>
        </p:nvSpPr>
        <p:spPr>
          <a:xfrm>
            <a:off x="4319565" y="1542574"/>
            <a:ext cx="53367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Bahnschrift" panose="020B0502040204020203" pitchFamily="34" charset="0"/>
              </a:rPr>
              <a:t>  E-kniha-príručka  Prípadové štúdie  Vzdelávacie zdroje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9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29C96A04-1458-0395-D040-52C2D60D2309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371320" y="4320"/>
            <a:ext cx="5348160" cy="755964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BlokTextu 2">
            <a:extLst>
              <a:ext uri="{FF2B5EF4-FFF2-40B4-BE49-F238E27FC236}">
                <a16:creationId xmlns:a16="http://schemas.microsoft.com/office/drawing/2014/main" id="{3D5E87BA-4097-8B20-E371-24330A8E6AED}"/>
              </a:ext>
            </a:extLst>
          </p:cNvPr>
          <p:cNvSpPr txBox="1"/>
          <p:nvPr/>
        </p:nvSpPr>
        <p:spPr>
          <a:xfrm>
            <a:off x="191200" y="741277"/>
            <a:ext cx="1841995" cy="1477328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sk-SK" dirty="0">
                <a:latin typeface="Bahnschrift" panose="020B0502040204020203" pitchFamily="34" charset="0"/>
              </a:rPr>
              <a:t>cesta Európskymi krajinami s príkladmi </a:t>
            </a:r>
            <a:r>
              <a:rPr lang="sk-SK" dirty="0" err="1">
                <a:latin typeface="Bahnschrift" panose="020B0502040204020203" pitchFamily="34" charset="0"/>
              </a:rPr>
              <a:t>tranhumancie</a:t>
            </a:r>
            <a:endParaRPr lang="sk-SK" dirty="0">
              <a:latin typeface="Bahnschrift" panose="020B0502040204020203" pitchFamily="34" charset="0"/>
            </a:endParaRPr>
          </a:p>
        </p:txBody>
      </p:sp>
      <p:sp>
        <p:nvSpPr>
          <p:cNvPr id="4" name="BlokTextu 3">
            <a:extLst>
              <a:ext uri="{FF2B5EF4-FFF2-40B4-BE49-F238E27FC236}">
                <a16:creationId xmlns:a16="http://schemas.microsoft.com/office/drawing/2014/main" id="{FCACB42E-0403-25C0-B46B-66039E979A61}"/>
              </a:ext>
            </a:extLst>
          </p:cNvPr>
          <p:cNvSpPr txBox="1"/>
          <p:nvPr/>
        </p:nvSpPr>
        <p:spPr>
          <a:xfrm>
            <a:off x="8031635" y="6228678"/>
            <a:ext cx="204899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200" i="1" dirty="0">
                <a:solidFill>
                  <a:schemeClr val="bg2">
                    <a:lumMod val="50000"/>
                  </a:schemeClr>
                </a:solidFill>
                <a:latin typeface="Bahnschrift" pitchFamily="34"/>
              </a:rPr>
              <a:t>Prírodné a kultúrne dedičstvo Karpát  – iniciatívy a výzvy, Slovenská agentúra životného prostredia, Žilina, 19.6.2026</a:t>
            </a:r>
            <a:endParaRPr lang="sk-SK" sz="1200" i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0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C0B25FF7-A9E3-A721-4E78-B2DB3296393B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394719" y="4320"/>
            <a:ext cx="5301360" cy="755964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BlokTextu 2">
            <a:extLst>
              <a:ext uri="{FF2B5EF4-FFF2-40B4-BE49-F238E27FC236}">
                <a16:creationId xmlns:a16="http://schemas.microsoft.com/office/drawing/2014/main" id="{700ADA0B-A395-6BF4-BAAD-C02254B6B24B}"/>
              </a:ext>
            </a:extLst>
          </p:cNvPr>
          <p:cNvSpPr txBox="1"/>
          <p:nvPr/>
        </p:nvSpPr>
        <p:spPr>
          <a:xfrm>
            <a:off x="191200" y="741277"/>
            <a:ext cx="1841995" cy="1477328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sk-SK" dirty="0">
                <a:latin typeface="Bahnschrift" panose="020B0502040204020203" pitchFamily="34" charset="0"/>
              </a:rPr>
              <a:t>cesta Európskymi krajinami s príkladmi </a:t>
            </a:r>
            <a:r>
              <a:rPr lang="sk-SK" dirty="0" err="1">
                <a:latin typeface="Bahnschrift" panose="020B0502040204020203" pitchFamily="34" charset="0"/>
              </a:rPr>
              <a:t>tranhumancie</a:t>
            </a:r>
            <a:endParaRPr lang="sk-SK" dirty="0">
              <a:latin typeface="Bahnschrift" panose="020B0502040204020203" pitchFamily="34" charset="0"/>
            </a:endParaRPr>
          </a:p>
        </p:txBody>
      </p:sp>
      <p:sp>
        <p:nvSpPr>
          <p:cNvPr id="4" name="BlokTextu 3">
            <a:extLst>
              <a:ext uri="{FF2B5EF4-FFF2-40B4-BE49-F238E27FC236}">
                <a16:creationId xmlns:a16="http://schemas.microsoft.com/office/drawing/2014/main" id="{1403BA96-7819-5EAC-DAFA-26730D6D3D78}"/>
              </a:ext>
            </a:extLst>
          </p:cNvPr>
          <p:cNvSpPr txBox="1"/>
          <p:nvPr/>
        </p:nvSpPr>
        <p:spPr>
          <a:xfrm>
            <a:off x="7939271" y="6250194"/>
            <a:ext cx="204899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200" i="1" dirty="0">
                <a:solidFill>
                  <a:schemeClr val="bg2">
                    <a:lumMod val="50000"/>
                  </a:schemeClr>
                </a:solidFill>
                <a:latin typeface="Bahnschrift" pitchFamily="34"/>
              </a:rPr>
              <a:t>Prírodné a kultúrne dedičstvo Karpát  – iniciatívy a výzvy, Slovenská agentúra životného prostredia, Žilina, 19.6.2026</a:t>
            </a:r>
            <a:endParaRPr lang="sk-SK" sz="1200" i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>
            <a:extLst>
              <a:ext uri="{FF2B5EF4-FFF2-40B4-BE49-F238E27FC236}">
                <a16:creationId xmlns:a16="http://schemas.microsoft.com/office/drawing/2014/main" id="{311AA0EE-64A2-1049-FD4D-112A5A49631A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21398" y="1293387"/>
            <a:ext cx="9517985" cy="549114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BlokTextu 4">
            <a:extLst>
              <a:ext uri="{FF2B5EF4-FFF2-40B4-BE49-F238E27FC236}">
                <a16:creationId xmlns:a16="http://schemas.microsoft.com/office/drawing/2014/main" id="{F355AFB9-F2DD-B89D-C539-555C57509877}"/>
              </a:ext>
            </a:extLst>
          </p:cNvPr>
          <p:cNvSpPr txBox="1"/>
          <p:nvPr/>
        </p:nvSpPr>
        <p:spPr>
          <a:xfrm>
            <a:off x="995424" y="7235562"/>
            <a:ext cx="84946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200" i="1" dirty="0">
                <a:solidFill>
                  <a:schemeClr val="bg2">
                    <a:lumMod val="50000"/>
                  </a:schemeClr>
                </a:solidFill>
                <a:latin typeface="Bahnschrift" pitchFamily="34"/>
              </a:rPr>
              <a:t>Prírodné a kultúrne dedičstvo Karpát  – iniciatívy a výzvy, Slovenská agentúra životného prostredia, Žilina, 19.6.2026</a:t>
            </a:r>
            <a:endParaRPr lang="sk-SK" sz="1200" i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59E75728-D110-AB4D-D8EC-1B243FDC7661}"/>
              </a:ext>
            </a:extLst>
          </p:cNvPr>
          <p:cNvSpPr txBox="1">
            <a:spLocks/>
          </p:cNvSpPr>
          <p:nvPr/>
        </p:nvSpPr>
        <p:spPr>
          <a:xfrm>
            <a:off x="504492" y="142488"/>
            <a:ext cx="9071640" cy="923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lvl1pPr algn="ctr" rtl="0" hangingPunct="0">
              <a:tabLst/>
              <a:defRPr lang="sk-SK" sz="4680" b="1" i="0" u="none" strike="noStrike">
                <a:ln>
                  <a:noFill/>
                </a:ln>
                <a:solidFill>
                  <a:srgbClr val="000080"/>
                </a:solidFill>
                <a:latin typeface="Albany" pitchFamily="18"/>
                <a:cs typeface="Tahoma" pitchFamily="2"/>
              </a:defRPr>
            </a:lvl1pPr>
          </a:lstStyle>
          <a:p>
            <a:r>
              <a:rPr lang="sk-SK" sz="3200" kern="0" dirty="0">
                <a:solidFill>
                  <a:srgbClr val="0069B4"/>
                </a:solidFill>
              </a:rPr>
              <a:t>TRANSFARM </a:t>
            </a:r>
            <a:br>
              <a:rPr lang="sk-SK" sz="3200" kern="0" dirty="0">
                <a:solidFill>
                  <a:srgbClr val="0069B4"/>
                </a:solidFill>
              </a:rPr>
            </a:br>
            <a:r>
              <a:rPr lang="sk-SK" sz="3200" kern="0" dirty="0">
                <a:solidFill>
                  <a:srgbClr val="0069B4"/>
                </a:solidFill>
              </a:rPr>
              <a:t>1.VÝSTUP: E-KNIHA-PRÍRUČKA</a:t>
            </a:r>
          </a:p>
        </p:txBody>
      </p:sp>
      <p:sp>
        <p:nvSpPr>
          <p:cNvPr id="7" name="BlokTextu 6">
            <a:extLst>
              <a:ext uri="{FF2B5EF4-FFF2-40B4-BE49-F238E27FC236}">
                <a16:creationId xmlns:a16="http://schemas.microsoft.com/office/drawing/2014/main" id="{52A0E100-28DF-3B08-3FD7-8E0A16A72457}"/>
              </a:ext>
            </a:extLst>
          </p:cNvPr>
          <p:cNvSpPr txBox="1"/>
          <p:nvPr/>
        </p:nvSpPr>
        <p:spPr>
          <a:xfrm>
            <a:off x="241242" y="6784532"/>
            <a:ext cx="5409214" cy="33710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sk-SK" sz="1600" b="0" i="0" u="none" strike="noStrike" kern="1200" dirty="0">
                <a:ln>
                  <a:noFill/>
                </a:ln>
                <a:solidFill>
                  <a:srgbClr val="0069B4"/>
                </a:solidFill>
                <a:latin typeface="Bahnschrift" pitchFamily="34"/>
                <a:ea typeface="Microsoft YaHei" pitchFamily="2"/>
                <a:cs typeface="Lucida Sans" pitchFamily="2"/>
              </a:rPr>
              <a:t>https://training.transfarm-erasmus.eu/e-reference-book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1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97DC6E-AAB1-FE1C-0D79-CAA501A1C7F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80312" y="116675"/>
            <a:ext cx="9720000" cy="923040"/>
          </a:xfrm>
        </p:spPr>
        <p:txBody>
          <a:bodyPr/>
          <a:lstStyle/>
          <a:p>
            <a:pPr lvl="0"/>
            <a:r>
              <a:rPr lang="sk-SK" sz="3200" dirty="0">
                <a:solidFill>
                  <a:srgbClr val="0069B4"/>
                </a:solidFill>
              </a:rPr>
              <a:t>TRANSFARM </a:t>
            </a:r>
            <a:br>
              <a:rPr lang="sk-SK" sz="3200" dirty="0">
                <a:solidFill>
                  <a:srgbClr val="0069B4"/>
                </a:solidFill>
              </a:rPr>
            </a:br>
            <a:r>
              <a:rPr lang="sk-SK" sz="3200" dirty="0">
                <a:solidFill>
                  <a:srgbClr val="0069B4"/>
                </a:solidFill>
              </a:rPr>
              <a:t>2.VÝSTUP: PRÍPADOVÉ ŠTÚDIE</a:t>
            </a:r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4498630D-0EFA-7B75-6D17-DEE74F14311F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48253" y="1469446"/>
            <a:ext cx="9593737" cy="522704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BlokTextu 4">
            <a:extLst>
              <a:ext uri="{FF2B5EF4-FFF2-40B4-BE49-F238E27FC236}">
                <a16:creationId xmlns:a16="http://schemas.microsoft.com/office/drawing/2014/main" id="{D08FC322-B7F9-2818-93B0-938F1A6124AA}"/>
              </a:ext>
            </a:extLst>
          </p:cNvPr>
          <p:cNvSpPr txBox="1"/>
          <p:nvPr/>
        </p:nvSpPr>
        <p:spPr>
          <a:xfrm>
            <a:off x="248253" y="6757134"/>
            <a:ext cx="4792059" cy="33710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sk-SK" sz="1600" b="0" i="0" u="none" strike="noStrike" kern="1200" dirty="0">
                <a:ln>
                  <a:noFill/>
                </a:ln>
                <a:solidFill>
                  <a:srgbClr val="0069B4"/>
                </a:solidFill>
                <a:latin typeface="Bahnschrift" pitchFamily="34"/>
                <a:ea typeface="Microsoft YaHei" pitchFamily="2"/>
                <a:cs typeface="Lucida Sans" pitchFamily="2"/>
              </a:rPr>
              <a:t>https://training.transfarm-erasmus.eu/case-study</a:t>
            </a:r>
          </a:p>
        </p:txBody>
      </p:sp>
      <p:sp>
        <p:nvSpPr>
          <p:cNvPr id="6" name="BlokTextu 5">
            <a:extLst>
              <a:ext uri="{FF2B5EF4-FFF2-40B4-BE49-F238E27FC236}">
                <a16:creationId xmlns:a16="http://schemas.microsoft.com/office/drawing/2014/main" id="{9A52D6E8-BB00-0FDD-A78B-FCCC5BD603FE}"/>
              </a:ext>
            </a:extLst>
          </p:cNvPr>
          <p:cNvSpPr txBox="1"/>
          <p:nvPr/>
        </p:nvSpPr>
        <p:spPr>
          <a:xfrm>
            <a:off x="995424" y="7235562"/>
            <a:ext cx="84946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200" i="1" dirty="0">
                <a:solidFill>
                  <a:schemeClr val="bg2">
                    <a:lumMod val="50000"/>
                  </a:schemeClr>
                </a:solidFill>
                <a:latin typeface="Bahnschrift" pitchFamily="34"/>
              </a:rPr>
              <a:t>Prírodné a kultúrne dedičstvo Karpát  – iniciatívy a výzvy, Slovenská agentúra životného prostredia, Žilina, 19.6.2026</a:t>
            </a:r>
            <a:endParaRPr lang="sk-SK" sz="1200" i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97DC6E-AAB1-FE1C-0D79-CAA501A1C7F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80312" y="116675"/>
            <a:ext cx="9720000" cy="923040"/>
          </a:xfrm>
        </p:spPr>
        <p:txBody>
          <a:bodyPr/>
          <a:lstStyle/>
          <a:p>
            <a:pPr lvl="0"/>
            <a:r>
              <a:rPr lang="sk-SK" sz="3200" dirty="0">
                <a:solidFill>
                  <a:srgbClr val="0069B4"/>
                </a:solidFill>
              </a:rPr>
              <a:t>TRANSFARM </a:t>
            </a:r>
            <a:br>
              <a:rPr lang="sk-SK" sz="3200" dirty="0">
                <a:solidFill>
                  <a:srgbClr val="0069B4"/>
                </a:solidFill>
              </a:rPr>
            </a:br>
            <a:r>
              <a:rPr lang="sk-SK" sz="3200" dirty="0">
                <a:solidFill>
                  <a:srgbClr val="0069B4"/>
                </a:solidFill>
              </a:rPr>
              <a:t>2.VÝSTUP: PRÍPADOVÉ ŠTÚDIE</a:t>
            </a:r>
          </a:p>
        </p:txBody>
      </p:sp>
      <p:sp>
        <p:nvSpPr>
          <p:cNvPr id="5" name="BlokTextu 4">
            <a:extLst>
              <a:ext uri="{FF2B5EF4-FFF2-40B4-BE49-F238E27FC236}">
                <a16:creationId xmlns:a16="http://schemas.microsoft.com/office/drawing/2014/main" id="{D08FC322-B7F9-2818-93B0-938F1A6124AA}"/>
              </a:ext>
            </a:extLst>
          </p:cNvPr>
          <p:cNvSpPr txBox="1"/>
          <p:nvPr/>
        </p:nvSpPr>
        <p:spPr>
          <a:xfrm>
            <a:off x="248253" y="6757134"/>
            <a:ext cx="4792059" cy="33710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sk-SK" sz="1600" b="0" i="0" u="none" strike="noStrike" kern="1200" dirty="0">
                <a:ln>
                  <a:noFill/>
                </a:ln>
                <a:solidFill>
                  <a:srgbClr val="0069B4"/>
                </a:solidFill>
                <a:latin typeface="Bahnschrift" pitchFamily="34"/>
                <a:ea typeface="Microsoft YaHei" pitchFamily="2"/>
                <a:cs typeface="Lucida Sans" pitchFamily="2"/>
              </a:rPr>
              <a:t>https://training.transfarm-erasmus.eu/case-study</a:t>
            </a:r>
          </a:p>
        </p:txBody>
      </p:sp>
      <p:pic>
        <p:nvPicPr>
          <p:cNvPr id="3" name="Obrázok 2">
            <a:extLst>
              <a:ext uri="{FF2B5EF4-FFF2-40B4-BE49-F238E27FC236}">
                <a16:creationId xmlns:a16="http://schemas.microsoft.com/office/drawing/2014/main" id="{226A5E76-8F5B-F33E-EC70-0900E24708E8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80312" y="1401774"/>
            <a:ext cx="9743040" cy="535536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BlokTextu 5">
            <a:extLst>
              <a:ext uri="{FF2B5EF4-FFF2-40B4-BE49-F238E27FC236}">
                <a16:creationId xmlns:a16="http://schemas.microsoft.com/office/drawing/2014/main" id="{B7AC81DC-4A20-170A-BCC9-D1DA3B9263D5}"/>
              </a:ext>
            </a:extLst>
          </p:cNvPr>
          <p:cNvSpPr txBox="1"/>
          <p:nvPr/>
        </p:nvSpPr>
        <p:spPr>
          <a:xfrm>
            <a:off x="995424" y="7235562"/>
            <a:ext cx="84946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200" i="1" dirty="0">
                <a:solidFill>
                  <a:schemeClr val="bg2">
                    <a:lumMod val="50000"/>
                  </a:schemeClr>
                </a:solidFill>
                <a:latin typeface="Bahnschrift" pitchFamily="34"/>
              </a:rPr>
              <a:t>Prírodné a kultúrne dedičstvo Karpát  – iniciatívy a výzvy, Slovenská agentúra životného prostredia, Žilina, 19.6.2026</a:t>
            </a:r>
            <a:endParaRPr lang="sk-SK" sz="1200" i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229949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lyt-techpoly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554</TotalTime>
  <Words>1196</Words>
  <Application>Microsoft Office PowerPoint</Application>
  <PresentationFormat>Vlastná</PresentationFormat>
  <Paragraphs>146</Paragraphs>
  <Slides>25</Slides>
  <Notes>25</Notes>
  <HiddenSlides>0</HiddenSlides>
  <MMClips>0</MMClips>
  <ScaleCrop>false</ScaleCrop>
  <HeadingPairs>
    <vt:vector size="6" baseType="variant">
      <vt:variant>
        <vt:lpstr>Použité písma</vt:lpstr>
      </vt:variant>
      <vt:variant>
        <vt:i4>6</vt:i4>
      </vt:variant>
      <vt:variant>
        <vt:lpstr>Motív</vt:lpstr>
      </vt:variant>
      <vt:variant>
        <vt:i4>2</vt:i4>
      </vt:variant>
      <vt:variant>
        <vt:lpstr>Nadpisy snímok</vt:lpstr>
      </vt:variant>
      <vt:variant>
        <vt:i4>25</vt:i4>
      </vt:variant>
    </vt:vector>
  </HeadingPairs>
  <TitlesOfParts>
    <vt:vector size="33" baseType="lpstr">
      <vt:lpstr>Albany</vt:lpstr>
      <vt:lpstr>Aptos</vt:lpstr>
      <vt:lpstr>Arial</vt:lpstr>
      <vt:lpstr>Bahnschrift</vt:lpstr>
      <vt:lpstr>Google Sans</vt:lpstr>
      <vt:lpstr>Times New Roman</vt:lpstr>
      <vt:lpstr>Default</vt:lpstr>
      <vt:lpstr>lyt-techpoly</vt:lpstr>
      <vt:lpstr>PRÍRODNÉ A KULTÚRNE DEDIČSTVO KARPÁT  – INICIATÍVY A VÝZVY  Slovenská agentúra životného prostredia, Žilina, 19.6.2026</vt:lpstr>
      <vt:lpstr>PARTNERSTVÁ V MEDZINÁRODNÝCH PROJEKTOCH</vt:lpstr>
      <vt:lpstr>TRANSFARM – ŠTRUKTÚRA VZDELÁVACIEHO MATERIÁLU</vt:lpstr>
      <vt:lpstr>TRANSFARM - OTVORENÁ VZDELÁVACIA  A TRÉNINGOVÁ PLATFORMA</vt:lpstr>
      <vt:lpstr>Prezentácia programu PowerPoint</vt:lpstr>
      <vt:lpstr>Prezentácia programu PowerPoint</vt:lpstr>
      <vt:lpstr>Prezentácia programu PowerPoint</vt:lpstr>
      <vt:lpstr>TRANSFARM  2.VÝSTUP: PRÍPADOVÉ ŠTÚDIE</vt:lpstr>
      <vt:lpstr>TRANSFARM  2.VÝSTUP: PRÍPADOVÉ ŠTÚDIE</vt:lpstr>
      <vt:lpstr> ... čo sme zistili?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TRANSFARM  3.VÝSTUP: VZDELÁVACIE ZDROJE</vt:lpstr>
      <vt:lpstr>TRANSFARM - SPOLUPRÁCA</vt:lpstr>
      <vt:lpstr>Prezentácia programu PowerPoint</vt:lpstr>
      <vt:lpstr>Prezentácia programu PowerPoint</vt:lpstr>
      <vt:lpstr>Prezentácia programu PowerPoint</vt:lpstr>
      <vt:lpstr>TRANSFARM – VÝSKUM V NP A BR SLOVENSKÝ KRAS</vt:lpstr>
      <vt:lpstr>Prezentácia programu PowerPoint</vt:lpstr>
      <vt:lpstr>Prezentácia programu PowerPoint</vt:lpstr>
      <vt:lpstr>Prezentácia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 S</dc:creator>
  <cp:lastModifiedBy>Martina Slámová</cp:lastModifiedBy>
  <cp:revision>44</cp:revision>
  <dcterms:created xsi:type="dcterms:W3CDTF">2025-11-29T21:01:26Z</dcterms:created>
  <dcterms:modified xsi:type="dcterms:W3CDTF">2026-06-10T09:10:20Z</dcterms:modified>
</cp:coreProperties>
</file>