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3" r:id="rId2"/>
  </p:sldMasterIdLst>
  <p:notesMasterIdLst>
    <p:notesMasterId r:id="rId27"/>
  </p:notesMasterIdLst>
  <p:sldIdLst>
    <p:sldId id="542" r:id="rId3"/>
    <p:sldId id="316" r:id="rId4"/>
    <p:sldId id="561" r:id="rId5"/>
    <p:sldId id="534" r:id="rId6"/>
    <p:sldId id="563" r:id="rId7"/>
    <p:sldId id="564" r:id="rId8"/>
    <p:sldId id="575" r:id="rId9"/>
    <p:sldId id="536" r:id="rId10"/>
    <p:sldId id="565" r:id="rId11"/>
    <p:sldId id="566" r:id="rId12"/>
    <p:sldId id="567" r:id="rId13"/>
    <p:sldId id="569" r:id="rId14"/>
    <p:sldId id="568" r:id="rId15"/>
    <p:sldId id="570" r:id="rId16"/>
    <p:sldId id="572" r:id="rId17"/>
    <p:sldId id="573" r:id="rId18"/>
    <p:sldId id="577" r:id="rId19"/>
    <p:sldId id="578" r:id="rId20"/>
    <p:sldId id="580" r:id="rId21"/>
    <p:sldId id="579" r:id="rId22"/>
    <p:sldId id="559" r:id="rId23"/>
    <p:sldId id="540" r:id="rId24"/>
    <p:sldId id="562" r:id="rId25"/>
    <p:sldId id="548" r:id="rId2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Basilova" initials="AB" lastIdx="1" clrIdx="0">
    <p:extLst>
      <p:ext uri="{19B8F6BF-5375-455C-9EA6-DF929625EA0E}">
        <p15:presenceInfo xmlns:p15="http://schemas.microsoft.com/office/powerpoint/2012/main" userId="e8a3b9e0c52e0ff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etlý štýl 1 - zvýrazneni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etlý štýl 2 - zvýrazneni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Stredný štýl 2 - zvýrazneni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1305" autoAdjust="0"/>
  </p:normalViewPr>
  <p:slideViewPr>
    <p:cSldViewPr snapToGrid="0">
      <p:cViewPr varScale="1">
        <p:scale>
          <a:sx n="54" d="100"/>
          <a:sy n="54" d="100"/>
        </p:scale>
        <p:origin x="11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19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13:21:27.384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13:21:27.384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4T13:21:27.384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A045D-B016-4DA6-AE56-69022A4F4007}" type="datetimeFigureOut">
              <a:rPr lang="en-GB" smtClean="0"/>
              <a:t>04/11/2019</a:t>
            </a:fld>
            <a:endParaRPr lang="en-GB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12BE9-7BDA-4BFE-A442-1BC0D09EC6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44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091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4228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314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D12BE9-7BDA-4BFE-A442-1BC0D09EC6B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047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325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Biely podklad</a:t>
            </a:r>
          </a:p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28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993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37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603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4265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91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231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12BE9-7BDA-4BFE-A442-1BC0D09EC6B2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84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1949A819-1D9A-43A9-B01A-0C6FCA64058E}"/>
              </a:ext>
            </a:extLst>
          </p:cNvPr>
          <p:cNvSpPr/>
          <p:nvPr/>
        </p:nvSpPr>
        <p:spPr>
          <a:xfrm>
            <a:off x="-211947" y="-151391"/>
            <a:ext cx="12765266" cy="74120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BA407A-7676-4D59-92AC-7FCC6347F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5CD0B7-538F-4359-A957-CEFF1CE7A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D0080960-E9C6-405A-90BA-3FE3C3D73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88" y="1047750"/>
            <a:ext cx="96488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1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ClipArt&#10;&#10;Popis vygenerovaný s vysokou spoľahlivosťou">
            <a:extLst>
              <a:ext uri="{FF2B5EF4-FFF2-40B4-BE49-F238E27FC236}">
                <a16:creationId xmlns:a16="http://schemas.microsoft.com/office/drawing/2014/main" id="{98F86633-BA9C-4722-A341-714C489E5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0873" y="5306518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8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>
            <a:extLst>
              <a:ext uri="{FF2B5EF4-FFF2-40B4-BE49-F238E27FC236}">
                <a16:creationId xmlns:a16="http://schemas.microsoft.com/office/drawing/2014/main" id="{79181A30-6DDA-4936-83AA-EAF6331CD2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7583FA-303B-497A-ABB4-777C4FD2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194" y="365125"/>
            <a:ext cx="9046605" cy="1325563"/>
          </a:xfrm>
        </p:spPr>
        <p:txBody>
          <a:bodyPr/>
          <a:lstStyle/>
          <a:p>
            <a:r>
              <a:rPr lang="sk-SK" dirty="0"/>
              <a:t>Kliknutím upravte štýl predlohy nadpisu</a:t>
            </a:r>
            <a:endParaRPr lang="en-US" dirty="0"/>
          </a:p>
        </p:txBody>
      </p:sp>
      <p:pic>
        <p:nvPicPr>
          <p:cNvPr id="3" name="Obrázok 2" descr="Obrázok, na ktorom je ClipArt&#10;&#10;Popis vygenerovaný s vysokou spoľahlivosťou">
            <a:extLst>
              <a:ext uri="{FF2B5EF4-FFF2-40B4-BE49-F238E27FC236}">
                <a16:creationId xmlns:a16="http://schemas.microsoft.com/office/drawing/2014/main" id="{D87E58DE-A08F-4E8A-AE03-6418D6E15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7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1518600" y="2857400"/>
            <a:ext cx="9154800" cy="1143200"/>
          </a:xfrm>
          <a:prstGeom prst="rect">
            <a:avLst/>
          </a:prstGeom>
        </p:spPr>
        <p:txBody>
          <a:bodyPr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buSzPts val="5800"/>
              <a:buNone/>
              <a:defRPr sz="4000">
                <a:latin typeface="+mj-lt"/>
              </a:defRPr>
            </a:lvl1pPr>
            <a:lvl2pPr lvl="1">
              <a:spcBef>
                <a:spcPts val="0"/>
              </a:spcBef>
              <a:buSzPts val="5800"/>
              <a:buNone/>
              <a:defRPr/>
            </a:lvl2pPr>
            <a:lvl3pPr lvl="2">
              <a:spcBef>
                <a:spcPts val="0"/>
              </a:spcBef>
              <a:buSzPts val="5800"/>
              <a:buNone/>
              <a:defRPr/>
            </a:lvl3pPr>
            <a:lvl4pPr lvl="3">
              <a:spcBef>
                <a:spcPts val="0"/>
              </a:spcBef>
              <a:buSzPts val="5800"/>
              <a:buNone/>
              <a:defRPr/>
            </a:lvl4pPr>
            <a:lvl5pPr lvl="4">
              <a:spcBef>
                <a:spcPts val="0"/>
              </a:spcBef>
              <a:buSzPts val="5800"/>
              <a:buNone/>
              <a:defRPr/>
            </a:lvl5pPr>
            <a:lvl6pPr lvl="5">
              <a:spcBef>
                <a:spcPts val="0"/>
              </a:spcBef>
              <a:buSzPts val="5800"/>
              <a:buNone/>
              <a:defRPr/>
            </a:lvl6pPr>
            <a:lvl7pPr lvl="6">
              <a:spcBef>
                <a:spcPts val="0"/>
              </a:spcBef>
              <a:buSzPts val="5800"/>
              <a:buNone/>
              <a:defRPr/>
            </a:lvl7pPr>
            <a:lvl8pPr lvl="7">
              <a:spcBef>
                <a:spcPts val="0"/>
              </a:spcBef>
              <a:buSzPts val="5800"/>
              <a:buNone/>
              <a:defRPr/>
            </a:lvl8pPr>
            <a:lvl9pPr lvl="8">
              <a:spcBef>
                <a:spcPts val="0"/>
              </a:spcBef>
              <a:buSzPts val="5800"/>
              <a:buNone/>
              <a:defRPr/>
            </a:lvl9pPr>
          </a:lstStyle>
          <a:p>
            <a:r>
              <a:rPr lang="sk-SK" dirty="0"/>
              <a:t>Kliknutím upravte štýl predlohy nadpisu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295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Quote">
    <p:bg>
      <p:bgPr>
        <a:solidFill>
          <a:schemeClr val="bg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">
            <a:extLst>
              <a:ext uri="{FF2B5EF4-FFF2-40B4-BE49-F238E27FC236}">
                <a16:creationId xmlns:a16="http://schemas.microsoft.com/office/drawing/2014/main" id="{564E187E-1575-4D82-A9BE-93CFC8CDDC62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859900" y="2353157"/>
            <a:ext cx="10363200" cy="1080904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buClr>
                <a:srgbClr val="FFFFFF"/>
              </a:buClr>
              <a:buSzPts val="6000"/>
              <a:buNone/>
              <a:defRPr sz="4800" b="1">
                <a:solidFill>
                  <a:schemeClr val="accent1"/>
                </a:solidFill>
                <a:latin typeface="+mn-lt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9pPr>
          </a:lstStyle>
          <a:p>
            <a:r>
              <a:rPr lang="sk-SK" dirty="0" err="1"/>
              <a:t>Manage</a:t>
            </a:r>
            <a:r>
              <a:rPr lang="sk-SK" dirty="0"/>
              <a:t> </a:t>
            </a:r>
            <a:r>
              <a:rPr lang="sk-SK" dirty="0" err="1"/>
              <a:t>waste</a:t>
            </a:r>
            <a:r>
              <a:rPr lang="sk-SK" dirty="0"/>
              <a:t> </a:t>
            </a:r>
            <a:r>
              <a:rPr lang="sk-SK" dirty="0" err="1"/>
              <a:t>smarter</a:t>
            </a:r>
            <a:endParaRPr dirty="0"/>
          </a:p>
        </p:txBody>
      </p:sp>
      <p:pic>
        <p:nvPicPr>
          <p:cNvPr id="4" name="Obrázok 3" descr="Obrázok, na ktorom je ClipArt&#10;&#10;Popis vygenerovaný s vysokou spoľahlivosťou">
            <a:extLst>
              <a:ext uri="{FF2B5EF4-FFF2-40B4-BE49-F238E27FC236}">
                <a16:creationId xmlns:a16="http://schemas.microsoft.com/office/drawing/2014/main" id="{B0DA59BD-CDE4-4E76-954B-7D73B4A0A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4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15E87-BC3A-4BB7-998C-DD54B336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12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1949A819-1D9A-43A9-B01A-0C6FCA64058E}"/>
              </a:ext>
            </a:extLst>
          </p:cNvPr>
          <p:cNvSpPr/>
          <p:nvPr/>
        </p:nvSpPr>
        <p:spPr>
          <a:xfrm>
            <a:off x="-211947" y="-151391"/>
            <a:ext cx="12765266" cy="74120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BA407A-7676-4D59-92AC-7FCC6347F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5CD0B7-538F-4359-A957-CEFF1CE7A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D0080960-E9C6-405A-90BA-3FE3C3D73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88" y="1047750"/>
            <a:ext cx="96488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84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A407A-7676-4D59-92AC-7FCC6347F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8312" y="3003591"/>
            <a:ext cx="8715375" cy="168116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5CD0B7-538F-4359-A957-CEFF1CE7A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785" y="4814650"/>
            <a:ext cx="8792427" cy="71562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8D4688-B353-49CB-AFCF-DD61A1FBD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264" y="579624"/>
            <a:ext cx="6519468" cy="214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76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B3C71-C574-4754-80B7-4DA8E2F7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804" y="365125"/>
            <a:ext cx="9088995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AEE895-7C41-47A0-B5E0-25F2B9E23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7145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71700" indent="-3600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F0182DEA-6476-465C-A6E0-D9D808819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88" y="36512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07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15E87-BC3A-4BB7-998C-DD54B336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9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A407A-7676-4D59-92AC-7FCC6347F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8312" y="3003591"/>
            <a:ext cx="8715375" cy="168116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5CD0B7-538F-4359-A957-CEFF1CE7AE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9785" y="4814650"/>
            <a:ext cx="8792427" cy="71562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904803D-509B-432E-A299-1C53CE3AE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181" y="634126"/>
            <a:ext cx="6529639" cy="214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60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083FB-0233-458D-AB28-2FD9A5B97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90037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E522F9-9F3D-4284-8467-192053FCF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53C3B63-9554-4B17-B4A0-C2D9A5B72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0623333-9485-45BE-B854-B9C2A34B0C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7" y="36512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40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0DD9A6B-375F-42A1-AC00-5B6F72CDC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437" y="5318629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20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7583FA-303B-497A-ABB4-777C4FD2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194" y="365125"/>
            <a:ext cx="9046605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4677921-E597-4DC5-8575-70AC55736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88" y="36512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B3C71-C574-4754-80B7-4DA8E2F7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804" y="365125"/>
            <a:ext cx="9088995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AEE895-7C41-47A0-B5E0-25F2B9E23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858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pic>
        <p:nvPicPr>
          <p:cNvPr id="7" name="Obrázok 6" descr="Obrázok, na ktorom je ClipArt&#10;&#10;Popis vygenerovaný s vysokou spoľahlivosťou">
            <a:extLst>
              <a:ext uri="{FF2B5EF4-FFF2-40B4-BE49-F238E27FC236}">
                <a16:creationId xmlns:a16="http://schemas.microsoft.com/office/drawing/2014/main" id="{6991C1FC-A516-44EA-8167-65FB2DFAE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6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9E8C5EE9-F74D-48CB-BC4D-0B541B6A8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9FB3C71-C574-4754-80B7-4DA8E2F7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804" y="365125"/>
            <a:ext cx="9088995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AEE895-7C41-47A0-B5E0-25F2B9E23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7286"/>
          </a:xfrm>
        </p:spPr>
        <p:txBody>
          <a:bodyPr/>
          <a:lstStyle>
            <a:lvl1pPr marL="2286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858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pic>
        <p:nvPicPr>
          <p:cNvPr id="7" name="Obrázok 6" descr="Obrázok, na ktorom je ClipArt&#10;&#10;Popis vygenerovaný s vysokou spoľahlivosťou">
            <a:extLst>
              <a:ext uri="{FF2B5EF4-FFF2-40B4-BE49-F238E27FC236}">
                <a16:creationId xmlns:a16="http://schemas.microsoft.com/office/drawing/2014/main" id="{6991C1FC-A516-44EA-8167-65FB2DFAE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0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150C5A9E-FA99-4A15-BE21-8CC5CE41578F}"/>
              </a:ext>
            </a:extLst>
          </p:cNvPr>
          <p:cNvSpPr/>
          <p:nvPr userDrawn="1"/>
        </p:nvSpPr>
        <p:spPr>
          <a:xfrm>
            <a:off x="4360053" y="0"/>
            <a:ext cx="8344657" cy="7406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FB3C71-C574-4754-80B7-4DA8E2F7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804" y="365125"/>
            <a:ext cx="9088995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AEE895-7C41-47A0-B5E0-25F2B9E23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7286"/>
          </a:xfrm>
        </p:spPr>
        <p:txBody>
          <a:bodyPr/>
          <a:lstStyle>
            <a:lvl1pPr marL="2286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858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pic>
        <p:nvPicPr>
          <p:cNvPr id="7" name="Obrázok 6" descr="Obrázok, na ktorom je ClipArt&#10;&#10;Popis vygenerovaný s vysokou spoľahlivosťou">
            <a:extLst>
              <a:ext uri="{FF2B5EF4-FFF2-40B4-BE49-F238E27FC236}">
                <a16:creationId xmlns:a16="http://schemas.microsoft.com/office/drawing/2014/main" id="{6991C1FC-A516-44EA-8167-65FB2DFAE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6512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12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9E8C5EE9-F74D-48CB-BC4D-0B541B6A8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42"/>
            <a:ext cx="12192000" cy="68558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9FB3C71-C574-4754-80B7-4DA8E2F7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AEE895-7C41-47A0-B5E0-25F2B9E23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7286"/>
          </a:xfrm>
        </p:spPr>
        <p:txBody>
          <a:bodyPr/>
          <a:lstStyle>
            <a:lvl1pPr marL="2286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858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6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FB3C71-C574-4754-80B7-4DA8E2F7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CAEE895-7C41-47A0-B5E0-25F2B9E23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858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1430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002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057400" indent="-36000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F282F9-5F63-4C08-BBB2-A0E6249E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914BB73F-B28F-4ED5-95EC-F45C45AB0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dirty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15013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F083FB-0233-458D-AB28-2FD9A5B97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90037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E522F9-9F3D-4284-8467-192053FCF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53C3B63-9554-4B17-B4A0-C2D9A5B72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8" name="Obrázok 7" descr="Obrázok, na ktorom je ClipArt&#10;&#10;Popis vygenerovaný s vysokou spoľahlivosťou">
            <a:extLst>
              <a:ext uri="{FF2B5EF4-FFF2-40B4-BE49-F238E27FC236}">
                <a16:creationId xmlns:a16="http://schemas.microsoft.com/office/drawing/2014/main" id="{DAC36D48-0945-499D-B523-9DF119660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7" y="365125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0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4FD8CCAB-F544-453B-9527-FA13786756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02026AF-692C-4CDC-B437-0CD5B967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  <a:endParaRPr lang="en-US" dirty="0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79F7F40-933F-4770-A9D1-9920ED75F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87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473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20" r:id="rId5"/>
    <p:sldLayoutId id="2147483722" r:id="rId6"/>
    <p:sldLayoutId id="2147483721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10" r:id="rId13"/>
    <p:sldLayoutId id="2147483711" r:id="rId14"/>
    <p:sldLayoutId id="2147483725" r:id="rId15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počítač&#10;&#10;Popis vygenerovaný s vysokou spoľahlivosťou">
            <a:extLst>
              <a:ext uri="{FF2B5EF4-FFF2-40B4-BE49-F238E27FC236}">
                <a16:creationId xmlns:a16="http://schemas.microsoft.com/office/drawing/2014/main" id="{DD75EFDE-766A-4A20-BD42-3CF8E7E0F6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502026AF-692C-4CDC-B437-0CD5B967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  <a:endParaRPr lang="en-US" dirty="0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379F7F40-933F-4770-A9D1-9920ED75F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87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78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23" r:id="rId4"/>
    <p:sldLayoutId id="2147483717" r:id="rId5"/>
    <p:sldLayoutId id="2147483718" r:id="rId6"/>
    <p:sldLayoutId id="214748371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comments" Target="../comments/comment1.xml"/><Relationship Id="rId5" Type="http://schemas.openxmlformats.org/officeDocument/2006/relationships/image" Target="../media/image40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comments" Target="../comments/commen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9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jp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city&#10;&#10;Description generated with very high confidence">
            <a:extLst>
              <a:ext uri="{FF2B5EF4-FFF2-40B4-BE49-F238E27FC236}">
                <a16:creationId xmlns:a16="http://schemas.microsoft.com/office/drawing/2014/main" id="{F9A966ED-4191-4BFB-84C8-693068D32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3" y="0"/>
            <a:ext cx="12442785" cy="8205630"/>
          </a:xfrm>
          <a:prstGeom prst="rect">
            <a:avLst/>
          </a:prstGeom>
        </p:spPr>
      </p:pic>
      <p:sp>
        <p:nvSpPr>
          <p:cNvPr id="5" name="Obdĺžnik 8">
            <a:extLst>
              <a:ext uri="{FF2B5EF4-FFF2-40B4-BE49-F238E27FC236}">
                <a16:creationId xmlns:a16="http://schemas.microsoft.com/office/drawing/2014/main" id="{91D242AB-9337-4D90-A792-1E9661CCDD3C}"/>
              </a:ext>
            </a:extLst>
          </p:cNvPr>
          <p:cNvSpPr/>
          <p:nvPr/>
        </p:nvSpPr>
        <p:spPr>
          <a:xfrm>
            <a:off x="-125393" y="-81022"/>
            <a:ext cx="12442785" cy="8307988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Obrázok 10">
            <a:extLst>
              <a:ext uri="{FF2B5EF4-FFF2-40B4-BE49-F238E27FC236}">
                <a16:creationId xmlns:a16="http://schemas.microsoft.com/office/drawing/2014/main" id="{259719D3-E829-417F-905D-7D8EE4CED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24" y="1690688"/>
            <a:ext cx="6605854" cy="326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97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 monitor&#10;&#10;Description automatically generated">
            <a:extLst>
              <a:ext uri="{FF2B5EF4-FFF2-40B4-BE49-F238E27FC236}">
                <a16:creationId xmlns:a16="http://schemas.microsoft.com/office/drawing/2014/main" id="{E627D21C-A058-4098-8B40-E7168EF2D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50" y="337346"/>
            <a:ext cx="4420713" cy="2582154"/>
          </a:xfrm>
          <a:prstGeom prst="rect">
            <a:avLst/>
          </a:prstGeom>
        </p:spPr>
      </p:pic>
      <p:pic>
        <p:nvPicPr>
          <p:cNvPr id="13" name="Picture 1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315223F-BFB6-4768-B6CB-E6655E524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09" y="3503066"/>
            <a:ext cx="2335135" cy="26996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FC2844A-2CAD-4EE5-BC71-AD6EF843F42B}"/>
              </a:ext>
            </a:extLst>
          </p:cNvPr>
          <p:cNvSpPr txBox="1">
            <a:spLocks/>
          </p:cNvSpPr>
          <p:nvPr/>
        </p:nvSpPr>
        <p:spPr>
          <a:xfrm>
            <a:off x="554119" y="694144"/>
            <a:ext cx="90889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k-SK" sz="3200" dirty="0"/>
              <a:t>DIGITALIZÁCIA</a:t>
            </a:r>
          </a:p>
          <a:p>
            <a:pPr>
              <a:lnSpc>
                <a:spcPct val="150000"/>
              </a:lnSpc>
            </a:pPr>
            <a:r>
              <a:rPr lang="sk-SK" sz="3200" dirty="0"/>
              <a:t>ODPADOVEJ </a:t>
            </a:r>
          </a:p>
          <a:p>
            <a:pPr>
              <a:lnSpc>
                <a:spcPct val="150000"/>
              </a:lnSpc>
            </a:pPr>
            <a:r>
              <a:rPr lang="sk-SK" sz="3200" dirty="0"/>
              <a:t>INFRAŠTRUKTÚRY </a:t>
            </a:r>
            <a:endParaRPr lang="en-US" sz="320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94BFA6B-8F0A-43AB-88CC-82DDAA0CB107}"/>
              </a:ext>
            </a:extLst>
          </p:cNvPr>
          <p:cNvSpPr/>
          <p:nvPr/>
        </p:nvSpPr>
        <p:spPr>
          <a:xfrm rot="19259364">
            <a:off x="10070250" y="2212631"/>
            <a:ext cx="653314" cy="1366061"/>
          </a:xfrm>
          <a:prstGeom prst="downArrow">
            <a:avLst>
              <a:gd name="adj1" fmla="val 50000"/>
              <a:gd name="adj2" fmla="val 57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8956010D-C161-438F-951C-C9A7A1E9D82F}"/>
              </a:ext>
            </a:extLst>
          </p:cNvPr>
          <p:cNvSpPr/>
          <p:nvPr/>
        </p:nvSpPr>
        <p:spPr>
          <a:xfrm>
            <a:off x="7855591" y="4344531"/>
            <a:ext cx="1437508" cy="5800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8DDC73D5-CB53-4F01-86E8-AD6259307C9F}"/>
              </a:ext>
            </a:extLst>
          </p:cNvPr>
          <p:cNvSpPr/>
          <p:nvPr/>
        </p:nvSpPr>
        <p:spPr>
          <a:xfrm rot="2111312">
            <a:off x="6774362" y="2117024"/>
            <a:ext cx="653314" cy="13353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alculate  collection costs">
            <a:extLst>
              <a:ext uri="{FF2B5EF4-FFF2-40B4-BE49-F238E27FC236}">
                <a16:creationId xmlns:a16="http://schemas.microsoft.com/office/drawing/2014/main" id="{5721A000-F603-489A-8FF8-7F8E257A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33" y="3448644"/>
            <a:ext cx="4159283" cy="242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63F8A-69EB-4065-880E-CE0CD9585DD0}"/>
              </a:ext>
            </a:extLst>
          </p:cNvPr>
          <p:cNvSpPr txBox="1"/>
          <p:nvPr/>
        </p:nvSpPr>
        <p:spPr>
          <a:xfrm>
            <a:off x="700644" y="3518608"/>
            <a:ext cx="3977896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/>
              <a:t>podrobný</a:t>
            </a:r>
            <a:r>
              <a:rPr lang="en-US" dirty="0"/>
              <a:t> </a:t>
            </a:r>
            <a:r>
              <a:rPr lang="en-US" dirty="0" err="1"/>
              <a:t>inventár</a:t>
            </a:r>
            <a:r>
              <a:rPr lang="en-US" dirty="0"/>
              <a:t> </a:t>
            </a:r>
            <a:r>
              <a:rPr lang="en-US" dirty="0" err="1"/>
              <a:t>smetných</a:t>
            </a:r>
            <a:r>
              <a:rPr lang="en-US" dirty="0"/>
              <a:t> </a:t>
            </a:r>
            <a:r>
              <a:rPr lang="en-US" dirty="0" err="1"/>
              <a:t>nádob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p</a:t>
            </a:r>
            <a:r>
              <a:rPr lang="en-US" dirty="0" err="1"/>
              <a:t>os</a:t>
            </a:r>
            <a:r>
              <a:rPr lang="sk-SK" dirty="0"/>
              <a:t>údenie aktuálnej distribúcie nádob z pohľadu kapacity a nákladov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vedenie evidencie o údržbe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9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A51D3E-2A3D-4AA2-857B-5158DA670D75}"/>
              </a:ext>
            </a:extLst>
          </p:cNvPr>
          <p:cNvSpPr txBox="1"/>
          <p:nvPr/>
        </p:nvSpPr>
        <p:spPr>
          <a:xfrm>
            <a:off x="5453496" y="484555"/>
            <a:ext cx="703415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/>
              <a:t>Detailná</a:t>
            </a:r>
            <a:r>
              <a:rPr lang="en-US" dirty="0"/>
              <a:t> </a:t>
            </a:r>
            <a:r>
              <a:rPr lang="en-US" dirty="0" err="1"/>
              <a:t>databáza</a:t>
            </a:r>
            <a:r>
              <a:rPr lang="en-US" dirty="0"/>
              <a:t> </a:t>
            </a:r>
            <a:r>
              <a:rPr lang="en-US" dirty="0" err="1"/>
              <a:t>smetných</a:t>
            </a:r>
            <a:r>
              <a:rPr lang="en-US" dirty="0"/>
              <a:t> </a:t>
            </a:r>
            <a:r>
              <a:rPr lang="en-US" dirty="0" err="1"/>
              <a:t>nádob</a:t>
            </a:r>
            <a:r>
              <a:rPr lang="en-US" dirty="0"/>
              <a:t> a </a:t>
            </a:r>
            <a:r>
              <a:rPr lang="en-US" dirty="0" err="1"/>
              <a:t>stojísk</a:t>
            </a:r>
            <a:endParaRPr lang="sk-SK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Cenové kategórie smetných nádob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/>
              <a:t>Interaktívna</a:t>
            </a:r>
            <a:r>
              <a:rPr lang="en-US" dirty="0"/>
              <a:t> </a:t>
            </a:r>
            <a:r>
              <a:rPr lang="en-US" dirty="0" err="1"/>
              <a:t>mapa</a:t>
            </a:r>
            <a:r>
              <a:rPr lang="en-US" dirty="0"/>
              <a:t> </a:t>
            </a:r>
            <a:r>
              <a:rPr lang="en-US" dirty="0" err="1"/>
              <a:t>kontajnerov</a:t>
            </a:r>
            <a:r>
              <a:rPr lang="en-US" dirty="0"/>
              <a:t> </a:t>
            </a:r>
            <a:r>
              <a:rPr lang="en-US" dirty="0" err="1"/>
              <a:t>vrátane</a:t>
            </a:r>
            <a:r>
              <a:rPr lang="en-US" dirty="0"/>
              <a:t> Street view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err="1"/>
              <a:t>Prehľad</a:t>
            </a:r>
            <a:r>
              <a:rPr lang="en-US" dirty="0"/>
              <a:t> </a:t>
            </a:r>
            <a:r>
              <a:rPr lang="en-US" dirty="0" err="1"/>
              <a:t>plánovaných</a:t>
            </a:r>
            <a:r>
              <a:rPr lang="en-US" dirty="0"/>
              <a:t> a </a:t>
            </a:r>
            <a:r>
              <a:rPr lang="en-US" dirty="0" err="1"/>
              <a:t>uskutočnených</a:t>
            </a:r>
            <a:r>
              <a:rPr lang="en-US" dirty="0"/>
              <a:t> </a:t>
            </a:r>
            <a:r>
              <a:rPr lang="en-US" dirty="0" err="1"/>
              <a:t>zvozových</a:t>
            </a:r>
            <a:r>
              <a:rPr lang="en-US" dirty="0"/>
              <a:t> </a:t>
            </a:r>
            <a:r>
              <a:rPr lang="en-US" dirty="0" err="1"/>
              <a:t>trás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Databáza reportov od občanov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 descr="A screen shot of a computer monitor&#10;&#10;Description automatically generated">
            <a:extLst>
              <a:ext uri="{FF2B5EF4-FFF2-40B4-BE49-F238E27FC236}">
                <a16:creationId xmlns:a16="http://schemas.microsoft.com/office/drawing/2014/main" id="{F1573FB2-D393-4D98-80B4-7BF7E000C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2" y="300236"/>
            <a:ext cx="4111337" cy="2401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D0F246-0973-4D4F-A4F5-512BD6E62626}"/>
              </a:ext>
            </a:extLst>
          </p:cNvPr>
          <p:cNvSpPr txBox="1"/>
          <p:nvPr/>
        </p:nvSpPr>
        <p:spPr>
          <a:xfrm>
            <a:off x="7941129" y="6004113"/>
            <a:ext cx="534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1"/>
                </a:solidFill>
              </a:rPr>
              <a:t>Naturpack, Ekocharita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38081A-93C7-4344-8F00-C38A6A1C9F0B}"/>
              </a:ext>
            </a:extLst>
          </p:cNvPr>
          <p:cNvSpPr/>
          <p:nvPr/>
        </p:nvSpPr>
        <p:spPr>
          <a:xfrm>
            <a:off x="5110348" y="0"/>
            <a:ext cx="8312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AAD83F1-CB17-4BC9-9147-DAA3507DC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4865"/>
            <a:ext cx="7711539" cy="40331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742D1E-394D-4174-896B-AF538A8D2448}"/>
              </a:ext>
            </a:extLst>
          </p:cNvPr>
          <p:cNvSpPr txBox="1"/>
          <p:nvPr/>
        </p:nvSpPr>
        <p:spPr>
          <a:xfrm>
            <a:off x="7941129" y="3568025"/>
            <a:ext cx="3586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Odporúčania na rozmiestnenie smetných nádob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36754F-85FE-41E7-BE61-D08A96EED771}"/>
              </a:ext>
            </a:extLst>
          </p:cNvPr>
          <p:cNvSpPr/>
          <p:nvPr/>
        </p:nvSpPr>
        <p:spPr>
          <a:xfrm>
            <a:off x="7641772" y="2816117"/>
            <a:ext cx="83127" cy="40331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DDF0F5-C502-48E8-860B-F1A42647D6E9}"/>
              </a:ext>
            </a:extLst>
          </p:cNvPr>
          <p:cNvSpPr/>
          <p:nvPr/>
        </p:nvSpPr>
        <p:spPr>
          <a:xfrm>
            <a:off x="0" y="2710431"/>
            <a:ext cx="12192000" cy="105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EFD26543-8DC0-4673-B3AB-7904E6D00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54" y="3501699"/>
            <a:ext cx="4557679" cy="2662157"/>
          </a:xfrm>
          <a:prstGeom prst="rect">
            <a:avLst/>
          </a:prstGeom>
        </p:spPr>
      </p:pic>
      <p:pic>
        <p:nvPicPr>
          <p:cNvPr id="11" name="Picture 10" descr="A close up of a white wall&#10;&#10;Description automatically generated">
            <a:extLst>
              <a:ext uri="{FF2B5EF4-FFF2-40B4-BE49-F238E27FC236}">
                <a16:creationId xmlns:a16="http://schemas.microsoft.com/office/drawing/2014/main" id="{A7F2A74D-7A77-4CB9-9DE4-30CD0F2F4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60" y="457628"/>
            <a:ext cx="3675013" cy="245000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FC2844A-2CAD-4EE5-BC71-AD6EF843F42B}"/>
              </a:ext>
            </a:extLst>
          </p:cNvPr>
          <p:cNvSpPr txBox="1">
            <a:spLocks/>
          </p:cNvSpPr>
          <p:nvPr/>
        </p:nvSpPr>
        <p:spPr>
          <a:xfrm>
            <a:off x="554119" y="694144"/>
            <a:ext cx="90889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k-SK" sz="3200" dirty="0"/>
              <a:t>ČIPOVANIE</a:t>
            </a:r>
            <a:br>
              <a:rPr lang="sk-SK" sz="3200" dirty="0"/>
            </a:br>
            <a:r>
              <a:rPr lang="sk-SK" sz="3200" dirty="0"/>
              <a:t>ODPADOVÝCH</a:t>
            </a:r>
          </a:p>
          <a:p>
            <a:pPr>
              <a:lnSpc>
                <a:spcPct val="150000"/>
              </a:lnSpc>
            </a:pPr>
            <a:r>
              <a:rPr lang="sk-SK" sz="3200" dirty="0"/>
              <a:t>NÁDOB </a:t>
            </a:r>
            <a:endParaRPr lang="en-US" sz="3200" dirty="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8956010D-C161-438F-951C-C9A7A1E9D82F}"/>
              </a:ext>
            </a:extLst>
          </p:cNvPr>
          <p:cNvSpPr/>
          <p:nvPr/>
        </p:nvSpPr>
        <p:spPr>
          <a:xfrm>
            <a:off x="8455231" y="4226078"/>
            <a:ext cx="1785159" cy="5800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8DDC73D5-CB53-4F01-86E8-AD6259307C9F}"/>
              </a:ext>
            </a:extLst>
          </p:cNvPr>
          <p:cNvSpPr/>
          <p:nvPr/>
        </p:nvSpPr>
        <p:spPr>
          <a:xfrm rot="2111312">
            <a:off x="6591136" y="2476477"/>
            <a:ext cx="653314" cy="13353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63F8A-69EB-4065-880E-CE0CD9585DD0}"/>
              </a:ext>
            </a:extLst>
          </p:cNvPr>
          <p:cNvSpPr txBox="1"/>
          <p:nvPr/>
        </p:nvSpPr>
        <p:spPr>
          <a:xfrm>
            <a:off x="700644" y="3518608"/>
            <a:ext cx="3977896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PREHĽAD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EVIDENCIA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KONTROLA 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589C3E-AC54-4B48-A93B-13D5D598C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55" y="3429000"/>
            <a:ext cx="1926473" cy="2876294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094BFA6B-8F0A-43AB-88CC-82DDAA0CB107}"/>
              </a:ext>
            </a:extLst>
          </p:cNvPr>
          <p:cNvSpPr/>
          <p:nvPr/>
        </p:nvSpPr>
        <p:spPr>
          <a:xfrm rot="19259364">
            <a:off x="10052996" y="2441579"/>
            <a:ext cx="546905" cy="1262896"/>
          </a:xfrm>
          <a:prstGeom prst="downArrow">
            <a:avLst>
              <a:gd name="adj1" fmla="val 50000"/>
              <a:gd name="adj2" fmla="val 57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1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B3C5041D-A80D-407A-AF49-933634D8D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4" y="2825138"/>
            <a:ext cx="6157706" cy="3596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0BBE64-89D6-4DFD-99D2-95F1B6FBE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1" y="861739"/>
            <a:ext cx="5565569" cy="1372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8D1AF-F960-4DF9-8E96-8DBDFBE3E7A8}"/>
              </a:ext>
            </a:extLst>
          </p:cNvPr>
          <p:cNvSpPr txBox="1"/>
          <p:nvPr/>
        </p:nvSpPr>
        <p:spPr>
          <a:xfrm>
            <a:off x="6472052" y="748145"/>
            <a:ext cx="537952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k-SK" dirty="0"/>
              <a:t>sprehľadňuje celú kontajnerovú infraštruktúru z pohľadu počtu, rozmiestnenia a typológie jednotlivých kontajnerov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sk-SK" dirty="0"/>
              <a:t>u</a:t>
            </a:r>
            <a:r>
              <a:rPr lang="en-US" dirty="0" err="1"/>
              <a:t>možňuje</a:t>
            </a:r>
            <a:r>
              <a:rPr lang="en-US" dirty="0"/>
              <a:t> </a:t>
            </a:r>
            <a:r>
              <a:rPr lang="en-US" dirty="0" err="1"/>
              <a:t>rýchle</a:t>
            </a:r>
            <a:r>
              <a:rPr lang="en-US" dirty="0"/>
              <a:t> </a:t>
            </a:r>
            <a:r>
              <a:rPr lang="en-US" dirty="0" err="1"/>
              <a:t>vyhľadanie</a:t>
            </a:r>
            <a:r>
              <a:rPr lang="en-US" dirty="0"/>
              <a:t> </a:t>
            </a:r>
            <a:r>
              <a:rPr lang="en-US" dirty="0" err="1"/>
              <a:t>majiteľa</a:t>
            </a:r>
            <a:endParaRPr lang="sk-SK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sk-SK" dirty="0"/>
              <a:t>j</a:t>
            </a:r>
            <a:r>
              <a:rPr lang="en-US" dirty="0" err="1"/>
              <a:t>ednoducho</a:t>
            </a:r>
            <a:r>
              <a:rPr lang="en-US" dirty="0"/>
              <a:t> </a:t>
            </a:r>
            <a:r>
              <a:rPr lang="en-US" dirty="0" err="1"/>
              <a:t>identifikuje</a:t>
            </a:r>
            <a:r>
              <a:rPr lang="en-US" dirty="0"/>
              <a:t> </a:t>
            </a:r>
            <a:r>
              <a:rPr lang="en-US" dirty="0" err="1"/>
              <a:t>neplatičov</a:t>
            </a:r>
            <a:endParaRPr lang="sk-SK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sk-SK" dirty="0"/>
              <a:t>z</a:t>
            </a:r>
            <a:r>
              <a:rPr lang="en-US" dirty="0" err="1"/>
              <a:t>amedzuje</a:t>
            </a:r>
            <a:r>
              <a:rPr lang="en-US" dirty="0"/>
              <a:t> </a:t>
            </a:r>
            <a:r>
              <a:rPr lang="en-US" dirty="0" err="1"/>
              <a:t>podvodom</a:t>
            </a:r>
            <a:r>
              <a:rPr lang="en-US" dirty="0"/>
              <a:t> a </a:t>
            </a:r>
            <a:r>
              <a:rPr lang="en-US" dirty="0" err="1"/>
              <a:t>neoprávnenému</a:t>
            </a:r>
            <a:r>
              <a:rPr lang="en-US" dirty="0"/>
              <a:t> </a:t>
            </a:r>
            <a:r>
              <a:rPr lang="en-US" dirty="0" err="1"/>
              <a:t>nakladaniu</a:t>
            </a:r>
            <a:r>
              <a:rPr lang="en-US" dirty="0"/>
              <a:t> s </a:t>
            </a:r>
            <a:r>
              <a:rPr lang="en-US" dirty="0" err="1"/>
              <a:t>nádobami</a:t>
            </a:r>
            <a:r>
              <a:rPr lang="en-US" dirty="0"/>
              <a:t> </a:t>
            </a:r>
            <a:endParaRPr lang="sk-SK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sk-SK" dirty="0"/>
              <a:t>umožňuje realizovať akékoľvek opatrenia v súvislosti s odpadom jednoduchšie, rýchlejšie a adresnejšie 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sk-SK" dirty="0"/>
              <a:t>zlepšuje informovanosť občanov a okamžitú vzájomnú komunikáciu 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AE7200-4894-4AB1-811A-F2BFAD6F4BC8}"/>
              </a:ext>
            </a:extLst>
          </p:cNvPr>
          <p:cNvSpPr/>
          <p:nvPr/>
        </p:nvSpPr>
        <p:spPr>
          <a:xfrm>
            <a:off x="6168034" y="0"/>
            <a:ext cx="8312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29F96D1-43E5-4EE3-8F0B-849678162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82" y="1052926"/>
            <a:ext cx="8535171" cy="49854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FC2844A-2CAD-4EE5-BC71-AD6EF843F42B}"/>
              </a:ext>
            </a:extLst>
          </p:cNvPr>
          <p:cNvSpPr txBox="1">
            <a:spLocks/>
          </p:cNvSpPr>
          <p:nvPr/>
        </p:nvSpPr>
        <p:spPr>
          <a:xfrm>
            <a:off x="533622" y="890332"/>
            <a:ext cx="90889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k-SK" sz="3200" dirty="0"/>
              <a:t>VÝKAZNÍCTVO</a:t>
            </a:r>
          </a:p>
          <a:p>
            <a:pPr>
              <a:lnSpc>
                <a:spcPct val="150000"/>
              </a:lnSpc>
            </a:pPr>
            <a:r>
              <a:rPr lang="sk-SK" sz="3200" dirty="0"/>
              <a:t>A ŠTANDARDY 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563F8A-69EB-4065-880E-CE0CD9585DD0}"/>
              </a:ext>
            </a:extLst>
          </p:cNvPr>
          <p:cNvSpPr txBox="1"/>
          <p:nvPr/>
        </p:nvSpPr>
        <p:spPr>
          <a:xfrm>
            <a:off x="533622" y="2644785"/>
            <a:ext cx="3977896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Nastavenie štandardov a</a:t>
            </a:r>
            <a:r>
              <a:rPr lang="en-US" dirty="0"/>
              <a:t> v</a:t>
            </a:r>
            <a:r>
              <a:rPr lang="sk-SK" dirty="0"/>
              <a:t>ý</a:t>
            </a:r>
            <a:r>
              <a:rPr lang="en-US" dirty="0" err="1"/>
              <a:t>kazn</a:t>
            </a:r>
            <a:r>
              <a:rPr lang="sk-SK" dirty="0"/>
              <a:t>í</a:t>
            </a:r>
            <a:r>
              <a:rPr lang="en-US" dirty="0" err="1"/>
              <a:t>ctvo</a:t>
            </a:r>
            <a:r>
              <a:rPr lang="en-US" dirty="0"/>
              <a:t> </a:t>
            </a:r>
            <a:r>
              <a:rPr lang="en-US" dirty="0" err="1"/>
              <a:t>vo</a:t>
            </a:r>
            <a:r>
              <a:rPr lang="sk-SK" dirty="0"/>
              <a:t>či</a:t>
            </a:r>
            <a:r>
              <a:rPr lang="en-US" dirty="0"/>
              <a:t> </a:t>
            </a:r>
            <a:r>
              <a:rPr lang="sk-SK" dirty="0"/>
              <a:t>š</a:t>
            </a:r>
            <a:r>
              <a:rPr lang="en-US" dirty="0"/>
              <a:t>t</a:t>
            </a:r>
            <a:r>
              <a:rPr lang="sk-SK" dirty="0"/>
              <a:t>á</a:t>
            </a:r>
            <a:r>
              <a:rPr lang="en-US" dirty="0" err="1"/>
              <a:t>tu</a:t>
            </a:r>
            <a:endParaRPr lang="sk-SK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Štandardy definuje vyhláška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dirty="0"/>
              <a:t>Premenné: územný celok, počet obyvateľov, vyzbierané množstvo odpadu za minulý rok, konštanty vyťaženosti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44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 shot of a computer&#10;&#10;Description automatically generated">
            <a:extLst>
              <a:ext uri="{FF2B5EF4-FFF2-40B4-BE49-F238E27FC236}">
                <a16:creationId xmlns:a16="http://schemas.microsoft.com/office/drawing/2014/main" id="{1174DFC5-5A63-44A4-84B9-DD33037EF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39" y="117948"/>
            <a:ext cx="8452395" cy="4937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16BFDB-30B2-4FDC-A241-FE18EE0ED200}"/>
              </a:ext>
            </a:extLst>
          </p:cNvPr>
          <p:cNvSpPr txBox="1"/>
          <p:nvPr/>
        </p:nvSpPr>
        <p:spPr>
          <a:xfrm>
            <a:off x="1074718" y="5055022"/>
            <a:ext cx="3336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  <a:p>
            <a:r>
              <a:rPr lang="sk-SK" dirty="0"/>
              <a:t>N</a:t>
            </a:r>
            <a:r>
              <a:rPr lang="en-US" dirty="0" err="1"/>
              <a:t>akr</a:t>
            </a:r>
            <a:r>
              <a:rPr lang="sk-SK" dirty="0"/>
              <a:t>á</a:t>
            </a:r>
            <a:r>
              <a:rPr lang="en-US" dirty="0" err="1"/>
              <a:t>jali</a:t>
            </a:r>
            <a:r>
              <a:rPr lang="sk-SK" dirty="0"/>
              <a:t>“</a:t>
            </a:r>
            <a:r>
              <a:rPr lang="en-US" dirty="0"/>
              <a:t> </a:t>
            </a:r>
            <a:r>
              <a:rPr lang="en-US" dirty="0" err="1"/>
              <a:t>sme</a:t>
            </a:r>
            <a:r>
              <a:rPr lang="en-US" dirty="0"/>
              <a:t> </a:t>
            </a:r>
            <a:r>
              <a:rPr lang="en-US" dirty="0" err="1"/>
              <a:t>krajinu</a:t>
            </a:r>
            <a:r>
              <a:rPr lang="en-US" dirty="0"/>
              <a:t> </a:t>
            </a:r>
            <a:br>
              <a:rPr lang="sk-SK" dirty="0"/>
            </a:br>
            <a:r>
              <a:rPr lang="en-US" dirty="0"/>
              <a:t>do </a:t>
            </a:r>
            <a:r>
              <a:rPr lang="sk-SK" dirty="0"/>
              <a:t>ú</a:t>
            </a:r>
            <a:r>
              <a:rPr lang="en-US" dirty="0" err="1"/>
              <a:t>zemn</a:t>
            </a:r>
            <a:r>
              <a:rPr lang="sk-SK" dirty="0"/>
              <a:t>ý</a:t>
            </a:r>
            <a:r>
              <a:rPr lang="en-US" dirty="0" err="1"/>
              <a:t>ch</a:t>
            </a:r>
            <a:r>
              <a:rPr lang="en-US" dirty="0"/>
              <a:t> </a:t>
            </a:r>
            <a:r>
              <a:rPr lang="en-US" dirty="0" err="1"/>
              <a:t>celkov</a:t>
            </a:r>
            <a:r>
              <a:rPr lang="en-US" dirty="0"/>
              <a:t> </a:t>
            </a:r>
          </a:p>
          <a:p>
            <a:endParaRPr lang="sk-SK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BAA8D7-6D1C-45F6-82A4-D00F2FA09E64}"/>
              </a:ext>
            </a:extLst>
          </p:cNvPr>
          <p:cNvSpPr txBox="1"/>
          <p:nvPr/>
        </p:nvSpPr>
        <p:spPr>
          <a:xfrm>
            <a:off x="4411683" y="5320146"/>
            <a:ext cx="4215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Pre každý celok sme nahrali počet obyvateľov (mesto si ho môže aktualizovať podľa seba) </a:t>
            </a:r>
          </a:p>
          <a:p>
            <a:endParaRPr lang="sk-SK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ABD70-A9EA-4C83-A8A7-A138C429E2AB}"/>
              </a:ext>
            </a:extLst>
          </p:cNvPr>
          <p:cNvSpPr txBox="1"/>
          <p:nvPr/>
        </p:nvSpPr>
        <p:spPr>
          <a:xfrm>
            <a:off x="8906493" y="5320146"/>
            <a:ext cx="2489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Naimportujeme zoznam kontajnerov a ich adresy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F735DE37-A58A-40D0-AE17-D6D023CB0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73" y="490924"/>
            <a:ext cx="7515508" cy="4389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AEAA76-8F48-451D-839B-197E1E367251}"/>
              </a:ext>
            </a:extLst>
          </p:cNvPr>
          <p:cNvSpPr txBox="1"/>
          <p:nvPr/>
        </p:nvSpPr>
        <p:spPr>
          <a:xfrm>
            <a:off x="623997" y="1377005"/>
            <a:ext cx="46648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sk-SK" sz="2000" dirty="0"/>
              <a:t>Súčasťou je evidenčný systém, </a:t>
            </a:r>
            <a:br>
              <a:rPr lang="sk-SK" sz="2000" dirty="0"/>
            </a:br>
            <a:r>
              <a:rPr lang="sk-SK" sz="2000" dirty="0"/>
              <a:t>ktorý napĺňajú zvozové spoločnosti (automatizovane alebo manuálne)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sk-SK" sz="2000" dirty="0"/>
          </a:p>
          <a:p>
            <a:endParaRPr lang="sk-SK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sk-SK" sz="2000" dirty="0"/>
              <a:t>Plán umožňuje vyhodnocovať súčasné obdobia a plánovať do budúcna </a:t>
            </a:r>
          </a:p>
          <a:p>
            <a:endParaRPr lang="sk-SK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91CDB4-9AD8-49CE-817E-317A73E294BE}"/>
              </a:ext>
            </a:extLst>
          </p:cNvPr>
          <p:cNvSpPr txBox="1"/>
          <p:nvPr/>
        </p:nvSpPr>
        <p:spPr>
          <a:xfrm>
            <a:off x="623997" y="5454712"/>
            <a:ext cx="10944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/>
              <a:t>Dokonalý nástroj pre človeka zodpovedného </a:t>
            </a:r>
            <a:r>
              <a:rPr lang="en-US" sz="2400" b="1" dirty="0"/>
              <a:t>za </a:t>
            </a:r>
            <a:r>
              <a:rPr lang="en-US" sz="2400" b="1" dirty="0" err="1"/>
              <a:t>odpady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mestskej</a:t>
            </a:r>
            <a:r>
              <a:rPr lang="en-US" sz="2400" b="1" dirty="0"/>
              <a:t> </a:t>
            </a:r>
            <a:r>
              <a:rPr lang="sk-SK" sz="2400" b="1" dirty="0"/>
              <a:t>č</a:t>
            </a:r>
            <a:r>
              <a:rPr lang="en-US" sz="2400" b="1" dirty="0" err="1"/>
              <a:t>asti</a:t>
            </a:r>
            <a:endParaRPr lang="en-US" sz="24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city&#10;&#10;Description generated with very high confidence">
            <a:extLst>
              <a:ext uri="{FF2B5EF4-FFF2-40B4-BE49-F238E27FC236}">
                <a16:creationId xmlns:a16="http://schemas.microsoft.com/office/drawing/2014/main" id="{F9A966ED-4191-4BFB-84C8-693068D32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3" y="0"/>
            <a:ext cx="12442785" cy="8205630"/>
          </a:xfrm>
          <a:prstGeom prst="rect">
            <a:avLst/>
          </a:prstGeom>
        </p:spPr>
      </p:pic>
      <p:sp>
        <p:nvSpPr>
          <p:cNvPr id="5" name="Obdĺžnik 8">
            <a:extLst>
              <a:ext uri="{FF2B5EF4-FFF2-40B4-BE49-F238E27FC236}">
                <a16:creationId xmlns:a16="http://schemas.microsoft.com/office/drawing/2014/main" id="{91D242AB-9337-4D90-A792-1E9661CCDD3C}"/>
              </a:ext>
            </a:extLst>
          </p:cNvPr>
          <p:cNvSpPr/>
          <p:nvPr/>
        </p:nvSpPr>
        <p:spPr>
          <a:xfrm>
            <a:off x="-125393" y="-81022"/>
            <a:ext cx="12442785" cy="8307988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03F909-233D-4AE7-8FAF-2BA078F52D35}"/>
              </a:ext>
            </a:extLst>
          </p:cNvPr>
          <p:cNvSpPr txBox="1"/>
          <p:nvPr/>
        </p:nvSpPr>
        <p:spPr>
          <a:xfrm>
            <a:off x="1401288" y="1876301"/>
            <a:ext cx="8847117" cy="407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8B8E1B-3231-4115-8BBB-F3E69BD5E78D}"/>
              </a:ext>
            </a:extLst>
          </p:cNvPr>
          <p:cNvSpPr txBox="1"/>
          <p:nvPr/>
        </p:nvSpPr>
        <p:spPr>
          <a:xfrm>
            <a:off x="1943595" y="1399949"/>
            <a:ext cx="8134596" cy="424731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sk-SK" sz="2800" b="1" dirty="0">
              <a:solidFill>
                <a:schemeClr val="bg2"/>
              </a:solidFill>
            </a:endParaRPr>
          </a:p>
          <a:p>
            <a:pPr algn="ctr"/>
            <a:r>
              <a:rPr lang="sk-SK" sz="2800" b="1" dirty="0">
                <a:solidFill>
                  <a:schemeClr val="bg2"/>
                </a:solidFill>
              </a:rPr>
              <a:t>ADRESNOSŤ</a:t>
            </a:r>
          </a:p>
          <a:p>
            <a:pPr algn="ctr"/>
            <a:endParaRPr lang="sk-SK" sz="2800" b="1" dirty="0">
              <a:solidFill>
                <a:schemeClr val="bg2"/>
              </a:solidFill>
            </a:endParaRPr>
          </a:p>
          <a:p>
            <a:pPr algn="ctr"/>
            <a:r>
              <a:rPr lang="sk-SK" sz="2800" b="1" dirty="0">
                <a:solidFill>
                  <a:schemeClr val="bg2"/>
                </a:solidFill>
              </a:rPr>
              <a:t>FÉROVOSŤ</a:t>
            </a:r>
          </a:p>
          <a:p>
            <a:pPr algn="ctr"/>
            <a:endParaRPr lang="sk-SK" sz="2800" b="1" dirty="0">
              <a:solidFill>
                <a:schemeClr val="bg2"/>
              </a:solidFill>
            </a:endParaRPr>
          </a:p>
          <a:p>
            <a:pPr algn="ctr"/>
            <a:r>
              <a:rPr lang="sk-SK" sz="2800" b="1" dirty="0">
                <a:solidFill>
                  <a:schemeClr val="bg2"/>
                </a:solidFill>
              </a:rPr>
              <a:t>MOTIVÁCIA K MENŠEJ PRODUKCII ODPADU </a:t>
            </a:r>
          </a:p>
          <a:p>
            <a:pPr algn="ctr"/>
            <a:endParaRPr lang="sk-SK" sz="2800" b="1" dirty="0">
              <a:solidFill>
                <a:schemeClr val="bg2"/>
              </a:solidFill>
            </a:endParaRPr>
          </a:p>
          <a:p>
            <a:pPr algn="ctr"/>
            <a:r>
              <a:rPr lang="sk-SK" sz="2800" b="1" dirty="0">
                <a:solidFill>
                  <a:schemeClr val="bg2"/>
                </a:solidFill>
              </a:rPr>
              <a:t>INCENTÍVNE PROGRAMY </a:t>
            </a:r>
          </a:p>
          <a:p>
            <a:pPr algn="ctr"/>
            <a:endParaRPr lang="sk-SK" sz="2800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7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D04D0C-8B7C-4714-83CE-5E0CCBB391B9}"/>
              </a:ext>
            </a:extLst>
          </p:cNvPr>
          <p:cNvSpPr txBox="1"/>
          <p:nvPr/>
        </p:nvSpPr>
        <p:spPr>
          <a:xfrm>
            <a:off x="2861954" y="2398816"/>
            <a:ext cx="9524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b="1" dirty="0">
                <a:solidFill>
                  <a:schemeClr val="accent1"/>
                </a:solidFill>
              </a:rPr>
              <a:t>Váha vs objem </a:t>
            </a:r>
            <a:endParaRPr lang="en-US" sz="7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03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14C316-ECFD-4C47-B8AA-D26E9AA41E21}"/>
              </a:ext>
            </a:extLst>
          </p:cNvPr>
          <p:cNvSpPr txBox="1"/>
          <p:nvPr/>
        </p:nvSpPr>
        <p:spPr>
          <a:xfrm>
            <a:off x="2885705" y="1805050"/>
            <a:ext cx="95240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b="1" dirty="0">
                <a:solidFill>
                  <a:schemeClr val="accent1"/>
                </a:solidFill>
              </a:rPr>
              <a:t>Jednoduchosť</a:t>
            </a:r>
          </a:p>
          <a:p>
            <a:r>
              <a:rPr lang="sk-SK" sz="7200" b="1" dirty="0">
                <a:solidFill>
                  <a:schemeClr val="accent1"/>
                </a:solidFill>
              </a:rPr>
              <a:t>Automatizácia</a:t>
            </a:r>
          </a:p>
          <a:p>
            <a:endParaRPr lang="en-US" sz="7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169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text 1">
            <a:extLst>
              <a:ext uri="{FF2B5EF4-FFF2-40B4-BE49-F238E27FC236}">
                <a16:creationId xmlns:a16="http://schemas.microsoft.com/office/drawing/2014/main" id="{BCFDC225-1D0A-479A-A03D-444637BF7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862147"/>
            <a:ext cx="10744200" cy="3133705"/>
          </a:xfrm>
        </p:spPr>
        <p:txBody>
          <a:bodyPr>
            <a:no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2800" b="1" i="0" spc="100" dirty="0" err="1">
                <a:solidFill>
                  <a:schemeClr val="bg1"/>
                </a:solidFill>
                <a:cs typeface="Arial" panose="020B0604020202020204" pitchFamily="34" charset="0"/>
              </a:rPr>
              <a:t>Poskytovate</a:t>
            </a:r>
            <a:r>
              <a:rPr lang="sk-SK" sz="2800" b="1" i="0" spc="100" dirty="0">
                <a:solidFill>
                  <a:schemeClr val="bg1"/>
                </a:solidFill>
                <a:cs typeface="Arial" panose="020B0604020202020204" pitchFamily="34" charset="0"/>
              </a:rPr>
              <a:t>ľ</a:t>
            </a:r>
            <a:r>
              <a:rPr lang="sk-SK" sz="2800" b="1" i="0" spc="100" dirty="0">
                <a:solidFill>
                  <a:schemeClr val="accent1"/>
                </a:solidFill>
                <a:cs typeface="Arial" panose="020B0604020202020204" pitchFamily="34" charset="0"/>
              </a:rPr>
              <a:t> komplexných riešení pre manažment odpadov, </a:t>
            </a:r>
            <a:r>
              <a:rPr lang="sk-SK" sz="2800" b="1" i="0" spc="100" dirty="0">
                <a:solidFill>
                  <a:schemeClr val="bg1"/>
                </a:solidFill>
                <a:cs typeface="Arial" panose="020B0604020202020204" pitchFamily="34" charset="0"/>
              </a:rPr>
              <a:t>ktoré umožňujú spravovať odpad </a:t>
            </a:r>
            <a:r>
              <a:rPr lang="sk-SK" sz="2800" b="1" i="0" spc="100" dirty="0">
                <a:solidFill>
                  <a:schemeClr val="accent1"/>
                </a:solidFill>
                <a:cs typeface="Arial" panose="020B0604020202020204" pitchFamily="34" charset="0"/>
              </a:rPr>
              <a:t>efektívne a účinne, </a:t>
            </a:r>
            <a:r>
              <a:rPr lang="sk-SK" sz="2800" b="1" i="0" spc="100" dirty="0">
                <a:solidFill>
                  <a:schemeClr val="bg1"/>
                </a:solidFill>
                <a:cs typeface="Arial" panose="020B0604020202020204" pitchFamily="34" charset="0"/>
              </a:rPr>
              <a:t>pri </a:t>
            </a:r>
            <a:r>
              <a:rPr lang="sk-SK" sz="2800" b="1" i="0" spc="100" dirty="0">
                <a:solidFill>
                  <a:schemeClr val="accent1"/>
                </a:solidFill>
                <a:cs typeface="Arial" panose="020B0604020202020204" pitchFamily="34" charset="0"/>
              </a:rPr>
              <a:t>vyššej kvalite služby </a:t>
            </a:r>
            <a:r>
              <a:rPr lang="sk-SK" sz="2800" b="1" i="0" spc="100" dirty="0">
                <a:solidFill>
                  <a:schemeClr val="bg1"/>
                </a:solidFill>
                <a:cs typeface="Arial" panose="020B0604020202020204" pitchFamily="34" charset="0"/>
              </a:rPr>
              <a:t>pre občanov 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sk-SK" sz="2800" b="1" i="0" spc="100" dirty="0">
                <a:solidFill>
                  <a:schemeClr val="bg1"/>
                </a:solidFill>
                <a:cs typeface="Arial" panose="020B0604020202020204" pitchFamily="34" charset="0"/>
              </a:rPr>
              <a:t>a </a:t>
            </a:r>
            <a:r>
              <a:rPr lang="sk-SK" sz="2800" b="1" i="0" spc="100" dirty="0">
                <a:solidFill>
                  <a:schemeClr val="accent1"/>
                </a:solidFill>
                <a:cs typeface="Arial" panose="020B0604020202020204" pitchFamily="34" charset="0"/>
              </a:rPr>
              <a:t>menšej záťaži na životné prostredie.  </a:t>
            </a:r>
            <a:endParaRPr lang="en-GB" sz="2800" b="1" i="0" spc="1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827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81DB0F4-2CDF-47C6-820B-004CBD89A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016516"/>
              </p:ext>
            </p:extLst>
          </p:nvPr>
        </p:nvGraphicFramePr>
        <p:xfrm>
          <a:off x="114795" y="124945"/>
          <a:ext cx="11748654" cy="660810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736215">
                  <a:extLst>
                    <a:ext uri="{9D8B030D-6E8A-4147-A177-3AD203B41FA5}">
                      <a16:colId xmlns:a16="http://schemas.microsoft.com/office/drawing/2014/main" val="3448692466"/>
                    </a:ext>
                  </a:extLst>
                </a:gridCol>
                <a:gridCol w="6012439">
                  <a:extLst>
                    <a:ext uri="{9D8B030D-6E8A-4147-A177-3AD203B41FA5}">
                      <a16:colId xmlns:a16="http://schemas.microsoft.com/office/drawing/2014/main" val="1324135794"/>
                    </a:ext>
                  </a:extLst>
                </a:gridCol>
              </a:tblGrid>
              <a:tr h="882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b="0" dirty="0"/>
                        <a:t>PRESNÁ, SPOĽAHLIVÁ A TRVÁCNA EVIDENCIA</a:t>
                      </a: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sk-SK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0243638"/>
                  </a:ext>
                </a:extLst>
              </a:tr>
              <a:tr h="1412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AUTOMATICKÉ POTVRDENIE VÝSYPU</a:t>
                      </a:r>
                    </a:p>
                    <a:p>
                      <a:r>
                        <a:rPr lang="sk-SK" sz="1600" dirty="0"/>
                        <a:t>AUTOMATICKÉ ZAZNAMENANIE OBJEMU / VÝŠKY ZAPLNENIA ODPADU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sk-SK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2809713"/>
                  </a:ext>
                </a:extLst>
              </a:tr>
              <a:tr h="882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NASTAVENIE PLATIEB PODĽA TOHO, KOĽKO ODPADU DOMÁCNOSŤ PRODUKUJE </a:t>
                      </a: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2184874"/>
                  </a:ext>
                </a:extLst>
              </a:tr>
              <a:tr h="1308760">
                <a:tc>
                  <a:txBody>
                    <a:bodyPr/>
                    <a:lstStyle/>
                    <a:p>
                      <a:endParaRPr lang="sk-SK" sz="1600" dirty="0"/>
                    </a:p>
                    <a:p>
                      <a:r>
                        <a:rPr lang="sk-SK" sz="1600" dirty="0"/>
                        <a:t>KVALITA ŹIVOTNÉHO PROSTREDIA V MESTE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DOSTATOČNÁ VOĽNÁ KAPACITA V KONTAJNEROCH NA SEPARÁTY</a:t>
                      </a:r>
                      <a:endParaRPr lang="en-US" sz="1600" dirty="0"/>
                    </a:p>
                    <a:p>
                      <a:r>
                        <a:rPr lang="sk-SK" sz="1600" dirty="0"/>
                        <a:t>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600" dirty="0"/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8423141"/>
                  </a:ext>
                </a:extLst>
              </a:tr>
              <a:tr h="882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KONTROLA, UPOZORNENIA NA PRESUNY NÁDOB, NEUHRADENÉ POPLATKY 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1044"/>
                  </a:ext>
                </a:extLst>
              </a:tr>
              <a:tr h="618037">
                <a:tc>
                  <a:txBody>
                    <a:bodyPr/>
                    <a:lstStyle/>
                    <a:p>
                      <a:r>
                        <a:rPr lang="sk-SK" sz="1600" dirty="0"/>
                        <a:t>ADRESNÁ KOMUNIKÁCIA MEDZI MESTOM A OBČANOM – NOTIFIKÁCIE, SLUŽBY NA POŽIADANIE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7647736"/>
                  </a:ext>
                </a:extLst>
              </a:tr>
              <a:tr h="618037">
                <a:tc>
                  <a:txBody>
                    <a:bodyPr/>
                    <a:lstStyle/>
                    <a:p>
                      <a:r>
                        <a:rPr lang="sk-SK" sz="1600" dirty="0"/>
                        <a:t>PLNENIE LEGISLATÍVNYCH POVINNOSTÍ VOČI ŠTÁTU</a:t>
                      </a:r>
                      <a:br>
                        <a:rPr lang="sk-SK" sz="1600" dirty="0"/>
                      </a:br>
                      <a:r>
                        <a:rPr lang="sk-SK" sz="1600" dirty="0"/>
                        <a:t>SPRÁVNA DISTRIBÚCIA NÁDOB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393857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1493C3-DD54-472B-9C9F-780533296C3F}"/>
              </a:ext>
            </a:extLst>
          </p:cNvPr>
          <p:cNvSpPr txBox="1"/>
          <p:nvPr/>
        </p:nvSpPr>
        <p:spPr>
          <a:xfrm>
            <a:off x="5878286" y="285008"/>
            <a:ext cx="6424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/>
              <a:t>ČIPOVANIE NÁDOB SENSONEO</a:t>
            </a:r>
            <a:br>
              <a:rPr lang="sk-SK" sz="1600" b="1" dirty="0"/>
            </a:br>
            <a:r>
              <a:rPr lang="sk-SK" sz="1600" b="1" dirty="0"/>
              <a:t>DIGITALIZÁCIA ODPADOVEJ INFRAŠTRUKTÚRY </a:t>
            </a:r>
            <a:r>
              <a:rPr lang="sk-SK" sz="1600" b="1" dirty="0">
                <a:highlight>
                  <a:srgbClr val="FFFF00"/>
                </a:highlight>
              </a:rPr>
              <a:t>VIKTOR</a:t>
            </a:r>
            <a:r>
              <a:rPr lang="sk-SK" sz="1600" b="1" dirty="0"/>
              <a:t> </a:t>
            </a:r>
            <a:endParaRPr lang="en-US" sz="1600" b="1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B4A09E-B5D2-417D-B192-53FD77207DC3}"/>
              </a:ext>
            </a:extLst>
          </p:cNvPr>
          <p:cNvSpPr txBox="1"/>
          <p:nvPr/>
        </p:nvSpPr>
        <p:spPr>
          <a:xfrm>
            <a:off x="5878286" y="1301161"/>
            <a:ext cx="54388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/>
              <a:t>SENSONEO MONITOROVACIE SENZORY</a:t>
            </a:r>
          </a:p>
          <a:p>
            <a:r>
              <a:rPr lang="sk-SK" sz="1600" b="1" dirty="0">
                <a:highlight>
                  <a:srgbClr val="FFFF00"/>
                </a:highlight>
              </a:rPr>
              <a:t>SENSONEO WATCH DOG </a:t>
            </a:r>
            <a:endParaRPr lang="en-US" sz="1600" b="1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B235F-2FB4-4E34-97B4-F4A83C8DCF44}"/>
              </a:ext>
            </a:extLst>
          </p:cNvPr>
          <p:cNvSpPr txBox="1"/>
          <p:nvPr/>
        </p:nvSpPr>
        <p:spPr>
          <a:xfrm>
            <a:off x="5878286" y="2511353"/>
            <a:ext cx="51538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/>
              <a:t>SENSONEO ANALYTIKA</a:t>
            </a:r>
            <a:br>
              <a:rPr lang="sk-SK" sz="1600" b="1" dirty="0"/>
            </a:br>
            <a:r>
              <a:rPr lang="sk-SK" sz="1600" b="1" dirty="0"/>
              <a:t>– nepriestrelné spoľahlivé dáta </a:t>
            </a:r>
            <a:endParaRPr lang="en-US" sz="1600" b="1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FBAD6A-99FD-493B-BCB9-7054E6E2004F}"/>
              </a:ext>
            </a:extLst>
          </p:cNvPr>
          <p:cNvSpPr txBox="1"/>
          <p:nvPr/>
        </p:nvSpPr>
        <p:spPr>
          <a:xfrm>
            <a:off x="5878286" y="3510920"/>
            <a:ext cx="56051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sk-SK" sz="1600" b="1" dirty="0"/>
              <a:t>ZVOZ KONTAJNEROV PODĽA REÁLNEJ POTREBY</a:t>
            </a:r>
          </a:p>
          <a:p>
            <a:pPr lvl="0">
              <a:defRPr/>
            </a:pPr>
            <a:r>
              <a:rPr lang="sk-SK" sz="1600" b="1" dirty="0"/>
              <a:t>SENSONEO OPTIMALIZÁCIA ZVOZOVÝCH TRÁS</a:t>
            </a:r>
            <a:endParaRPr lang="en-US" sz="1600" b="1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8EDBDA-BD15-4141-A169-D79961AD0740}"/>
              </a:ext>
            </a:extLst>
          </p:cNvPr>
          <p:cNvSpPr txBox="1"/>
          <p:nvPr/>
        </p:nvSpPr>
        <p:spPr>
          <a:xfrm>
            <a:off x="5878286" y="4738255"/>
            <a:ext cx="48451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/>
              <a:t>RFID ČIPY SENSONEO </a:t>
            </a:r>
            <a:endParaRPr lang="en-US" sz="1600" b="1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B883D7-765F-46BE-AC2B-DAEF0719E143}"/>
              </a:ext>
            </a:extLst>
          </p:cNvPr>
          <p:cNvSpPr txBox="1"/>
          <p:nvPr/>
        </p:nvSpPr>
        <p:spPr>
          <a:xfrm>
            <a:off x="5878286" y="5556839"/>
            <a:ext cx="56882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/>
              <a:t>SENSONEO MOBILNÁ APLIKÁCIA PRE OBČANOV </a:t>
            </a:r>
            <a:endParaRPr lang="en-US" sz="1600" b="1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5A7D4A-7D2C-4FE3-9FDA-72B8F39E950F}"/>
              </a:ext>
            </a:extLst>
          </p:cNvPr>
          <p:cNvSpPr txBox="1"/>
          <p:nvPr/>
        </p:nvSpPr>
        <p:spPr>
          <a:xfrm>
            <a:off x="5878286" y="6114384"/>
            <a:ext cx="50588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/>
              <a:t>SENSONEO VÝKAZNÍCTVO A ŠTANDARDY </a:t>
            </a:r>
            <a:br>
              <a:rPr lang="sk-SK" sz="1600" b="1" dirty="0"/>
            </a:br>
            <a:r>
              <a:rPr lang="sk-SK" sz="1600" b="1" dirty="0"/>
              <a:t>SENSONEO ANALYTIKA</a:t>
            </a:r>
            <a:endParaRPr lang="en-US" sz="1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3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city&#10;&#10;Description generated with very high confidence">
            <a:extLst>
              <a:ext uri="{FF2B5EF4-FFF2-40B4-BE49-F238E27FC236}">
                <a16:creationId xmlns:a16="http://schemas.microsoft.com/office/drawing/2014/main" id="{F9A966ED-4191-4BFB-84C8-693068D32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3" y="0"/>
            <a:ext cx="12442785" cy="8205630"/>
          </a:xfrm>
          <a:prstGeom prst="rect">
            <a:avLst/>
          </a:prstGeom>
        </p:spPr>
      </p:pic>
      <p:sp>
        <p:nvSpPr>
          <p:cNvPr id="5" name="Obdĺžnik 8">
            <a:extLst>
              <a:ext uri="{FF2B5EF4-FFF2-40B4-BE49-F238E27FC236}">
                <a16:creationId xmlns:a16="http://schemas.microsoft.com/office/drawing/2014/main" id="{91D242AB-9337-4D90-A792-1E9661CCDD3C}"/>
              </a:ext>
            </a:extLst>
          </p:cNvPr>
          <p:cNvSpPr/>
          <p:nvPr/>
        </p:nvSpPr>
        <p:spPr>
          <a:xfrm>
            <a:off x="-125393" y="-81022"/>
            <a:ext cx="12442785" cy="8307988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6252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E6B30D-9DCD-4E2B-923B-FE63CE0B8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02" y="2489845"/>
            <a:ext cx="1971440" cy="18648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F60ACB-AFF1-4CB2-8FAE-75974B431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225" y="2489845"/>
            <a:ext cx="2024316" cy="1839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F7A835-D52D-42FC-AF15-643E6FB51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656" y="2459776"/>
            <a:ext cx="1944174" cy="1899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6A1E81-08E1-4CBE-A51B-D9B41B02F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4799" y="2432509"/>
            <a:ext cx="2155624" cy="192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8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city&#10;&#10;Description generated with very high confidence">
            <a:extLst>
              <a:ext uri="{FF2B5EF4-FFF2-40B4-BE49-F238E27FC236}">
                <a16:creationId xmlns:a16="http://schemas.microsoft.com/office/drawing/2014/main" id="{F9A966ED-4191-4BFB-84C8-693068D32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93" y="0"/>
            <a:ext cx="12442785" cy="8205630"/>
          </a:xfrm>
          <a:prstGeom prst="rect">
            <a:avLst/>
          </a:prstGeom>
        </p:spPr>
      </p:pic>
      <p:sp>
        <p:nvSpPr>
          <p:cNvPr id="5" name="Obdĺžnik 8">
            <a:extLst>
              <a:ext uri="{FF2B5EF4-FFF2-40B4-BE49-F238E27FC236}">
                <a16:creationId xmlns:a16="http://schemas.microsoft.com/office/drawing/2014/main" id="{91D242AB-9337-4D90-A792-1E9661CCDD3C}"/>
              </a:ext>
            </a:extLst>
          </p:cNvPr>
          <p:cNvSpPr/>
          <p:nvPr/>
        </p:nvSpPr>
        <p:spPr>
          <a:xfrm>
            <a:off x="-125393" y="-81022"/>
            <a:ext cx="12442785" cy="8307988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ok 25" descr="Obrázok, na ktorom je vonkajšie, budova, scéna, ulica&#10;&#10;Popis vygenerovaný s veľmi vysokou spoľahlivosťou">
            <a:extLst>
              <a:ext uri="{FF2B5EF4-FFF2-40B4-BE49-F238E27FC236}">
                <a16:creationId xmlns:a16="http://schemas.microsoft.com/office/drawing/2014/main" id="{AB7C97B5-FC2E-45FA-9095-ACD5D97BCF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747" y="865661"/>
            <a:ext cx="2788459" cy="2091345"/>
          </a:xfrm>
          <a:prstGeom prst="rect">
            <a:avLst/>
          </a:prstGeom>
        </p:spPr>
      </p:pic>
      <p:pic>
        <p:nvPicPr>
          <p:cNvPr id="8" name="Picture 2" descr="Image result for cambridge">
            <a:extLst>
              <a:ext uri="{FF2B5EF4-FFF2-40B4-BE49-F238E27FC236}">
                <a16:creationId xmlns:a16="http://schemas.microsoft.com/office/drawing/2014/main" id="{D5206044-AC12-4464-8948-BBC5F9CFB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6400" y="845587"/>
            <a:ext cx="2841988" cy="213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10E044-5153-4BD8-8604-1C998AAC0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540" y="845587"/>
            <a:ext cx="2995525" cy="2173767"/>
          </a:xfrm>
          <a:prstGeom prst="rect">
            <a:avLst/>
          </a:prstGeom>
        </p:spPr>
      </p:pic>
      <p:pic>
        <p:nvPicPr>
          <p:cNvPr id="12" name="Obrázok 30" descr="Obrázok, na ktorom je cesta, nákladné auto, budova, vonkajšie&#10;&#10;Popis vygenerovaný s veľmi vysokou spoľahlivosťou">
            <a:extLst>
              <a:ext uri="{FF2B5EF4-FFF2-40B4-BE49-F238E27FC236}">
                <a16:creationId xmlns:a16="http://schemas.microsoft.com/office/drawing/2014/main" id="{AFEC4E21-623F-4AA3-B335-29951DA0CE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771" y="3688886"/>
            <a:ext cx="2824435" cy="2118327"/>
          </a:xfrm>
          <a:prstGeom prst="rect">
            <a:avLst/>
          </a:prstGeom>
        </p:spPr>
      </p:pic>
      <p:pic>
        <p:nvPicPr>
          <p:cNvPr id="21" name="Picture 20" descr="A picture containing fence, music, bench&#10;&#10;Description generated with very high confidence">
            <a:extLst>
              <a:ext uri="{FF2B5EF4-FFF2-40B4-BE49-F238E27FC236}">
                <a16:creationId xmlns:a16="http://schemas.microsoft.com/office/drawing/2014/main" id="{25DEAAB9-2C6B-4522-924C-9DE8680E1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37" y="3672579"/>
            <a:ext cx="3141730" cy="20944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9FCC9-51BC-4878-9FF5-B5EE12DAD7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751" y="3712727"/>
            <a:ext cx="2972637" cy="205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6388-B344-4826-83A7-511F2934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Ocenenia </a:t>
            </a:r>
            <a:endParaRPr lang="en-US" dirty="0"/>
          </a:p>
        </p:txBody>
      </p:sp>
      <p:pic>
        <p:nvPicPr>
          <p:cNvPr id="5" name="Content Placeholder 4" descr="Ribbon">
            <a:extLst>
              <a:ext uri="{FF2B5EF4-FFF2-40B4-BE49-F238E27FC236}">
                <a16:creationId xmlns:a16="http://schemas.microsoft.com/office/drawing/2014/main" id="{DCF1D540-F5AA-4C38-B3BA-467338F30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6828" y="1970005"/>
            <a:ext cx="914400" cy="914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FBC1C8-DBA7-48A4-8126-2546CA775935}"/>
              </a:ext>
            </a:extLst>
          </p:cNvPr>
          <p:cNvSpPr txBox="1"/>
          <p:nvPr/>
        </p:nvSpPr>
        <p:spPr>
          <a:xfrm>
            <a:off x="2875042" y="3072127"/>
            <a:ext cx="20425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Mission award 2017</a:t>
            </a:r>
            <a:r>
              <a:rPr lang="en-US" sz="1400" dirty="0"/>
              <a:t> </a:t>
            </a:r>
            <a:br>
              <a:rPr lang="en-US" sz="1400" dirty="0"/>
            </a:br>
            <a:r>
              <a:rPr lang="en-US" sz="1400" dirty="0"/>
              <a:t>for working on innovations that tackle important social challenges</a:t>
            </a:r>
          </a:p>
        </p:txBody>
      </p:sp>
      <p:pic>
        <p:nvPicPr>
          <p:cNvPr id="7" name="Content Placeholder 4" descr="Ribbon">
            <a:extLst>
              <a:ext uri="{FF2B5EF4-FFF2-40B4-BE49-F238E27FC236}">
                <a16:creationId xmlns:a16="http://schemas.microsoft.com/office/drawing/2014/main" id="{B00FF3A3-CC66-4B25-AE09-C6188E701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4752" y="1970005"/>
            <a:ext cx="914400" cy="914400"/>
          </a:xfrm>
          <a:prstGeom prst="rect">
            <a:avLst/>
          </a:prstGeom>
        </p:spPr>
      </p:pic>
      <p:pic>
        <p:nvPicPr>
          <p:cNvPr id="8" name="Content Placeholder 4" descr="Ribbon">
            <a:extLst>
              <a:ext uri="{FF2B5EF4-FFF2-40B4-BE49-F238E27FC236}">
                <a16:creationId xmlns:a16="http://schemas.microsoft.com/office/drawing/2014/main" id="{AA4CE73F-33BD-4CEC-9D59-F34498387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2676" y="1970005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92FCD-625B-4BA0-AFA3-D4E53DB398A8}"/>
              </a:ext>
            </a:extLst>
          </p:cNvPr>
          <p:cNvSpPr txBox="1"/>
          <p:nvPr/>
        </p:nvSpPr>
        <p:spPr>
          <a:xfrm>
            <a:off x="4974227" y="3072127"/>
            <a:ext cx="2042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Innovation of the Year 2017</a:t>
            </a:r>
            <a:r>
              <a:rPr lang="en-US" sz="1400" dirty="0"/>
              <a:t> </a:t>
            </a:r>
          </a:p>
          <a:p>
            <a:pPr algn="ctr"/>
            <a:r>
              <a:rPr lang="en-US" sz="1400" dirty="0"/>
              <a:t>From Slovak Ministry of Economy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DD56FF-1FA5-44FB-82BF-6A72A70A145B}"/>
              </a:ext>
            </a:extLst>
          </p:cNvPr>
          <p:cNvSpPr txBox="1"/>
          <p:nvPr/>
        </p:nvSpPr>
        <p:spPr>
          <a:xfrm>
            <a:off x="7428589" y="3089156"/>
            <a:ext cx="2042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Microsoft Award 2018</a:t>
            </a:r>
            <a:r>
              <a:rPr lang="en-US" sz="1400" dirty="0"/>
              <a:t> </a:t>
            </a:r>
            <a:br>
              <a:rPr lang="en-US" sz="1400" dirty="0"/>
            </a:br>
            <a:r>
              <a:rPr lang="en-US" sz="1400" dirty="0"/>
              <a:t>in Public administration &amp; Smart city category</a:t>
            </a:r>
          </a:p>
        </p:txBody>
      </p:sp>
      <p:pic>
        <p:nvPicPr>
          <p:cNvPr id="11" name="Content Placeholder 4" descr="Ribbon">
            <a:extLst>
              <a:ext uri="{FF2B5EF4-FFF2-40B4-BE49-F238E27FC236}">
                <a16:creationId xmlns:a16="http://schemas.microsoft.com/office/drawing/2014/main" id="{C6A75CF6-C1CC-481E-B8FA-4D801DFC6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7028" y="1970005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58BEF7-642D-4F8D-8200-335008C300DD}"/>
              </a:ext>
            </a:extLst>
          </p:cNvPr>
          <p:cNvSpPr txBox="1"/>
          <p:nvPr/>
        </p:nvSpPr>
        <p:spPr>
          <a:xfrm>
            <a:off x="9882951" y="3092899"/>
            <a:ext cx="20425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Winner of Innovation</a:t>
            </a:r>
            <a:r>
              <a:rPr lang="en-US" sz="1400" dirty="0"/>
              <a:t> </a:t>
            </a:r>
            <a:r>
              <a:rPr lang="en-US" sz="1400" b="1" dirty="0"/>
              <a:t>World Cup Series’ </a:t>
            </a:r>
            <a:r>
              <a:rPr lang="en-US" sz="1400" dirty="0"/>
              <a:t>Smart Territories Challenge 2019</a:t>
            </a:r>
          </a:p>
        </p:txBody>
      </p:sp>
      <p:pic>
        <p:nvPicPr>
          <p:cNvPr id="13" name="Content Placeholder 4" descr="Ribbon">
            <a:extLst>
              <a:ext uri="{FF2B5EF4-FFF2-40B4-BE49-F238E27FC236}">
                <a16:creationId xmlns:a16="http://schemas.microsoft.com/office/drawing/2014/main" id="{7C97EBDE-5FE6-4DB8-9231-6DC8B8A6E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6091" y="4486318"/>
            <a:ext cx="914400" cy="914400"/>
          </a:xfrm>
          <a:prstGeom prst="rect">
            <a:avLst/>
          </a:prstGeom>
        </p:spPr>
      </p:pic>
      <p:pic>
        <p:nvPicPr>
          <p:cNvPr id="14" name="Content Placeholder 4" descr="Ribbon">
            <a:extLst>
              <a:ext uri="{FF2B5EF4-FFF2-40B4-BE49-F238E27FC236}">
                <a16:creationId xmlns:a16="http://schemas.microsoft.com/office/drawing/2014/main" id="{6C15F245-024F-4CDF-869D-430A724A6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2708" y="4451939"/>
            <a:ext cx="914400" cy="914400"/>
          </a:xfrm>
          <a:prstGeom prst="rect">
            <a:avLst/>
          </a:prstGeom>
        </p:spPr>
      </p:pic>
      <p:pic>
        <p:nvPicPr>
          <p:cNvPr id="15" name="Content Placeholder 4" descr="Ribbon">
            <a:extLst>
              <a:ext uri="{FF2B5EF4-FFF2-40B4-BE49-F238E27FC236}">
                <a16:creationId xmlns:a16="http://schemas.microsoft.com/office/drawing/2014/main" id="{7C7D69C5-C922-4DA7-AB82-780D4512F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7028" y="4451939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AD617A-2838-4BB7-BC80-5667D68F3EC3}"/>
              </a:ext>
            </a:extLst>
          </p:cNvPr>
          <p:cNvSpPr txBox="1"/>
          <p:nvPr/>
        </p:nvSpPr>
        <p:spPr>
          <a:xfrm>
            <a:off x="3013241" y="5400718"/>
            <a:ext cx="2042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Circular innovation</a:t>
            </a:r>
          </a:p>
          <a:p>
            <a:pPr algn="ctr"/>
            <a:r>
              <a:rPr lang="en-US" sz="1400" b="1" dirty="0"/>
              <a:t> of the year 2018 </a:t>
            </a:r>
            <a:r>
              <a:rPr lang="en-US" sz="1400" dirty="0"/>
              <a:t> </a:t>
            </a:r>
            <a:br>
              <a:rPr lang="en-US" sz="1400" dirty="0"/>
            </a:br>
            <a:r>
              <a:rPr lang="en-US" sz="1400" dirty="0"/>
              <a:t>Smart waste monitoring sensors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A421D7-092E-462F-9203-01BF1532FBBC}"/>
              </a:ext>
            </a:extLst>
          </p:cNvPr>
          <p:cNvSpPr txBox="1"/>
          <p:nvPr/>
        </p:nvSpPr>
        <p:spPr>
          <a:xfrm>
            <a:off x="5246796" y="5400718"/>
            <a:ext cx="20425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CEE Scale-up Challenge 2019</a:t>
            </a:r>
          </a:p>
          <a:p>
            <a:pPr algn="ctr"/>
            <a:r>
              <a:rPr lang="en-US" sz="1400" dirty="0"/>
              <a:t>One of the top 3 tech companies of CEE region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C3E27F-18BA-4085-9A99-01E8061726C9}"/>
              </a:ext>
            </a:extLst>
          </p:cNvPr>
          <p:cNvSpPr txBox="1"/>
          <p:nvPr/>
        </p:nvSpPr>
        <p:spPr>
          <a:xfrm>
            <a:off x="7428589" y="5432787"/>
            <a:ext cx="2042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Proptech</a:t>
            </a:r>
            <a:r>
              <a:rPr lang="en-US" sz="1400" b="1" dirty="0"/>
              <a:t> Start-up Europe awards 2019</a:t>
            </a:r>
          </a:p>
          <a:p>
            <a:pPr algn="ctr"/>
            <a:r>
              <a:rPr lang="en-US" sz="1400" dirty="0"/>
              <a:t>Winner </a:t>
            </a:r>
          </a:p>
        </p:txBody>
      </p:sp>
      <p:pic>
        <p:nvPicPr>
          <p:cNvPr id="19" name="Content Placeholder 4" descr="Ribbon">
            <a:extLst>
              <a:ext uri="{FF2B5EF4-FFF2-40B4-BE49-F238E27FC236}">
                <a16:creationId xmlns:a16="http://schemas.microsoft.com/office/drawing/2014/main" id="{69708E68-C543-4CDA-BB44-E596A4C1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6835" y="445193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58EE30-4295-49C6-A396-5636A98C88F7}"/>
              </a:ext>
            </a:extLst>
          </p:cNvPr>
          <p:cNvSpPr txBox="1"/>
          <p:nvPr/>
        </p:nvSpPr>
        <p:spPr>
          <a:xfrm>
            <a:off x="479912" y="5432787"/>
            <a:ext cx="2404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Global Innovation Award </a:t>
            </a:r>
          </a:p>
          <a:p>
            <a:pPr algn="ctr"/>
            <a:r>
              <a:rPr lang="en-US" sz="1400" b="1" dirty="0"/>
              <a:t>Top 10</a:t>
            </a:r>
          </a:p>
          <a:p>
            <a:pPr algn="ctr"/>
            <a:r>
              <a:rPr lang="en-US" sz="1400" dirty="0"/>
              <a:t> in Most sustainable innovations to the UAE </a:t>
            </a:r>
          </a:p>
        </p:txBody>
      </p:sp>
      <p:pic>
        <p:nvPicPr>
          <p:cNvPr id="21" name="Content Placeholder 4" descr="Ribbon">
            <a:extLst>
              <a:ext uri="{FF2B5EF4-FFF2-40B4-BE49-F238E27FC236}">
                <a16:creationId xmlns:a16="http://schemas.microsoft.com/office/drawing/2014/main" id="{2BB9736F-A843-4F7D-8513-706760C88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476" y="1970005"/>
            <a:ext cx="914400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38A3CB-7965-4F8D-9814-1DBD0FC06E8B}"/>
              </a:ext>
            </a:extLst>
          </p:cNvPr>
          <p:cNvSpPr txBox="1"/>
          <p:nvPr/>
        </p:nvSpPr>
        <p:spPr>
          <a:xfrm>
            <a:off x="624510" y="3101192"/>
            <a:ext cx="20425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Mission award 2017</a:t>
            </a:r>
            <a:r>
              <a:rPr lang="en-US" sz="1400" dirty="0"/>
              <a:t> </a:t>
            </a:r>
            <a:br>
              <a:rPr lang="en-US" sz="1400" dirty="0"/>
            </a:br>
            <a:r>
              <a:rPr lang="en-US" sz="1400" dirty="0"/>
              <a:t>for working on innovations that tackle important social challenges</a:t>
            </a:r>
          </a:p>
        </p:txBody>
      </p:sp>
      <p:pic>
        <p:nvPicPr>
          <p:cNvPr id="23" name="Content Placeholder 4" descr="Ribbon">
            <a:extLst>
              <a:ext uri="{FF2B5EF4-FFF2-40B4-BE49-F238E27FC236}">
                <a16:creationId xmlns:a16="http://schemas.microsoft.com/office/drawing/2014/main" id="{9B45A559-99A2-4B01-A303-16B2244A8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347" y="4518387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3A0659-D08B-4396-B02C-07B5E4666C81}"/>
              </a:ext>
            </a:extLst>
          </p:cNvPr>
          <p:cNvSpPr txBox="1"/>
          <p:nvPr/>
        </p:nvSpPr>
        <p:spPr>
          <a:xfrm>
            <a:off x="9788286" y="5475991"/>
            <a:ext cx="2042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/>
              <a:t>SMAVARD</a:t>
            </a:r>
            <a:br>
              <a:rPr lang="sk-SK" sz="1400" b="1" dirty="0"/>
            </a:br>
            <a:r>
              <a:rPr lang="en-US" sz="1400" dirty="0"/>
              <a:t>most innovative implementations in the Smart City market</a:t>
            </a:r>
          </a:p>
        </p:txBody>
      </p:sp>
    </p:spTree>
    <p:extLst>
      <p:ext uri="{BB962C8B-B14F-4D97-AF65-F5344CB8AC3E}">
        <p14:creationId xmlns:p14="http://schemas.microsoft.com/office/powerpoint/2010/main" val="3115221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osoba, zem, skupina, stojaci&#10;&#10;Automaticky generovaný popis">
            <a:extLst>
              <a:ext uri="{FF2B5EF4-FFF2-40B4-BE49-F238E27FC236}">
                <a16:creationId xmlns:a16="http://schemas.microsoft.com/office/drawing/2014/main" id="{2EAB7298-6999-4828-AFFA-3C42EDAA4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15" r="946" b="821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Obrázok 7">
            <a:extLst>
              <a:ext uri="{FF2B5EF4-FFF2-40B4-BE49-F238E27FC236}">
                <a16:creationId xmlns:a16="http://schemas.microsoft.com/office/drawing/2014/main" id="{E36845A3-7321-4CBB-B451-09F254CA5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48" y="347433"/>
            <a:ext cx="3518704" cy="1155474"/>
          </a:xfrm>
          <a:prstGeom prst="rect">
            <a:avLst/>
          </a:prstGeom>
        </p:spPr>
      </p:pic>
      <p:pic>
        <p:nvPicPr>
          <p:cNvPr id="4" name="Obrázok 1">
            <a:extLst>
              <a:ext uri="{FF2B5EF4-FFF2-40B4-BE49-F238E27FC236}">
                <a16:creationId xmlns:a16="http://schemas.microsoft.com/office/drawing/2014/main" id="{5953CDC8-6FE8-4848-95A3-9346B250A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906" y="6018604"/>
            <a:ext cx="1945208" cy="58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95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272261FC-E7A8-4013-B547-52F1F2698723}"/>
              </a:ext>
            </a:extLst>
          </p:cNvPr>
          <p:cNvCxnSpPr/>
          <p:nvPr/>
        </p:nvCxnSpPr>
        <p:spPr>
          <a:xfrm>
            <a:off x="4186238" y="2100263"/>
            <a:ext cx="0" cy="265747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2B6A69BA-621B-48EB-94FC-ADFBBE06764B}"/>
              </a:ext>
            </a:extLst>
          </p:cNvPr>
          <p:cNvCxnSpPr/>
          <p:nvPr/>
        </p:nvCxnSpPr>
        <p:spPr>
          <a:xfrm>
            <a:off x="7851775" y="2100263"/>
            <a:ext cx="0" cy="2657475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uľka 10">
            <a:extLst>
              <a:ext uri="{FF2B5EF4-FFF2-40B4-BE49-F238E27FC236}">
                <a16:creationId xmlns:a16="http://schemas.microsoft.com/office/drawing/2014/main" id="{4509EDB1-D71D-4DA1-8F41-561DA0F85CA2}"/>
              </a:ext>
            </a:extLst>
          </p:cNvPr>
          <p:cNvGraphicFramePr>
            <a:graphicFrameLocks noGrp="1"/>
          </p:cNvGraphicFramePr>
          <p:nvPr/>
        </p:nvGraphicFramePr>
        <p:xfrm>
          <a:off x="-192862" y="5133669"/>
          <a:ext cx="11018838" cy="701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 algn="ctr"/>
                      <a:r>
                        <a:rPr lang="sk-SK" sz="4000" dirty="0">
                          <a:solidFill>
                            <a:schemeClr val="tx2"/>
                          </a:solidFill>
                        </a:rPr>
                        <a:t>5 continents</a:t>
                      </a:r>
                      <a:endParaRPr 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61" marB="457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</a:rPr>
                        <a:t>22</a:t>
                      </a:r>
                      <a:r>
                        <a:rPr lang="sk-SK" sz="4000" dirty="0">
                          <a:solidFill>
                            <a:schemeClr val="tx2"/>
                          </a:solidFill>
                        </a:rPr>
                        <a:t> countries</a:t>
                      </a:r>
                      <a:endParaRPr 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61" marB="457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2"/>
                          </a:solidFill>
                        </a:rPr>
                        <a:t>96</a:t>
                      </a:r>
                      <a:r>
                        <a:rPr lang="sk-SK" sz="4000" dirty="0">
                          <a:solidFill>
                            <a:schemeClr val="tx2"/>
                          </a:solidFill>
                        </a:rPr>
                        <a:t> cities</a:t>
                      </a:r>
                      <a:endParaRPr lang="en-US" sz="40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61" marB="457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Obrázok 3" descr="Obrázok, na ktorom je tmavé, vnútri&#10;&#10;Popis vygenerovaný s vysokou spoľahlivosťou">
            <a:extLst>
              <a:ext uri="{FF2B5EF4-FFF2-40B4-BE49-F238E27FC236}">
                <a16:creationId xmlns:a16="http://schemas.microsoft.com/office/drawing/2014/main" id="{026F4C0C-6166-435E-90FB-E447FCF36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145" y="0"/>
            <a:ext cx="13433737" cy="735252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effectLst>
            <a:glow>
              <a:schemeClr val="accent1"/>
            </a:glow>
            <a:reflection stA="45000" endPos="65000" dist="50800" dir="5400000" sy="-100000" algn="bl" rotWithShape="0"/>
          </a:effectLst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36F2E0A-5331-481C-893C-B5E6A45EE965}"/>
              </a:ext>
            </a:extLst>
          </p:cNvPr>
          <p:cNvSpPr txBox="1"/>
          <p:nvPr/>
        </p:nvSpPr>
        <p:spPr>
          <a:xfrm>
            <a:off x="636104" y="3644348"/>
            <a:ext cx="1078726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         </a:t>
            </a:r>
            <a:r>
              <a:rPr lang="en-US" sz="2400" b="1" dirty="0">
                <a:solidFill>
                  <a:schemeClr val="tx2"/>
                </a:solidFill>
              </a:rPr>
              <a:t>5 </a:t>
            </a:r>
            <a:r>
              <a:rPr lang="sk-SK" sz="2400" b="1" dirty="0">
                <a:solidFill>
                  <a:schemeClr val="tx2"/>
                </a:solidFill>
              </a:rPr>
              <a:t>KONTINENTOV</a:t>
            </a:r>
            <a:r>
              <a:rPr lang="en-US" sz="2400" b="1" dirty="0">
                <a:solidFill>
                  <a:schemeClr val="tx2"/>
                </a:solidFill>
              </a:rPr>
              <a:t>        </a:t>
            </a:r>
            <a:r>
              <a:rPr lang="sk-SK" sz="2400" b="1" dirty="0">
                <a:solidFill>
                  <a:schemeClr val="tx2"/>
                </a:solidFill>
              </a:rPr>
              <a:t>  </a:t>
            </a:r>
            <a:r>
              <a:rPr lang="en-US" sz="2400" b="1" dirty="0">
                <a:solidFill>
                  <a:schemeClr val="tx2"/>
                </a:solidFill>
              </a:rPr>
              <a:t>   </a:t>
            </a:r>
            <a:r>
              <a:rPr lang="sk-SK" sz="2400" b="1" dirty="0">
                <a:solidFill>
                  <a:schemeClr val="tx2"/>
                </a:solidFill>
              </a:rPr>
              <a:t>40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sk-SK" sz="2400" b="1" dirty="0">
                <a:solidFill>
                  <a:schemeClr val="tx2"/>
                </a:solidFill>
              </a:rPr>
              <a:t>KRAJÍN</a:t>
            </a:r>
            <a:r>
              <a:rPr lang="en-US" sz="2400" b="1" dirty="0">
                <a:solidFill>
                  <a:schemeClr val="tx2"/>
                </a:solidFill>
              </a:rPr>
              <a:t>                 </a:t>
            </a:r>
            <a:r>
              <a:rPr lang="sk-SK" sz="2400" b="1" dirty="0">
                <a:solidFill>
                  <a:schemeClr val="tx2"/>
                </a:solidFill>
              </a:rPr>
              <a:t>2</a:t>
            </a:r>
            <a:r>
              <a:rPr lang="en-US" sz="2400" b="1" dirty="0">
                <a:solidFill>
                  <a:schemeClr val="tx2"/>
                </a:solidFill>
              </a:rPr>
              <a:t>60+</a:t>
            </a:r>
            <a:r>
              <a:rPr lang="sk-SK" sz="2400" b="1" dirty="0">
                <a:solidFill>
                  <a:schemeClr val="tx2"/>
                </a:solidFill>
              </a:rPr>
              <a:t> PROJEKTOV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25938-9109-4D37-8629-4E7E6B2C77C2}"/>
              </a:ext>
            </a:extLst>
          </p:cNvPr>
          <p:cNvSpPr txBox="1"/>
          <p:nvPr/>
        </p:nvSpPr>
        <p:spPr>
          <a:xfrm>
            <a:off x="4149606" y="321469"/>
            <a:ext cx="4583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chemeClr val="tx2"/>
                </a:solidFill>
              </a:rPr>
              <a:t>Založené v roku 2014 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B1DB9-3345-48D0-A955-76AE159EAC00}"/>
              </a:ext>
            </a:extLst>
          </p:cNvPr>
          <p:cNvSpPr txBox="1"/>
          <p:nvPr/>
        </p:nvSpPr>
        <p:spPr>
          <a:xfrm>
            <a:off x="1229621" y="4573072"/>
            <a:ext cx="409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2"/>
                </a:solidFill>
              </a:rPr>
              <a:t>Člen SMART CITIES COUNCIL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2AB8D4-829B-4820-8522-B2EE56C692AF}"/>
              </a:ext>
            </a:extLst>
          </p:cNvPr>
          <p:cNvSpPr txBox="1"/>
          <p:nvPr/>
        </p:nvSpPr>
        <p:spPr>
          <a:xfrm>
            <a:off x="6565485" y="4579671"/>
            <a:ext cx="460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2"/>
                </a:solidFill>
              </a:rPr>
              <a:t>Zakladajúci člen CHCEM SMART MESTO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5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1699-5A6A-4C5E-B823-63426455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4" name="Zástupný objekt pre obsah 4" descr="Obrázok, na ktorom je strom, vonkajšie, budova&#10;&#10;Popis vygenerovaný s veľmi vysokou spoľahlivosťou">
            <a:extLst>
              <a:ext uri="{FF2B5EF4-FFF2-40B4-BE49-F238E27FC236}">
                <a16:creationId xmlns:a16="http://schemas.microsoft.com/office/drawing/2014/main" id="{7639D9D8-D420-46DB-B782-CC6FC0BFB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18" b="4606"/>
          <a:stretch/>
        </p:blipFill>
        <p:spPr>
          <a:xfrm>
            <a:off x="0" y="0"/>
            <a:ext cx="12245140" cy="7002683"/>
          </a:xfrm>
          <a:prstGeom prst="rect">
            <a:avLst/>
          </a:prstGeom>
        </p:spPr>
      </p:pic>
      <p:sp>
        <p:nvSpPr>
          <p:cNvPr id="5" name="Nadpis 5">
            <a:extLst>
              <a:ext uri="{FF2B5EF4-FFF2-40B4-BE49-F238E27FC236}">
                <a16:creationId xmlns:a16="http://schemas.microsoft.com/office/drawing/2014/main" id="{1861A4F1-59CE-4393-9D49-D0997D9087C0}"/>
              </a:ext>
            </a:extLst>
          </p:cNvPr>
          <p:cNvSpPr txBox="1">
            <a:spLocks/>
          </p:cNvSpPr>
          <p:nvPr/>
        </p:nvSpPr>
        <p:spPr>
          <a:xfrm>
            <a:off x="8501170" y="1289163"/>
            <a:ext cx="3715474" cy="3159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sk-SK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PREČO </a:t>
            </a:r>
            <a:br>
              <a:rPr lang="sk-SK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</a:t>
            </a:r>
            <a:br>
              <a:rPr lang="sk-SK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ODPADOV?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 descr="Leaf">
            <a:extLst>
              <a:ext uri="{FF2B5EF4-FFF2-40B4-BE49-F238E27FC236}">
                <a16:creationId xmlns:a16="http://schemas.microsoft.com/office/drawing/2014/main" id="{27D04E47-FD94-4F54-8AE1-4DF50BA15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5806" y="6077079"/>
            <a:ext cx="718120" cy="718120"/>
          </a:xfrm>
          <a:prstGeom prst="rect">
            <a:avLst/>
          </a:prstGeom>
        </p:spPr>
      </p:pic>
      <p:pic>
        <p:nvPicPr>
          <p:cNvPr id="15" name="Graphic 14" descr="Signal">
            <a:extLst>
              <a:ext uri="{FF2B5EF4-FFF2-40B4-BE49-F238E27FC236}">
                <a16:creationId xmlns:a16="http://schemas.microsoft.com/office/drawing/2014/main" id="{C2EFECD2-197C-43C1-89EB-7BB5BE888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8741" y="136550"/>
            <a:ext cx="773339" cy="755700"/>
          </a:xfrm>
          <a:prstGeom prst="rect">
            <a:avLst/>
          </a:prstGeom>
        </p:spPr>
      </p:pic>
      <p:pic>
        <p:nvPicPr>
          <p:cNvPr id="17" name="Graphic 16" descr="Users">
            <a:extLst>
              <a:ext uri="{FF2B5EF4-FFF2-40B4-BE49-F238E27FC236}">
                <a16:creationId xmlns:a16="http://schemas.microsoft.com/office/drawing/2014/main" id="{A0430F1B-B919-47C1-8B19-4C1BD91A44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54861" y="2107555"/>
            <a:ext cx="768482" cy="768482"/>
          </a:xfrm>
          <a:prstGeom prst="rect">
            <a:avLst/>
          </a:prstGeom>
        </p:spPr>
      </p:pic>
      <p:pic>
        <p:nvPicPr>
          <p:cNvPr id="19" name="Graphic 18" descr="Money">
            <a:extLst>
              <a:ext uri="{FF2B5EF4-FFF2-40B4-BE49-F238E27FC236}">
                <a16:creationId xmlns:a16="http://schemas.microsoft.com/office/drawing/2014/main" id="{ADCD9C02-E024-4605-8A65-5092D8E81A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97182" y="3106233"/>
            <a:ext cx="768482" cy="768482"/>
          </a:xfrm>
          <a:prstGeom prst="rect">
            <a:avLst/>
          </a:prstGeom>
        </p:spPr>
      </p:pic>
      <p:pic>
        <p:nvPicPr>
          <p:cNvPr id="8" name="Graphic 7" descr="Dump truck">
            <a:extLst>
              <a:ext uri="{FF2B5EF4-FFF2-40B4-BE49-F238E27FC236}">
                <a16:creationId xmlns:a16="http://schemas.microsoft.com/office/drawing/2014/main" id="{C8AAF80B-6F1D-47BE-96E5-4D7BB86BA5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05806" y="4090154"/>
            <a:ext cx="817537" cy="817537"/>
          </a:xfrm>
          <a:prstGeom prst="rect">
            <a:avLst/>
          </a:prstGeom>
        </p:spPr>
      </p:pic>
      <p:pic>
        <p:nvPicPr>
          <p:cNvPr id="12" name="Graphic 11" descr="Lock">
            <a:extLst>
              <a:ext uri="{FF2B5EF4-FFF2-40B4-BE49-F238E27FC236}">
                <a16:creationId xmlns:a16="http://schemas.microsoft.com/office/drawing/2014/main" id="{5518DD61-C5C7-45A9-B3B7-C8EA9AF112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55214" y="4755078"/>
            <a:ext cx="1889567" cy="1889567"/>
          </a:xfrm>
          <a:prstGeom prst="rect">
            <a:avLst/>
          </a:prstGeom>
        </p:spPr>
      </p:pic>
      <p:pic>
        <p:nvPicPr>
          <p:cNvPr id="6" name="Graphic 5" descr="Bar chart RTL">
            <a:extLst>
              <a:ext uri="{FF2B5EF4-FFF2-40B4-BE49-F238E27FC236}">
                <a16:creationId xmlns:a16="http://schemas.microsoft.com/office/drawing/2014/main" id="{EF7470AD-35F7-43F9-B4E9-4FC40B0145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61550" y="5007802"/>
            <a:ext cx="861793" cy="861793"/>
          </a:xfrm>
          <a:prstGeom prst="rect">
            <a:avLst/>
          </a:prstGeom>
        </p:spPr>
      </p:pic>
      <p:pic>
        <p:nvPicPr>
          <p:cNvPr id="9" name="Graphic 8" descr="Game controller">
            <a:extLst>
              <a:ext uri="{FF2B5EF4-FFF2-40B4-BE49-F238E27FC236}">
                <a16:creationId xmlns:a16="http://schemas.microsoft.com/office/drawing/2014/main" id="{48427D18-F451-4A11-9CCF-2AD013B6B7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28741" y="1110447"/>
            <a:ext cx="755700" cy="7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0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D1B841-BCA0-48F1-B144-85D80717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492" y="621632"/>
            <a:ext cx="2798174" cy="1761924"/>
          </a:xfrm>
          <a:prstGeom prst="rect">
            <a:avLst/>
          </a:prstGeom>
        </p:spPr>
      </p:pic>
      <p:pic>
        <p:nvPicPr>
          <p:cNvPr id="5" name="Picture 4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CBB6B50D-E213-40AB-B78E-3AF93C48C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09" y="804919"/>
            <a:ext cx="3016458" cy="1761924"/>
          </a:xfrm>
          <a:prstGeom prst="rect">
            <a:avLst/>
          </a:prstGeom>
        </p:spPr>
      </p:pic>
      <p:pic>
        <p:nvPicPr>
          <p:cNvPr id="13" name="Picture 1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315223F-BFB6-4768-B6CB-E6655E524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717" y="4034641"/>
            <a:ext cx="1987629" cy="2297877"/>
          </a:xfrm>
          <a:prstGeom prst="rect">
            <a:avLst/>
          </a:prstGeom>
        </p:spPr>
      </p:pic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DD0C8AA-983E-4323-A4C3-466AF240B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08" y="4140558"/>
            <a:ext cx="3190231" cy="187905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9B9122F-ABD9-4FF1-8A6B-FBD0DDA6B06F}"/>
              </a:ext>
            </a:extLst>
          </p:cNvPr>
          <p:cNvSpPr/>
          <p:nvPr/>
        </p:nvSpPr>
        <p:spPr>
          <a:xfrm>
            <a:off x="7991500" y="1726618"/>
            <a:ext cx="1770017" cy="580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3B4933D-65D9-4047-8C0F-78805FFC1ED2}"/>
              </a:ext>
            </a:extLst>
          </p:cNvPr>
          <p:cNvSpPr/>
          <p:nvPr/>
        </p:nvSpPr>
        <p:spPr>
          <a:xfrm>
            <a:off x="10324338" y="2677618"/>
            <a:ext cx="653314" cy="1107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AAADB23-96B7-4D77-9883-768DBEC9E87C}"/>
              </a:ext>
            </a:extLst>
          </p:cNvPr>
          <p:cNvSpPr/>
          <p:nvPr/>
        </p:nvSpPr>
        <p:spPr>
          <a:xfrm>
            <a:off x="7991500" y="4687694"/>
            <a:ext cx="1437508" cy="5800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EC7B4DFC-4793-45A1-AAAB-60DCFEF02865}"/>
              </a:ext>
            </a:extLst>
          </p:cNvPr>
          <p:cNvSpPr/>
          <p:nvPr/>
        </p:nvSpPr>
        <p:spPr>
          <a:xfrm>
            <a:off x="6596657" y="2566843"/>
            <a:ext cx="653314" cy="13353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F4F5CA9-C7B9-4351-B35A-AC36992ADC9A}"/>
              </a:ext>
            </a:extLst>
          </p:cNvPr>
          <p:cNvSpPr txBox="1">
            <a:spLocks/>
          </p:cNvSpPr>
          <p:nvPr/>
        </p:nvSpPr>
        <p:spPr>
          <a:xfrm>
            <a:off x="554119" y="694144"/>
            <a:ext cx="90889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k-SK" sz="3200" dirty="0"/>
              <a:t>MONITOROVANIE </a:t>
            </a:r>
          </a:p>
          <a:p>
            <a:pPr>
              <a:lnSpc>
                <a:spcPct val="150000"/>
              </a:lnSpc>
            </a:pPr>
            <a:r>
              <a:rPr lang="sk-SK" sz="3200" dirty="0"/>
              <a:t>ODPADU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741FD-BD6E-467F-BB86-4D4FE6501C40}"/>
              </a:ext>
            </a:extLst>
          </p:cNvPr>
          <p:cNvSpPr txBox="1"/>
          <p:nvPr/>
        </p:nvSpPr>
        <p:spPr>
          <a:xfrm>
            <a:off x="474373" y="2680439"/>
            <a:ext cx="4583875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/>
              <a:t>Akýkoľvek druh odpadu vrátane tekutín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/>
              <a:t>Akýkoľvek typ kontajnerov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sz="2000" dirty="0"/>
              <a:t>Súčasné kontajnery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715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nch of items that are on a street&#10;&#10;Description automatically generated">
            <a:extLst>
              <a:ext uri="{FF2B5EF4-FFF2-40B4-BE49-F238E27FC236}">
                <a16:creationId xmlns:a16="http://schemas.microsoft.com/office/drawing/2014/main" id="{BE8650D6-65F4-4683-A405-B6D727804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7137070" cy="68649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6FE0A-D31F-4BC3-ABF1-8ADF903985B5}"/>
              </a:ext>
            </a:extLst>
          </p:cNvPr>
          <p:cNvSpPr txBox="1"/>
          <p:nvPr/>
        </p:nvSpPr>
        <p:spPr>
          <a:xfrm>
            <a:off x="7398327" y="807522"/>
            <a:ext cx="4441372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Optimalizácia zvozu odpadu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Úspora času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Úspora financií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Úspora pohonných hmôt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Zabrániť vzniku prebytočných emisií CO2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Dokonalý prehľad o produkcii odpadu v meste či obci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Správne strategické rozhodnutia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7FCBE-B5C2-4155-A884-195D56141D6B}"/>
              </a:ext>
            </a:extLst>
          </p:cNvPr>
          <p:cNvSpPr txBox="1"/>
          <p:nvPr/>
        </p:nvSpPr>
        <p:spPr>
          <a:xfrm>
            <a:off x="7695210" y="5854535"/>
            <a:ext cx="433449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000" dirty="0">
                <a:solidFill>
                  <a:schemeClr val="accent1"/>
                </a:solidFill>
              </a:rPr>
              <a:t>Nitra, Trnava, Hlohovec, Praha ...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4C76B-62BA-4C9B-8CA5-AFB240A86D37}"/>
              </a:ext>
            </a:extLst>
          </p:cNvPr>
          <p:cNvSpPr/>
          <p:nvPr/>
        </p:nvSpPr>
        <p:spPr>
          <a:xfrm>
            <a:off x="7137070" y="-6927"/>
            <a:ext cx="8312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87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76E9402C-13C9-4CA1-AE82-C426D3505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5" y="0"/>
            <a:ext cx="11741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70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B92110E-3C34-4762-B72D-327B71F7A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57" y="556792"/>
            <a:ext cx="3677737" cy="2148179"/>
          </a:xfrm>
          <a:prstGeom prst="rect">
            <a:avLst/>
          </a:prstGeom>
        </p:spPr>
      </p:pic>
      <p:pic>
        <p:nvPicPr>
          <p:cNvPr id="9" name="Picture 8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2F54FB75-FE72-4D7A-A385-7D754FA87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099" y="3079552"/>
            <a:ext cx="2037599" cy="3110021"/>
          </a:xfrm>
          <a:prstGeom prst="rect">
            <a:avLst/>
          </a:prstGeom>
        </p:spPr>
      </p:pic>
      <p:pic>
        <p:nvPicPr>
          <p:cNvPr id="13" name="Picture 1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315223F-BFB6-4768-B6CB-E6655E524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70" y="3213589"/>
            <a:ext cx="2690121" cy="31100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FC2844A-2CAD-4EE5-BC71-AD6EF843F42B}"/>
              </a:ext>
            </a:extLst>
          </p:cNvPr>
          <p:cNvSpPr txBox="1">
            <a:spLocks/>
          </p:cNvSpPr>
          <p:nvPr/>
        </p:nvSpPr>
        <p:spPr>
          <a:xfrm>
            <a:off x="554119" y="694144"/>
            <a:ext cx="90889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sk-SK" sz="3200" dirty="0"/>
              <a:t>OPTIMALIZÁCIA</a:t>
            </a:r>
          </a:p>
          <a:p>
            <a:pPr>
              <a:lnSpc>
                <a:spcPct val="150000"/>
              </a:lnSpc>
            </a:pPr>
            <a:r>
              <a:rPr lang="sk-SK" sz="3200" dirty="0"/>
              <a:t>ZVOZOVÝCH TRÁS</a:t>
            </a:r>
            <a:endParaRPr lang="en-US" sz="320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94BFA6B-8F0A-43AB-88CC-82DDAA0CB107}"/>
              </a:ext>
            </a:extLst>
          </p:cNvPr>
          <p:cNvSpPr/>
          <p:nvPr/>
        </p:nvSpPr>
        <p:spPr>
          <a:xfrm rot="19259364">
            <a:off x="9895237" y="1933618"/>
            <a:ext cx="653314" cy="1366061"/>
          </a:xfrm>
          <a:prstGeom prst="downArrow">
            <a:avLst>
              <a:gd name="adj1" fmla="val 50000"/>
              <a:gd name="adj2" fmla="val 57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8956010D-C161-438F-951C-C9A7A1E9D82F}"/>
              </a:ext>
            </a:extLst>
          </p:cNvPr>
          <p:cNvSpPr/>
          <p:nvPr/>
        </p:nvSpPr>
        <p:spPr>
          <a:xfrm>
            <a:off x="7855591" y="4344531"/>
            <a:ext cx="1437508" cy="5800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8DDC73D5-CB53-4F01-86E8-AD6259307C9F}"/>
              </a:ext>
            </a:extLst>
          </p:cNvPr>
          <p:cNvSpPr/>
          <p:nvPr/>
        </p:nvSpPr>
        <p:spPr>
          <a:xfrm rot="2111312">
            <a:off x="6733118" y="1881954"/>
            <a:ext cx="653314" cy="13353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DFC92B-2BDE-47FC-9184-75A1E4948354}"/>
              </a:ext>
            </a:extLst>
          </p:cNvPr>
          <p:cNvSpPr txBox="1"/>
          <p:nvPr/>
        </p:nvSpPr>
        <p:spPr>
          <a:xfrm>
            <a:off x="474373" y="2851284"/>
            <a:ext cx="4201835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zalo</a:t>
            </a:r>
            <a:r>
              <a:rPr lang="sk-SK" dirty="0"/>
              <a:t>žené na monitorovaní kontajnerov (zvážam len to, čo naozaj potrebujem)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Zváženie odpadu najkratšou možnou trasou, ktorá čo najmenej zaťažuje premávku v meste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65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B6FE0A-D31F-4BC3-ABF1-8ADF903985B5}"/>
              </a:ext>
            </a:extLst>
          </p:cNvPr>
          <p:cNvSpPr txBox="1"/>
          <p:nvPr/>
        </p:nvSpPr>
        <p:spPr>
          <a:xfrm>
            <a:off x="6020790" y="933981"/>
            <a:ext cx="5058889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Čo najefektívnejšie využiť čas dostupných pracovníkov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Maximálne využitie dostupnej techniky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Maximálne vyťaženie vozidla v teréne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Profesionálna navigácia pre zvoz odpadu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sk-SK" sz="2000" dirty="0"/>
              <a:t>Obslúžiť viac zákazníkov so súčasným zázemím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7FCBE-B5C2-4155-A884-195D56141D6B}"/>
              </a:ext>
            </a:extLst>
          </p:cNvPr>
          <p:cNvSpPr txBox="1"/>
          <p:nvPr/>
        </p:nvSpPr>
        <p:spPr>
          <a:xfrm>
            <a:off x="6096000" y="5785292"/>
            <a:ext cx="433449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000" dirty="0">
                <a:solidFill>
                  <a:schemeClr val="accent1"/>
                </a:solidFill>
              </a:rPr>
              <a:t>Malacky, Praha, Reykjavik 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8" name="Picture 7" descr="A picture containing building, transport, table, black&#10;&#10;Description automatically generated">
            <a:extLst>
              <a:ext uri="{FF2B5EF4-FFF2-40B4-BE49-F238E27FC236}">
                <a16:creationId xmlns:a16="http://schemas.microsoft.com/office/drawing/2014/main" id="{8228AB06-1071-4C87-9D2B-9FCC288C9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3" y="512438"/>
            <a:ext cx="4661378" cy="2539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5EB9B-9E33-431E-B71A-59FFA3EA8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23" y="3284331"/>
            <a:ext cx="4653220" cy="32967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BBBFDA-2CCC-4A51-A800-3A4228E7EB4B}"/>
              </a:ext>
            </a:extLst>
          </p:cNvPr>
          <p:cNvSpPr/>
          <p:nvPr/>
        </p:nvSpPr>
        <p:spPr>
          <a:xfrm>
            <a:off x="5581403" y="0"/>
            <a:ext cx="83127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42617"/>
      </p:ext>
    </p:extLst>
  </p:cSld>
  <p:clrMapOvr>
    <a:masterClrMapping/>
  </p:clrMapOvr>
</p:sld>
</file>

<file path=ppt/theme/theme1.xml><?xml version="1.0" encoding="utf-8"?>
<a:theme xmlns:a="http://schemas.openxmlformats.org/drawingml/2006/main" name="Sensoneo_presentation_template_april2018">
  <a:themeElements>
    <a:clrScheme name="Vlastné 4">
      <a:dk1>
        <a:srgbClr val="262524"/>
      </a:dk1>
      <a:lt1>
        <a:srgbClr val="262524"/>
      </a:lt1>
      <a:dk2>
        <a:srgbClr val="FFFFFF"/>
      </a:dk2>
      <a:lt2>
        <a:srgbClr val="FFFFFF"/>
      </a:lt2>
      <a:accent1>
        <a:srgbClr val="41AD49"/>
      </a:accent1>
      <a:accent2>
        <a:srgbClr val="F26664"/>
      </a:accent2>
      <a:accent3>
        <a:srgbClr val="5B57A6"/>
      </a:accent3>
      <a:accent4>
        <a:srgbClr val="5EC4B6"/>
      </a:accent4>
      <a:accent5>
        <a:srgbClr val="FFC000"/>
      </a:accent5>
      <a:accent6>
        <a:srgbClr val="FFFFFF"/>
      </a:accent6>
      <a:hlink>
        <a:srgbClr val="5B57A6"/>
      </a:hlink>
      <a:folHlink>
        <a:srgbClr val="262524"/>
      </a:folHlink>
    </a:clrScheme>
    <a:fontScheme name="Sensoneo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Dymové sklo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nsoneo_presentation_template_april2018" id="{F31254F9-2208-4549-B35B-83BF0F2E9FBD}" vid="{C679A8C0-8E82-4F00-BD23-59832B874D0F}"/>
    </a:ext>
  </a:extLst>
</a:theme>
</file>

<file path=ppt/theme/theme2.xml><?xml version="1.0" encoding="utf-8"?>
<a:theme xmlns:a="http://schemas.openxmlformats.org/drawingml/2006/main" name="1_Motív balíka Office">
  <a:themeElements>
    <a:clrScheme name="Vlastné 4">
      <a:dk1>
        <a:srgbClr val="262524"/>
      </a:dk1>
      <a:lt1>
        <a:srgbClr val="262524"/>
      </a:lt1>
      <a:dk2>
        <a:srgbClr val="FFFFFF"/>
      </a:dk2>
      <a:lt2>
        <a:srgbClr val="FFFFFF"/>
      </a:lt2>
      <a:accent1>
        <a:srgbClr val="41AD49"/>
      </a:accent1>
      <a:accent2>
        <a:srgbClr val="F26664"/>
      </a:accent2>
      <a:accent3>
        <a:srgbClr val="5B57A6"/>
      </a:accent3>
      <a:accent4>
        <a:srgbClr val="5EC4B6"/>
      </a:accent4>
      <a:accent5>
        <a:srgbClr val="FFC000"/>
      </a:accent5>
      <a:accent6>
        <a:srgbClr val="FFFFFF"/>
      </a:accent6>
      <a:hlink>
        <a:srgbClr val="5B57A6"/>
      </a:hlink>
      <a:folHlink>
        <a:srgbClr val="262524"/>
      </a:folHlink>
    </a:clrScheme>
    <a:fontScheme name="Sensoneo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Dymové sklo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Sensoneo_presentation_template_april2018</Template>
  <TotalTime>12511</TotalTime>
  <Words>649</Words>
  <Application>Microsoft Office PowerPoint</Application>
  <PresentationFormat>Widescreen</PresentationFormat>
  <Paragraphs>141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Courier New</vt:lpstr>
      <vt:lpstr>Wingdings</vt:lpstr>
      <vt:lpstr>Sensoneo_presentation_template_april2018</vt:lpstr>
      <vt:lpstr>1_Motív balíka Office</vt:lpstr>
      <vt:lpstr>PowerPoint Presentation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Ocenenia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Jana Knoppova</dc:creator>
  <cp:lastModifiedBy>Andrea Basilova</cp:lastModifiedBy>
  <cp:revision>304</cp:revision>
  <dcterms:created xsi:type="dcterms:W3CDTF">2017-12-17T12:03:14Z</dcterms:created>
  <dcterms:modified xsi:type="dcterms:W3CDTF">2019-11-04T23:03:03Z</dcterms:modified>
</cp:coreProperties>
</file>