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96" r:id="rId2"/>
    <p:sldId id="291" r:id="rId3"/>
    <p:sldId id="288" r:id="rId4"/>
    <p:sldId id="298" r:id="rId5"/>
    <p:sldId id="299" r:id="rId6"/>
    <p:sldId id="300" r:id="rId7"/>
    <p:sldId id="259" r:id="rId8"/>
    <p:sldId id="297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ill Sans MT" panose="020B0502020104020203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884D"/>
    <a:srgbClr val="B8C0CF"/>
    <a:srgbClr val="3EC3A4"/>
    <a:srgbClr val="1AA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ED6EA2-7CF5-435B-84FD-99782756C0CC}">
  <a:tblStyle styleId="{01ED6EA2-7CF5-435B-84FD-99782756C0C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FFFFFF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81840" autoAdjust="0"/>
  </p:normalViewPr>
  <p:slideViewPr>
    <p:cSldViewPr snapToGrid="0">
      <p:cViewPr varScale="1">
        <p:scale>
          <a:sx n="89" d="100"/>
          <a:sy n="89" d="100"/>
        </p:scale>
        <p:origin x="1392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mystical Satoshi Nakamoto late 2008 </a:t>
            </a:r>
            <a:r>
              <a:rPr lang="en-GB" dirty="0" err="1"/>
              <a:t>spomenut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23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AutoNum type="arabicPeriod"/>
            </a:pPr>
            <a:r>
              <a:rPr lang="en-GB" dirty="0"/>
              <a:t>Alice wants to send money to Ben</a:t>
            </a:r>
          </a:p>
          <a:p>
            <a:pPr marL="571500" indent="-342900">
              <a:buAutoNum type="arabicPeriod"/>
            </a:pPr>
            <a:r>
              <a:rPr lang="en-GB" dirty="0"/>
              <a:t>More transactions are gathered into one block</a:t>
            </a:r>
          </a:p>
          <a:p>
            <a:pPr marL="571500" indent="-342900">
              <a:buAutoNum type="arabicPeriod"/>
            </a:pPr>
            <a:r>
              <a:rPr lang="en-GB" dirty="0"/>
              <a:t>Block is created and broadcasted to the network </a:t>
            </a:r>
          </a:p>
          <a:p>
            <a:pPr marL="571500" indent="-342900">
              <a:buAutoNum type="arabicPeriod"/>
            </a:pPr>
            <a:r>
              <a:rPr lang="en-GB" dirty="0"/>
              <a:t>Network validates transaction (describe mining and consensus mechanism)</a:t>
            </a:r>
          </a:p>
          <a:p>
            <a:pPr marL="571500" indent="-342900">
              <a:buAutoNum type="arabicPeriod"/>
            </a:pPr>
            <a:r>
              <a:rPr lang="en-GB" dirty="0"/>
              <a:t>Block is added to the chain </a:t>
            </a:r>
          </a:p>
          <a:p>
            <a:pPr marL="571500" indent="-342900">
              <a:buAutoNum type="arabicPeriod"/>
            </a:pPr>
            <a:r>
              <a:rPr lang="en-GB" dirty="0"/>
              <a:t>Ben receives money</a:t>
            </a:r>
          </a:p>
          <a:p>
            <a:pPr marL="571500" indent="-342900">
              <a:buAutoNum type="arabicPeriod"/>
            </a:pPr>
            <a:endParaRPr lang="en-GB" dirty="0"/>
          </a:p>
          <a:p>
            <a:pPr marL="228600" indent="0">
              <a:buNone/>
            </a:pPr>
            <a:r>
              <a:rPr lang="en-GB" dirty="0"/>
              <a:t>Double spending, decentralization, economic incentives to good behaviour, Tokenization of everything, transaction speed</a:t>
            </a:r>
          </a:p>
          <a:p>
            <a:pPr marL="5715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601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algn="just">
              <a:lnSpc>
                <a:spcPct val="300000"/>
              </a:lnSpc>
              <a:buClr>
                <a:schemeClr val="dk2"/>
              </a:buClr>
              <a:buSzPct val="100000"/>
            </a:pPr>
            <a:r>
              <a:rPr lang="en-GB" sz="1400" b="1" dirty="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Transparentný</a:t>
            </a:r>
            <a:r>
              <a:rPr lang="en-GB" sz="1400" b="1" dirty="0">
                <a:solidFill>
                  <a:schemeClr val="bg2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>
                <a:solidFill>
                  <a:schemeClr val="bg2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- </a:t>
            </a:r>
            <a:r>
              <a:rPr lang="en-GB" sz="1400" b="1" dirty="0">
                <a:solidFill>
                  <a:schemeClr val="bg2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Blockchain is a Public List of Transactions’ Data</a:t>
            </a:r>
            <a:endParaRPr lang="en-GB" sz="1400" b="1" dirty="0">
              <a:solidFill>
                <a:schemeClr val="bg2">
                  <a:lumMod val="50000"/>
                </a:schemeClr>
              </a:solidFill>
              <a:latin typeface="Gill Sans MT" panose="020B0502020104020203" pitchFamily="34" charset="0"/>
              <a:ea typeface="Helvetica Neue"/>
              <a:cs typeface="Helvetica Neue"/>
              <a:sym typeface="Helvetica Neue"/>
            </a:endParaRPr>
          </a:p>
          <a:p>
            <a:pPr marL="152400" lvl="0" algn="just">
              <a:lnSpc>
                <a:spcPct val="300000"/>
              </a:lnSpc>
              <a:buClr>
                <a:schemeClr val="dk2"/>
              </a:buClr>
              <a:buSzPct val="100000"/>
            </a:pPr>
            <a:r>
              <a:rPr lang="en-GB" sz="1400" b="1" dirty="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sym typeface="Helvetica Neue"/>
              </a:rPr>
              <a:t>Decentralizovaný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sym typeface="Helvetica Neue"/>
              </a:rPr>
              <a:t> </a:t>
            </a:r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-</a:t>
            </a:r>
            <a:r>
              <a:rPr lang="en-GB" sz="1400" b="1" dirty="0">
                <a:solidFill>
                  <a:schemeClr val="bg2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Disruption of Middlemen</a:t>
            </a:r>
          </a:p>
          <a:p>
            <a:pPr marL="152400" lvl="0" algn="just">
              <a:lnSpc>
                <a:spcPct val="300000"/>
              </a:lnSpc>
              <a:buClr>
                <a:schemeClr val="dk2"/>
              </a:buClr>
              <a:buSzPct val="100000"/>
            </a:pPr>
            <a:r>
              <a:rPr lang="en-GB" sz="1400" b="1" dirty="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sym typeface="Helvetica Neue"/>
              </a:rPr>
              <a:t>Nemeniteľný</a:t>
            </a:r>
            <a:r>
              <a:rPr lang="en-GB" sz="1400" dirty="0">
                <a:solidFill>
                  <a:schemeClr val="bg2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- Irreversible History of Transactions</a:t>
            </a:r>
          </a:p>
          <a:p>
            <a:pPr marL="152400" lvl="0" algn="just">
              <a:lnSpc>
                <a:spcPct val="300000"/>
              </a:lnSpc>
              <a:buClr>
                <a:schemeClr val="dk2"/>
              </a:buClr>
              <a:buSzPct val="100000"/>
            </a:pPr>
            <a:r>
              <a:rPr lang="en-GB" sz="1400" b="1" dirty="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sym typeface="Helvetica Neue"/>
              </a:rPr>
              <a:t>Eliminuje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sym typeface="Helvetica Neue"/>
              </a:rPr>
              <a:t> </a:t>
            </a:r>
            <a:r>
              <a:rPr lang="en-GB" sz="1400" b="1" dirty="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sym typeface="Helvetica Neue"/>
              </a:rPr>
              <a:t>sprostredkovateľov</a:t>
            </a:r>
            <a:r>
              <a:rPr lang="en-GB" sz="1400" dirty="0">
                <a:solidFill>
                  <a:schemeClr val="bg2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- Elimination of 3</a:t>
            </a:r>
            <a:r>
              <a:rPr lang="en-GB" sz="1400" baseline="300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rd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Party Costs</a:t>
            </a:r>
          </a:p>
          <a:p>
            <a:pPr marL="152400" lvl="0" algn="just">
              <a:lnSpc>
                <a:spcPct val="300000"/>
              </a:lnSpc>
              <a:buClr>
                <a:schemeClr val="dk2"/>
              </a:buClr>
              <a:buSzPct val="100000"/>
            </a:pPr>
            <a:r>
              <a:rPr lang="en-GB" sz="1400" b="1" dirty="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sym typeface="Helvetica Neue"/>
              </a:rPr>
              <a:t>Bezpečný</a:t>
            </a:r>
            <a:r>
              <a:rPr lang="en-GB" sz="1400" dirty="0">
                <a:solidFill>
                  <a:schemeClr val="bg2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– </a:t>
            </a: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Zatiaľ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nehacknutý</a:t>
            </a:r>
            <a:endParaRPr lang="en-GB" sz="1400" dirty="0">
              <a:solidFill>
                <a:schemeClr val="bg2">
                  <a:lumMod val="50000"/>
                </a:schemeClr>
              </a:solidFill>
              <a:latin typeface="Gill Sans MT" panose="020B0502020104020203" pitchFamily="34" charset="0"/>
              <a:ea typeface="Helvetica Neue"/>
              <a:cs typeface="Helvetica Neue"/>
              <a:sym typeface="Helvetica Neue"/>
            </a:endParaRPr>
          </a:p>
          <a:p>
            <a:pPr marL="152400" lvl="0" algn="just">
              <a:lnSpc>
                <a:spcPct val="300000"/>
              </a:lnSpc>
              <a:buClr>
                <a:schemeClr val="dk2"/>
              </a:buClr>
              <a:buSzPct val="100000"/>
            </a:pPr>
            <a:endParaRPr lang="en-GB" sz="1400" dirty="0">
              <a:solidFill>
                <a:schemeClr val="bg2">
                  <a:lumMod val="50000"/>
                </a:schemeClr>
              </a:solidFill>
              <a:latin typeface="Gill Sans MT" panose="020B0502020104020203" pitchFamily="34" charset="0"/>
              <a:ea typeface="Helvetica Neue"/>
              <a:cs typeface="Helvetica Neue"/>
              <a:sym typeface="Helvetica Neue"/>
            </a:endParaRPr>
          </a:p>
          <a:p>
            <a:pPr marL="152400" lvl="0" algn="just">
              <a:lnSpc>
                <a:spcPct val="300000"/>
              </a:lnSpc>
              <a:buClr>
                <a:schemeClr val="dk2"/>
              </a:buClr>
              <a:buSzPct val="100000"/>
            </a:pP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Prechod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na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dalsi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slide: Pre </a:t>
            </a: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tieto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vlastnosti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sme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sa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uz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pomerne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skoro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zacali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zaoberat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blockchainom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aj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my v DECENTE</a:t>
            </a:r>
          </a:p>
        </p:txBody>
      </p:sp>
    </p:spTree>
    <p:extLst>
      <p:ext uri="{BB962C8B-B14F-4D97-AF65-F5344CB8AC3E}">
        <p14:creationId xmlns:p14="http://schemas.microsoft.com/office/powerpoint/2010/main" val="4178942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mystical Satoshi Nakamoto late 2008 </a:t>
            </a:r>
            <a:r>
              <a:rPr lang="en-GB" dirty="0" err="1"/>
              <a:t>spomenut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553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mystical Satoshi Nakamoto late 2008 </a:t>
            </a:r>
            <a:r>
              <a:rPr lang="en-GB" dirty="0" err="1"/>
              <a:t>spomenut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555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mystical Satoshi Nakamoto late 2008 </a:t>
            </a:r>
            <a:r>
              <a:rPr lang="en-GB" dirty="0" err="1"/>
              <a:t>spomenut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75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f075ddd2c_6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f075ddd2c_6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 digital proof is created in the form of an  immutable, timestamped data fingerprint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>
                <a:solidFill>
                  <a:srgbClr val="7587A3"/>
                </a:solidFill>
                <a:latin typeface="Gill Sans MT" panose="020B0502020104020203" pitchFamily="34" charset="0"/>
              </a:rPr>
              <a:t>The file’s encrypted footprint is shared to an </a:t>
            </a:r>
            <a:r>
              <a:rPr lang="en-GB" b="1" dirty="0" err="1">
                <a:solidFill>
                  <a:srgbClr val="BD9739"/>
                </a:solidFill>
                <a:latin typeface="Gill Sans MT" panose="020B0502020104020203" pitchFamily="34" charset="0"/>
              </a:rPr>
              <a:t>unhackable</a:t>
            </a:r>
            <a:r>
              <a:rPr lang="en-GB" b="1" dirty="0">
                <a:solidFill>
                  <a:srgbClr val="BD9739"/>
                </a:solidFill>
                <a:latin typeface="Gill Sans MT" panose="020B0502020104020203" pitchFamily="34" charset="0"/>
              </a:rPr>
              <a:t>, secure worldwide database</a:t>
            </a:r>
            <a:endParaRPr lang="en-GB" b="1" dirty="0">
              <a:solidFill>
                <a:srgbClr val="6C788D"/>
              </a:solidFill>
              <a:latin typeface="Gill Sans MT" panose="020B05020201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recorded proof can then be used in court as evidence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mystical Satoshi Nakamoto late 2008 </a:t>
            </a:r>
            <a:r>
              <a:rPr lang="en-GB" dirty="0" err="1"/>
              <a:t>spomenut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96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1089858" y="6404312"/>
            <a:ext cx="263942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4944567" y="4"/>
            <a:ext cx="171365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227" y="457333"/>
            <a:ext cx="448747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 rotWithShape="1">
          <a:blip r:embed="rId4">
            <a:alphaModFix/>
          </a:blip>
          <a:srcRect l="32281"/>
          <a:stretch/>
        </p:blipFill>
        <p:spPr>
          <a:xfrm>
            <a:off x="10287000" y="457333"/>
            <a:ext cx="1173032" cy="52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11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089858" y="6404312"/>
            <a:ext cx="263942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089858" y="6404312"/>
            <a:ext cx="263942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089858" y="6404312"/>
            <a:ext cx="263942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089858" y="6404312"/>
            <a:ext cx="263942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1089858" y="6404312"/>
            <a:ext cx="263942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11089858" y="6404312"/>
            <a:ext cx="263942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089858" y="6404312"/>
            <a:ext cx="263942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089858" y="6404312"/>
            <a:ext cx="263942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089858" y="6404312"/>
            <a:ext cx="263942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0"/>
                </a:moveTo>
                <a:lnTo>
                  <a:pt x="20104099" y="0"/>
                </a:lnTo>
                <a:lnTo>
                  <a:pt x="2010409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161617"/>
          </a:solid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3" name="object 3"/>
          <p:cNvSpPr/>
          <p:nvPr/>
        </p:nvSpPr>
        <p:spPr>
          <a:xfrm>
            <a:off x="428" y="0"/>
            <a:ext cx="12191144" cy="6854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4" name="object 4"/>
          <p:cNvSpPr/>
          <p:nvPr/>
        </p:nvSpPr>
        <p:spPr>
          <a:xfrm>
            <a:off x="5969009" y="761946"/>
            <a:ext cx="5841590" cy="6095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5" name="object 5"/>
          <p:cNvSpPr/>
          <p:nvPr/>
        </p:nvSpPr>
        <p:spPr>
          <a:xfrm>
            <a:off x="6730956" y="1269946"/>
            <a:ext cx="3936630" cy="4317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6" name="object 6"/>
          <p:cNvSpPr txBox="1"/>
          <p:nvPr/>
        </p:nvSpPr>
        <p:spPr>
          <a:xfrm>
            <a:off x="1262637" y="5406775"/>
            <a:ext cx="1193700" cy="304096"/>
          </a:xfrm>
          <a:prstGeom prst="rect">
            <a:avLst/>
          </a:prstGeom>
        </p:spPr>
        <p:txBody>
          <a:bodyPr vert="horz" wrap="square" lIns="0" tIns="87795" rIns="0" bIns="0" rtlCol="0">
            <a:spAutoFit/>
          </a:bodyPr>
          <a:lstStyle/>
          <a:p>
            <a:pPr marL="7701">
              <a:spcBef>
                <a:spcPts val="691"/>
              </a:spcBef>
            </a:pPr>
            <a:r>
              <a:rPr lang="en-GB" b="1" spc="27" dirty="0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  <a:t>Martin Mrva</a:t>
            </a:r>
            <a:endParaRPr dirty="0">
              <a:latin typeface="Gill Sans MT" panose="020B0502020104020203" pitchFamily="34" charset="0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90417" y="814028"/>
            <a:ext cx="5270130" cy="41907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9" name="object 9"/>
          <p:cNvSpPr/>
          <p:nvPr/>
        </p:nvSpPr>
        <p:spPr>
          <a:xfrm>
            <a:off x="1894008" y="924031"/>
            <a:ext cx="228728" cy="247982"/>
          </a:xfrm>
          <a:custGeom>
            <a:avLst/>
            <a:gdLst/>
            <a:ahLst/>
            <a:cxnLst/>
            <a:rect l="l" t="t" r="r" b="b"/>
            <a:pathLst>
              <a:path w="377189" h="408939">
                <a:moveTo>
                  <a:pt x="135098" y="0"/>
                </a:moveTo>
                <a:lnTo>
                  <a:pt x="36362" y="0"/>
                </a:lnTo>
                <a:lnTo>
                  <a:pt x="22208" y="2857"/>
                </a:lnTo>
                <a:lnTo>
                  <a:pt x="10650" y="10651"/>
                </a:lnTo>
                <a:lnTo>
                  <a:pt x="2857" y="22210"/>
                </a:lnTo>
                <a:lnTo>
                  <a:pt x="0" y="36365"/>
                </a:lnTo>
                <a:lnTo>
                  <a:pt x="0" y="372443"/>
                </a:lnTo>
                <a:lnTo>
                  <a:pt x="2857" y="386598"/>
                </a:lnTo>
                <a:lnTo>
                  <a:pt x="10650" y="398158"/>
                </a:lnTo>
                <a:lnTo>
                  <a:pt x="22208" y="405952"/>
                </a:lnTo>
                <a:lnTo>
                  <a:pt x="36362" y="408810"/>
                </a:lnTo>
                <a:lnTo>
                  <a:pt x="147223" y="408810"/>
                </a:lnTo>
                <a:lnTo>
                  <a:pt x="191816" y="405492"/>
                </a:lnTo>
                <a:lnTo>
                  <a:pt x="234397" y="395527"/>
                </a:lnTo>
                <a:lnTo>
                  <a:pt x="273508" y="379146"/>
                </a:lnTo>
                <a:lnTo>
                  <a:pt x="307717" y="356553"/>
                </a:lnTo>
                <a:lnTo>
                  <a:pt x="336219" y="327832"/>
                </a:lnTo>
                <a:lnTo>
                  <a:pt x="337761" y="325661"/>
                </a:lnTo>
                <a:lnTo>
                  <a:pt x="90064" y="325661"/>
                </a:lnTo>
                <a:lnTo>
                  <a:pt x="90064" y="83147"/>
                </a:lnTo>
                <a:lnTo>
                  <a:pt x="341035" y="83147"/>
                </a:lnTo>
                <a:lnTo>
                  <a:pt x="334922" y="74703"/>
                </a:lnTo>
                <a:lnTo>
                  <a:pt x="305406" y="46477"/>
                </a:lnTo>
                <a:lnTo>
                  <a:pt x="269686" y="25334"/>
                </a:lnTo>
                <a:lnTo>
                  <a:pt x="228334" y="10969"/>
                </a:lnTo>
                <a:lnTo>
                  <a:pt x="182940" y="2743"/>
                </a:lnTo>
                <a:lnTo>
                  <a:pt x="159325" y="686"/>
                </a:lnTo>
                <a:lnTo>
                  <a:pt x="135098" y="0"/>
                </a:lnTo>
                <a:close/>
              </a:path>
              <a:path w="377189" h="408939">
                <a:moveTo>
                  <a:pt x="341035" y="83147"/>
                </a:moveTo>
                <a:lnTo>
                  <a:pt x="143179" y="83147"/>
                </a:lnTo>
                <a:lnTo>
                  <a:pt x="157158" y="83598"/>
                </a:lnTo>
                <a:lnTo>
                  <a:pt x="170814" y="84952"/>
                </a:lnTo>
                <a:lnTo>
                  <a:pt x="209585" y="94426"/>
                </a:lnTo>
                <a:lnTo>
                  <a:pt x="250940" y="119723"/>
                </a:lnTo>
                <a:lnTo>
                  <a:pt x="277138" y="160287"/>
                </a:lnTo>
                <a:lnTo>
                  <a:pt x="283468" y="200941"/>
                </a:lnTo>
                <a:lnTo>
                  <a:pt x="282765" y="217595"/>
                </a:lnTo>
                <a:lnTo>
                  <a:pt x="272213" y="259550"/>
                </a:lnTo>
                <a:lnTo>
                  <a:pt x="241327" y="298232"/>
                </a:lnTo>
                <a:lnTo>
                  <a:pt x="194849" y="319311"/>
                </a:lnTo>
                <a:lnTo>
                  <a:pt x="152145" y="325265"/>
                </a:lnTo>
                <a:lnTo>
                  <a:pt x="136829" y="325661"/>
                </a:lnTo>
                <a:lnTo>
                  <a:pt x="337761" y="325661"/>
                </a:lnTo>
                <a:lnTo>
                  <a:pt x="358233" y="293040"/>
                </a:lnTo>
                <a:lnTo>
                  <a:pt x="372303" y="252261"/>
                </a:lnTo>
                <a:lnTo>
                  <a:pt x="376997" y="205561"/>
                </a:lnTo>
                <a:lnTo>
                  <a:pt x="375789" y="178606"/>
                </a:lnTo>
                <a:lnTo>
                  <a:pt x="372162" y="153742"/>
                </a:lnTo>
                <a:lnTo>
                  <a:pt x="366117" y="130969"/>
                </a:lnTo>
                <a:lnTo>
                  <a:pt x="357654" y="110285"/>
                </a:lnTo>
                <a:lnTo>
                  <a:pt x="347136" y="91574"/>
                </a:lnTo>
                <a:lnTo>
                  <a:pt x="341035" y="831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10" name="object 10"/>
          <p:cNvSpPr/>
          <p:nvPr/>
        </p:nvSpPr>
        <p:spPr>
          <a:xfrm>
            <a:off x="2192468" y="924031"/>
            <a:ext cx="174819" cy="247982"/>
          </a:xfrm>
          <a:custGeom>
            <a:avLst/>
            <a:gdLst/>
            <a:ahLst/>
            <a:cxnLst/>
            <a:rect l="l" t="t" r="r" b="b"/>
            <a:pathLst>
              <a:path w="288289" h="408939">
                <a:moveTo>
                  <a:pt x="272069" y="0"/>
                </a:moveTo>
                <a:lnTo>
                  <a:pt x="5627" y="0"/>
                </a:lnTo>
                <a:lnTo>
                  <a:pt x="0" y="5627"/>
                </a:lnTo>
                <a:lnTo>
                  <a:pt x="0" y="403181"/>
                </a:lnTo>
                <a:lnTo>
                  <a:pt x="5627" y="408809"/>
                </a:lnTo>
                <a:lnTo>
                  <a:pt x="282464" y="408809"/>
                </a:lnTo>
                <a:lnTo>
                  <a:pt x="288091" y="403181"/>
                </a:lnTo>
                <a:lnTo>
                  <a:pt x="288091" y="331290"/>
                </a:lnTo>
                <a:lnTo>
                  <a:pt x="282464" y="325660"/>
                </a:lnTo>
                <a:lnTo>
                  <a:pt x="90066" y="325660"/>
                </a:lnTo>
                <a:lnTo>
                  <a:pt x="90066" y="242516"/>
                </a:lnTo>
                <a:lnTo>
                  <a:pt x="261674" y="242516"/>
                </a:lnTo>
                <a:lnTo>
                  <a:pt x="267303" y="236885"/>
                </a:lnTo>
                <a:lnTo>
                  <a:pt x="267303" y="164996"/>
                </a:lnTo>
                <a:lnTo>
                  <a:pt x="261674" y="159367"/>
                </a:lnTo>
                <a:lnTo>
                  <a:pt x="90066" y="159367"/>
                </a:lnTo>
                <a:lnTo>
                  <a:pt x="90066" y="83148"/>
                </a:lnTo>
                <a:lnTo>
                  <a:pt x="272069" y="83148"/>
                </a:lnTo>
                <a:lnTo>
                  <a:pt x="277696" y="77518"/>
                </a:lnTo>
                <a:lnTo>
                  <a:pt x="277696" y="5627"/>
                </a:lnTo>
                <a:lnTo>
                  <a:pt x="2720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11" name="object 11"/>
          <p:cNvSpPr/>
          <p:nvPr/>
        </p:nvSpPr>
        <p:spPr>
          <a:xfrm>
            <a:off x="2429579" y="917726"/>
            <a:ext cx="221412" cy="260689"/>
          </a:xfrm>
          <a:custGeom>
            <a:avLst/>
            <a:gdLst/>
            <a:ahLst/>
            <a:cxnLst/>
            <a:rect l="l" t="t" r="r" b="b"/>
            <a:pathLst>
              <a:path w="365125" h="429894">
                <a:moveTo>
                  <a:pt x="220536" y="0"/>
                </a:moveTo>
                <a:lnTo>
                  <a:pt x="174491" y="3755"/>
                </a:lnTo>
                <a:lnTo>
                  <a:pt x="132203" y="15016"/>
                </a:lnTo>
                <a:lnTo>
                  <a:pt x="94536" y="33280"/>
                </a:lnTo>
                <a:lnTo>
                  <a:pt x="62354" y="58033"/>
                </a:lnTo>
                <a:lnTo>
                  <a:pt x="36154" y="88998"/>
                </a:lnTo>
                <a:lnTo>
                  <a:pt x="16450" y="125882"/>
                </a:lnTo>
                <a:lnTo>
                  <a:pt x="4112" y="168033"/>
                </a:lnTo>
                <a:lnTo>
                  <a:pt x="0" y="214799"/>
                </a:lnTo>
                <a:lnTo>
                  <a:pt x="1028" y="238765"/>
                </a:lnTo>
                <a:lnTo>
                  <a:pt x="9253" y="283226"/>
                </a:lnTo>
                <a:lnTo>
                  <a:pt x="25490" y="322904"/>
                </a:lnTo>
                <a:lnTo>
                  <a:pt x="48442" y="356829"/>
                </a:lnTo>
                <a:lnTo>
                  <a:pt x="77759" y="384762"/>
                </a:lnTo>
                <a:lnTo>
                  <a:pt x="112684" y="406271"/>
                </a:lnTo>
                <a:lnTo>
                  <a:pt x="152877" y="421155"/>
                </a:lnTo>
                <a:lnTo>
                  <a:pt x="197043" y="428663"/>
                </a:lnTo>
                <a:lnTo>
                  <a:pt x="220536" y="429602"/>
                </a:lnTo>
                <a:lnTo>
                  <a:pt x="241465" y="428519"/>
                </a:lnTo>
                <a:lnTo>
                  <a:pt x="282459" y="419856"/>
                </a:lnTo>
                <a:lnTo>
                  <a:pt x="318619" y="404177"/>
                </a:lnTo>
                <a:lnTo>
                  <a:pt x="359591" y="369826"/>
                </a:lnTo>
                <a:lnTo>
                  <a:pt x="364579" y="363936"/>
                </a:lnTo>
                <a:lnTo>
                  <a:pt x="363633" y="355072"/>
                </a:lnTo>
                <a:lnTo>
                  <a:pt x="352083" y="346452"/>
                </a:lnTo>
                <a:lnTo>
                  <a:pt x="208992" y="346452"/>
                </a:lnTo>
                <a:lnTo>
                  <a:pt x="197066" y="345839"/>
                </a:lnTo>
                <a:lnTo>
                  <a:pt x="153478" y="331242"/>
                </a:lnTo>
                <a:lnTo>
                  <a:pt x="119637" y="300007"/>
                </a:lnTo>
                <a:lnTo>
                  <a:pt x="98557" y="255350"/>
                </a:lnTo>
                <a:lnTo>
                  <a:pt x="93529" y="214799"/>
                </a:lnTo>
                <a:lnTo>
                  <a:pt x="94086" y="200909"/>
                </a:lnTo>
                <a:lnTo>
                  <a:pt x="102477" y="162256"/>
                </a:lnTo>
                <a:lnTo>
                  <a:pt x="127305" y="120395"/>
                </a:lnTo>
                <a:lnTo>
                  <a:pt x="164823" y="92965"/>
                </a:lnTo>
                <a:lnTo>
                  <a:pt x="211884" y="83152"/>
                </a:lnTo>
                <a:lnTo>
                  <a:pt x="330242" y="83152"/>
                </a:lnTo>
                <a:lnTo>
                  <a:pt x="353893" y="63834"/>
                </a:lnTo>
                <a:lnTo>
                  <a:pt x="328497" y="31764"/>
                </a:lnTo>
                <a:lnTo>
                  <a:pt x="293574" y="13281"/>
                </a:lnTo>
                <a:lnTo>
                  <a:pt x="256620" y="3178"/>
                </a:lnTo>
                <a:lnTo>
                  <a:pt x="229289" y="199"/>
                </a:lnTo>
                <a:lnTo>
                  <a:pt x="220536" y="0"/>
                </a:lnTo>
                <a:close/>
              </a:path>
              <a:path w="365125" h="429894">
                <a:moveTo>
                  <a:pt x="298242" y="306268"/>
                </a:moveTo>
                <a:lnTo>
                  <a:pt x="290338" y="307182"/>
                </a:lnTo>
                <a:lnTo>
                  <a:pt x="285773" y="312519"/>
                </a:lnTo>
                <a:lnTo>
                  <a:pt x="279630" y="319081"/>
                </a:lnTo>
                <a:lnTo>
                  <a:pt x="246989" y="339961"/>
                </a:lnTo>
                <a:lnTo>
                  <a:pt x="208992" y="346452"/>
                </a:lnTo>
                <a:lnTo>
                  <a:pt x="352083" y="346452"/>
                </a:lnTo>
                <a:lnTo>
                  <a:pt x="298242" y="306268"/>
                </a:lnTo>
                <a:close/>
              </a:path>
              <a:path w="365125" h="429894">
                <a:moveTo>
                  <a:pt x="330242" y="83152"/>
                </a:moveTo>
                <a:lnTo>
                  <a:pt x="211884" y="83152"/>
                </a:lnTo>
                <a:lnTo>
                  <a:pt x="224200" y="83693"/>
                </a:lnTo>
                <a:lnTo>
                  <a:pt x="235762" y="85317"/>
                </a:lnTo>
                <a:lnTo>
                  <a:pt x="275774" y="103386"/>
                </a:lnTo>
                <a:lnTo>
                  <a:pt x="286215" y="112778"/>
                </a:lnTo>
                <a:lnTo>
                  <a:pt x="293699" y="112999"/>
                </a:lnTo>
                <a:lnTo>
                  <a:pt x="330242" y="831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12" name="object 12"/>
          <p:cNvSpPr/>
          <p:nvPr/>
        </p:nvSpPr>
        <p:spPr>
          <a:xfrm>
            <a:off x="2707590" y="924031"/>
            <a:ext cx="174819" cy="247982"/>
          </a:xfrm>
          <a:custGeom>
            <a:avLst/>
            <a:gdLst/>
            <a:ahLst/>
            <a:cxnLst/>
            <a:rect l="l" t="t" r="r" b="b"/>
            <a:pathLst>
              <a:path w="288289" h="408939">
                <a:moveTo>
                  <a:pt x="272193" y="0"/>
                </a:moveTo>
                <a:lnTo>
                  <a:pt x="5505" y="0"/>
                </a:lnTo>
                <a:lnTo>
                  <a:pt x="0" y="5504"/>
                </a:lnTo>
                <a:lnTo>
                  <a:pt x="0" y="403303"/>
                </a:lnTo>
                <a:lnTo>
                  <a:pt x="5505" y="408809"/>
                </a:lnTo>
                <a:lnTo>
                  <a:pt x="282583" y="408809"/>
                </a:lnTo>
                <a:lnTo>
                  <a:pt x="288086" y="403303"/>
                </a:lnTo>
                <a:lnTo>
                  <a:pt x="288086" y="331170"/>
                </a:lnTo>
                <a:lnTo>
                  <a:pt x="282583" y="325660"/>
                </a:lnTo>
                <a:lnTo>
                  <a:pt x="90065" y="325660"/>
                </a:lnTo>
                <a:lnTo>
                  <a:pt x="90065" y="242516"/>
                </a:lnTo>
                <a:lnTo>
                  <a:pt x="261797" y="242516"/>
                </a:lnTo>
                <a:lnTo>
                  <a:pt x="267302" y="237009"/>
                </a:lnTo>
                <a:lnTo>
                  <a:pt x="267302" y="164874"/>
                </a:lnTo>
                <a:lnTo>
                  <a:pt x="261797" y="159367"/>
                </a:lnTo>
                <a:lnTo>
                  <a:pt x="90065" y="159367"/>
                </a:lnTo>
                <a:lnTo>
                  <a:pt x="90065" y="83148"/>
                </a:lnTo>
                <a:lnTo>
                  <a:pt x="272193" y="83148"/>
                </a:lnTo>
                <a:lnTo>
                  <a:pt x="277698" y="77639"/>
                </a:lnTo>
                <a:lnTo>
                  <a:pt x="277698" y="5504"/>
                </a:lnTo>
                <a:lnTo>
                  <a:pt x="2721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13" name="object 13"/>
          <p:cNvSpPr/>
          <p:nvPr/>
        </p:nvSpPr>
        <p:spPr>
          <a:xfrm>
            <a:off x="2956692" y="924031"/>
            <a:ext cx="235274" cy="247982"/>
          </a:xfrm>
          <a:custGeom>
            <a:avLst/>
            <a:gdLst/>
            <a:ahLst/>
            <a:cxnLst/>
            <a:rect l="l" t="t" r="r" b="b"/>
            <a:pathLst>
              <a:path w="387985" h="408939">
                <a:moveTo>
                  <a:pt x="119817" y="0"/>
                </a:moveTo>
                <a:lnTo>
                  <a:pt x="5441" y="0"/>
                </a:lnTo>
                <a:lnTo>
                  <a:pt x="0" y="5439"/>
                </a:lnTo>
                <a:lnTo>
                  <a:pt x="0" y="403369"/>
                </a:lnTo>
                <a:lnTo>
                  <a:pt x="5441" y="408809"/>
                </a:lnTo>
                <a:lnTo>
                  <a:pt x="84625" y="408809"/>
                </a:lnTo>
                <a:lnTo>
                  <a:pt x="90064" y="403369"/>
                </a:lnTo>
                <a:lnTo>
                  <a:pt x="90064" y="117788"/>
                </a:lnTo>
                <a:lnTo>
                  <a:pt x="194445" y="117788"/>
                </a:lnTo>
                <a:lnTo>
                  <a:pt x="123741" y="2198"/>
                </a:lnTo>
                <a:lnTo>
                  <a:pt x="119817" y="0"/>
                </a:lnTo>
                <a:close/>
              </a:path>
              <a:path w="387985" h="408939">
                <a:moveTo>
                  <a:pt x="194445" y="117788"/>
                </a:moveTo>
                <a:lnTo>
                  <a:pt x="91218" y="117788"/>
                </a:lnTo>
                <a:lnTo>
                  <a:pt x="268267" y="406613"/>
                </a:lnTo>
                <a:lnTo>
                  <a:pt x="272190" y="408809"/>
                </a:lnTo>
                <a:lnTo>
                  <a:pt x="381951" y="408809"/>
                </a:lnTo>
                <a:lnTo>
                  <a:pt x="387392" y="403369"/>
                </a:lnTo>
                <a:lnTo>
                  <a:pt x="387392" y="284089"/>
                </a:lnTo>
                <a:lnTo>
                  <a:pt x="296168" y="284089"/>
                </a:lnTo>
                <a:lnTo>
                  <a:pt x="194445" y="117788"/>
                </a:lnTo>
                <a:close/>
              </a:path>
              <a:path w="387985" h="408939">
                <a:moveTo>
                  <a:pt x="381951" y="0"/>
                </a:moveTo>
                <a:lnTo>
                  <a:pt x="302767" y="0"/>
                </a:lnTo>
                <a:lnTo>
                  <a:pt x="297329" y="5439"/>
                </a:lnTo>
                <a:lnTo>
                  <a:pt x="297329" y="284089"/>
                </a:lnTo>
                <a:lnTo>
                  <a:pt x="387392" y="284089"/>
                </a:lnTo>
                <a:lnTo>
                  <a:pt x="387392" y="5439"/>
                </a:lnTo>
                <a:lnTo>
                  <a:pt x="3819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14" name="object 14"/>
          <p:cNvSpPr/>
          <p:nvPr/>
        </p:nvSpPr>
        <p:spPr>
          <a:xfrm>
            <a:off x="3257864" y="924031"/>
            <a:ext cx="196383" cy="247982"/>
          </a:xfrm>
          <a:custGeom>
            <a:avLst/>
            <a:gdLst/>
            <a:ahLst/>
            <a:cxnLst/>
            <a:rect l="l" t="t" r="r" b="b"/>
            <a:pathLst>
              <a:path w="323850" h="408939">
                <a:moveTo>
                  <a:pt x="206687" y="79681"/>
                </a:moveTo>
                <a:lnTo>
                  <a:pt x="116623" y="79681"/>
                </a:lnTo>
                <a:lnTo>
                  <a:pt x="116623" y="403259"/>
                </a:lnTo>
                <a:lnTo>
                  <a:pt x="122173" y="408809"/>
                </a:lnTo>
                <a:lnTo>
                  <a:pt x="201138" y="408809"/>
                </a:lnTo>
                <a:lnTo>
                  <a:pt x="206687" y="403259"/>
                </a:lnTo>
                <a:lnTo>
                  <a:pt x="206687" y="79681"/>
                </a:lnTo>
                <a:close/>
              </a:path>
              <a:path w="323850" h="408939">
                <a:moveTo>
                  <a:pt x="317757" y="0"/>
                </a:moveTo>
                <a:lnTo>
                  <a:pt x="5549" y="0"/>
                </a:lnTo>
                <a:lnTo>
                  <a:pt x="0" y="5549"/>
                </a:lnTo>
                <a:lnTo>
                  <a:pt x="0" y="74130"/>
                </a:lnTo>
                <a:lnTo>
                  <a:pt x="5549" y="79681"/>
                </a:lnTo>
                <a:lnTo>
                  <a:pt x="317757" y="79681"/>
                </a:lnTo>
                <a:lnTo>
                  <a:pt x="323309" y="74130"/>
                </a:lnTo>
                <a:lnTo>
                  <a:pt x="323309" y="5549"/>
                </a:lnTo>
                <a:lnTo>
                  <a:pt x="317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15" name="object 15"/>
          <p:cNvSpPr/>
          <p:nvPr/>
        </p:nvSpPr>
        <p:spPr>
          <a:xfrm>
            <a:off x="1541219" y="1048838"/>
            <a:ext cx="225648" cy="245671"/>
          </a:xfrm>
          <a:custGeom>
            <a:avLst/>
            <a:gdLst/>
            <a:ahLst/>
            <a:cxnLst/>
            <a:rect l="l" t="t" r="r" b="b"/>
            <a:pathLst>
              <a:path w="372110" h="405130">
                <a:moveTo>
                  <a:pt x="291425" y="0"/>
                </a:moveTo>
                <a:lnTo>
                  <a:pt x="249202" y="11081"/>
                </a:lnTo>
                <a:lnTo>
                  <a:pt x="40942" y="131339"/>
                </a:lnTo>
                <a:lnTo>
                  <a:pt x="10235" y="162368"/>
                </a:lnTo>
                <a:lnTo>
                  <a:pt x="0" y="202263"/>
                </a:lnTo>
                <a:lnTo>
                  <a:pt x="10235" y="242158"/>
                </a:lnTo>
                <a:lnTo>
                  <a:pt x="40942" y="273187"/>
                </a:lnTo>
                <a:lnTo>
                  <a:pt x="249203" y="393445"/>
                </a:lnTo>
                <a:lnTo>
                  <a:pt x="291425" y="404526"/>
                </a:lnTo>
                <a:lnTo>
                  <a:pt x="331088" y="393444"/>
                </a:lnTo>
                <a:lnTo>
                  <a:pt x="360515" y="364631"/>
                </a:lnTo>
                <a:lnTo>
                  <a:pt x="372030" y="322520"/>
                </a:lnTo>
                <a:lnTo>
                  <a:pt x="372030" y="82006"/>
                </a:lnTo>
                <a:lnTo>
                  <a:pt x="360515" y="39895"/>
                </a:lnTo>
                <a:lnTo>
                  <a:pt x="331085" y="11081"/>
                </a:lnTo>
                <a:lnTo>
                  <a:pt x="291425" y="0"/>
                </a:lnTo>
                <a:close/>
              </a:path>
            </a:pathLst>
          </a:custGeom>
          <a:solidFill>
            <a:srgbClr val="1AB14B"/>
          </a:solid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16" name="object 16"/>
          <p:cNvSpPr/>
          <p:nvPr/>
        </p:nvSpPr>
        <p:spPr>
          <a:xfrm>
            <a:off x="1270339" y="814028"/>
            <a:ext cx="308436" cy="337702"/>
          </a:xfrm>
          <a:custGeom>
            <a:avLst/>
            <a:gdLst/>
            <a:ahLst/>
            <a:cxnLst/>
            <a:rect l="l" t="t" r="r" b="b"/>
            <a:pathLst>
              <a:path w="508635" h="556894">
                <a:moveTo>
                  <a:pt x="112633" y="0"/>
                </a:moveTo>
                <a:lnTo>
                  <a:pt x="70809" y="5021"/>
                </a:lnTo>
                <a:lnTo>
                  <a:pt x="34783" y="25824"/>
                </a:lnTo>
                <a:lnTo>
                  <a:pt x="9524" y="59538"/>
                </a:lnTo>
                <a:lnTo>
                  <a:pt x="0" y="103295"/>
                </a:lnTo>
                <a:lnTo>
                  <a:pt x="0" y="453286"/>
                </a:lnTo>
                <a:lnTo>
                  <a:pt x="9524" y="497044"/>
                </a:lnTo>
                <a:lnTo>
                  <a:pt x="34783" y="530760"/>
                </a:lnTo>
                <a:lnTo>
                  <a:pt x="70809" y="551563"/>
                </a:lnTo>
                <a:lnTo>
                  <a:pt x="112633" y="556584"/>
                </a:lnTo>
                <a:lnTo>
                  <a:pt x="155284" y="542954"/>
                </a:lnTo>
                <a:lnTo>
                  <a:pt x="458342" y="367957"/>
                </a:lnTo>
                <a:lnTo>
                  <a:pt x="491469" y="337830"/>
                </a:lnTo>
                <a:lnTo>
                  <a:pt x="508032" y="299093"/>
                </a:lnTo>
                <a:lnTo>
                  <a:pt x="508032" y="257488"/>
                </a:lnTo>
                <a:lnTo>
                  <a:pt x="491469" y="218752"/>
                </a:lnTo>
                <a:lnTo>
                  <a:pt x="458342" y="188625"/>
                </a:lnTo>
                <a:lnTo>
                  <a:pt x="155284" y="13629"/>
                </a:lnTo>
                <a:lnTo>
                  <a:pt x="112633" y="0"/>
                </a:lnTo>
                <a:close/>
              </a:path>
            </a:pathLst>
          </a:custGeom>
          <a:solidFill>
            <a:srgbClr val="008A6E"/>
          </a:solid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205417" y="1571896"/>
            <a:ext cx="4382525" cy="2010169"/>
          </a:xfrm>
          <a:prstGeom prst="rect">
            <a:avLst/>
          </a:prstGeom>
        </p:spPr>
        <p:txBody>
          <a:bodyPr spcFirstLastPara="1" vert="horz" wrap="square" lIns="0" tIns="108588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55"/>
              </a:spcBef>
            </a:pPr>
            <a:r>
              <a:rPr lang="en-GB" sz="3200" spc="-109" dirty="0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  <a:t>Blockchain, to </a:t>
            </a:r>
            <a:r>
              <a:rPr lang="en-GB" sz="3200" spc="-109" dirty="0" err="1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  <a:t>nie</a:t>
            </a:r>
            <a:r>
              <a:rPr lang="en-GB" sz="3200" spc="-109" dirty="0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  <a:t> </a:t>
            </a:r>
            <a:r>
              <a:rPr lang="en-GB" sz="3200" spc="-109" dirty="0" err="1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  <a:t>sú</a:t>
            </a:r>
            <a:r>
              <a:rPr lang="en-GB" sz="3200" spc="-109" dirty="0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  <a:t> </a:t>
            </a:r>
            <a:r>
              <a:rPr lang="en-GB" sz="3200" spc="-109" dirty="0" err="1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  <a:t>iba</a:t>
            </a:r>
            <a:r>
              <a:rPr lang="en-GB" sz="3200" spc="-109" dirty="0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  <a:t> </a:t>
            </a:r>
            <a:r>
              <a:rPr lang="en-GB" sz="3200" spc="-109" dirty="0" err="1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  <a:t>virtuálne</a:t>
            </a:r>
            <a:r>
              <a:rPr lang="en-GB" sz="3200" spc="-109" dirty="0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  <a:t> </a:t>
            </a:r>
            <a:r>
              <a:rPr lang="en-GB" sz="3200" spc="-109" dirty="0" err="1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  <a:t>peniaze</a:t>
            </a:r>
            <a:r>
              <a:rPr lang="en-GB" sz="3200" spc="-109" dirty="0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  <a:t>. </a:t>
            </a:r>
            <a:br>
              <a:rPr lang="en-GB" sz="3200" spc="-109" dirty="0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</a:br>
            <a:br>
              <a:rPr lang="en-GB" sz="3200" spc="-109" dirty="0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</a:br>
            <a:r>
              <a:rPr lang="en-GB" sz="2000" spc="-109" dirty="0" err="1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  <a:t>Aké</a:t>
            </a:r>
            <a:r>
              <a:rPr lang="en-GB" sz="2000" spc="-109" dirty="0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  <a:t> </a:t>
            </a:r>
            <a:r>
              <a:rPr lang="en-GB" sz="2000" spc="-109" dirty="0" err="1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  <a:t>možnosti</a:t>
            </a:r>
            <a:r>
              <a:rPr lang="en-GB" sz="2000" spc="-109" dirty="0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  <a:t> </a:t>
            </a:r>
            <a:r>
              <a:rPr lang="en-GB" sz="2000" spc="-109" dirty="0" err="1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  <a:t>prináša</a:t>
            </a:r>
            <a:r>
              <a:rPr lang="en-GB" sz="2000" spc="-109" dirty="0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  <a:t> v </a:t>
            </a:r>
            <a:r>
              <a:rPr lang="en-GB" sz="2000" spc="-109" dirty="0" err="1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  <a:t>ére</a:t>
            </a:r>
            <a:r>
              <a:rPr lang="en-GB" sz="2000" spc="-109" dirty="0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  <a:t> </a:t>
            </a:r>
            <a:r>
              <a:rPr lang="en-GB" sz="2000" spc="-109" dirty="0" err="1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  <a:t>digitalizácie</a:t>
            </a:r>
            <a:r>
              <a:rPr lang="en-GB" sz="2000" spc="-109" dirty="0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  <a:t>?</a:t>
            </a:r>
            <a:endParaRPr lang="en-GB" sz="2000" dirty="0">
              <a:latin typeface="Gill Sans MT" panose="020B0502020104020203" pitchFamily="34" charset="0"/>
              <a:cs typeface="Lucida Sans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Line"/>
          <p:cNvSpPr/>
          <p:nvPr/>
        </p:nvSpPr>
        <p:spPr>
          <a:xfrm flipV="1">
            <a:off x="3041650" y="-6351"/>
            <a:ext cx="1" cy="6870701"/>
          </a:xfrm>
          <a:prstGeom prst="line">
            <a:avLst/>
          </a:prstGeom>
          <a:ln w="25400">
            <a:solidFill>
              <a:srgbClr val="D6DCE8"/>
            </a:solidFill>
            <a:miter lim="400000"/>
          </a:ln>
        </p:spPr>
        <p:txBody>
          <a:bodyPr lIns="35719" tIns="35719" rIns="35719" bIns="35719" anchor="ctr"/>
          <a:lstStyle/>
          <a:p>
            <a:pPr defTabSz="410766">
              <a:defRPr b="0">
                <a:solidFill>
                  <a:srgbClr val="767F91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700"/>
          </a:p>
        </p:txBody>
      </p:sp>
      <p:pic>
        <p:nvPicPr>
          <p:cNvPr id="132" name="Group 8.png" descr="Group 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" y="5892800"/>
            <a:ext cx="234800" cy="2225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8550433-B39D-4995-9F1A-9F214A404FE2}"/>
              </a:ext>
            </a:extLst>
          </p:cNvPr>
          <p:cNvGrpSpPr/>
          <p:nvPr/>
        </p:nvGrpSpPr>
        <p:grpSpPr>
          <a:xfrm>
            <a:off x="4065294" y="1070350"/>
            <a:ext cx="7302142" cy="4717298"/>
            <a:chOff x="3882414" y="1009734"/>
            <a:chExt cx="7836834" cy="51056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D8637F5-D8A2-4D12-93A0-B524B3E0B716}"/>
                </a:ext>
              </a:extLst>
            </p:cNvPr>
            <p:cNvGrpSpPr/>
            <p:nvPr/>
          </p:nvGrpSpPr>
          <p:grpSpPr>
            <a:xfrm>
              <a:off x="3882414" y="1009734"/>
              <a:ext cx="7836834" cy="5105600"/>
              <a:chOff x="3406551" y="482660"/>
              <a:chExt cx="8785449" cy="5892679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665B9AE-DEF4-41F1-9018-7C04B90E3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06551" y="482660"/>
                <a:ext cx="8785449" cy="5892679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B21F51-8F73-4861-A9B2-C20611BDAE38}"/>
                  </a:ext>
                </a:extLst>
              </p:cNvPr>
              <p:cNvSpPr/>
              <p:nvPr/>
            </p:nvSpPr>
            <p:spPr>
              <a:xfrm>
                <a:off x="4488024" y="2771192"/>
                <a:ext cx="1390262" cy="391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0118266-91F4-4ACE-B401-52E07E99DD2D}"/>
                  </a:ext>
                </a:extLst>
              </p:cNvPr>
              <p:cNvSpPr/>
              <p:nvPr/>
            </p:nvSpPr>
            <p:spPr>
              <a:xfrm>
                <a:off x="6569427" y="2708988"/>
                <a:ext cx="2070719" cy="391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E0E964-06CB-4253-A472-08CFB9E85149}"/>
                  </a:ext>
                </a:extLst>
              </p:cNvPr>
              <p:cNvSpPr/>
              <p:nvPr/>
            </p:nvSpPr>
            <p:spPr>
              <a:xfrm>
                <a:off x="9259753" y="2727650"/>
                <a:ext cx="2070719" cy="391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D92055E-833E-41F1-90FC-D755833A251D}"/>
                  </a:ext>
                </a:extLst>
              </p:cNvPr>
              <p:cNvSpPr/>
              <p:nvPr/>
            </p:nvSpPr>
            <p:spPr>
              <a:xfrm>
                <a:off x="4147795" y="5612180"/>
                <a:ext cx="6563748" cy="6673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98DB4E-725A-43E7-AC56-E77623DA61F5}"/>
                </a:ext>
              </a:extLst>
            </p:cNvPr>
            <p:cNvSpPr/>
            <p:nvPr/>
          </p:nvSpPr>
          <p:spPr>
            <a:xfrm>
              <a:off x="9380652" y="5755298"/>
              <a:ext cx="1454066" cy="2748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50" i="1" dirty="0">
                  <a:solidFill>
                    <a:schemeClr val="bg2"/>
                  </a:solidFill>
                  <a:latin typeface="Gill Sans MT" panose="020B0502020104020203" pitchFamily="34" charset="0"/>
                </a:rPr>
                <a:t>Source: Spectator.co.uk</a:t>
              </a:r>
            </a:p>
          </p:txBody>
        </p:sp>
      </p:grpSp>
      <p:sp>
        <p:nvSpPr>
          <p:cNvPr id="21" name="About DCore">
            <a:extLst>
              <a:ext uri="{FF2B5EF4-FFF2-40B4-BE49-F238E27FC236}">
                <a16:creationId xmlns:a16="http://schemas.microsoft.com/office/drawing/2014/main" id="{A4333CCB-1150-4E43-A443-E71856010B08}"/>
              </a:ext>
            </a:extLst>
          </p:cNvPr>
          <p:cNvSpPr txBox="1"/>
          <p:nvPr/>
        </p:nvSpPr>
        <p:spPr>
          <a:xfrm>
            <a:off x="386334" y="627514"/>
            <a:ext cx="2279470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 defTabSz="457200">
              <a:lnSpc>
                <a:spcPts val="8500"/>
              </a:lnSpc>
              <a:defRPr sz="3600" b="0">
                <a:solidFill>
                  <a:srgbClr val="0A2157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400" b="1" dirty="0" err="1">
                <a:latin typeface="Gill Sans MT" panose="020B0502020104020203" pitchFamily="34" charset="0"/>
              </a:rPr>
              <a:t>Ako</a:t>
            </a:r>
            <a:r>
              <a:rPr lang="en-GB" sz="2400" b="1" dirty="0">
                <a:latin typeface="Gill Sans MT" panose="020B0502020104020203" pitchFamily="34" charset="0"/>
              </a:rPr>
              <a:t> to </a:t>
            </a:r>
            <a:r>
              <a:rPr lang="en-GB" sz="2400" b="1" dirty="0" err="1">
                <a:latin typeface="Gill Sans MT" panose="020B0502020104020203" pitchFamily="34" charset="0"/>
              </a:rPr>
              <a:t>funguje</a:t>
            </a:r>
            <a:r>
              <a:rPr lang="en-GB" sz="2400" b="1" dirty="0">
                <a:solidFill>
                  <a:srgbClr val="00B050"/>
                </a:solidFill>
                <a:latin typeface="Gill Sans MT" panose="020B0502020104020203" pitchFamily="34" charset="0"/>
              </a:rPr>
              <a:t>.</a:t>
            </a:r>
            <a:endParaRPr sz="2400" dirty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C1E0EBC-CCCF-4C53-BBE9-BED0474F9456}"/>
              </a:ext>
            </a:extLst>
          </p:cNvPr>
          <p:cNvSpPr/>
          <p:nvPr/>
        </p:nvSpPr>
        <p:spPr>
          <a:xfrm>
            <a:off x="5332476" y="1919341"/>
            <a:ext cx="394555" cy="3967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440485-E56B-4898-A98D-C9E5CF3E6055}"/>
              </a:ext>
            </a:extLst>
          </p:cNvPr>
          <p:cNvGrpSpPr/>
          <p:nvPr/>
        </p:nvGrpSpPr>
        <p:grpSpPr>
          <a:xfrm>
            <a:off x="9520316" y="2480759"/>
            <a:ext cx="159778" cy="196723"/>
            <a:chOff x="3609554" y="1244956"/>
            <a:chExt cx="576000" cy="5760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2D99519-E8B5-43AE-9CE9-ACF9AADA89AB}"/>
                </a:ext>
              </a:extLst>
            </p:cNvPr>
            <p:cNvSpPr/>
            <p:nvPr/>
          </p:nvSpPr>
          <p:spPr>
            <a:xfrm>
              <a:off x="3609554" y="1244956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 descr="A close up of a logo&#10;&#10;Description automatically generated">
              <a:extLst>
                <a:ext uri="{FF2B5EF4-FFF2-40B4-BE49-F238E27FC236}">
                  <a16:creationId xmlns:a16="http://schemas.microsoft.com/office/drawing/2014/main" id="{D20B32FE-A0E3-4689-8565-496EB34E2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9813" y="1309302"/>
              <a:ext cx="335481" cy="447308"/>
            </a:xfrm>
            <a:prstGeom prst="rect">
              <a:avLst/>
            </a:prstGeom>
          </p:spPr>
        </p:pic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5EFB3A19-1689-4B74-851E-3B24C0680128}"/>
              </a:ext>
            </a:extLst>
          </p:cNvPr>
          <p:cNvSpPr/>
          <p:nvPr/>
        </p:nvSpPr>
        <p:spPr>
          <a:xfrm>
            <a:off x="7503398" y="4454231"/>
            <a:ext cx="159778" cy="1967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020009F-7C96-4390-927B-E5BE7F7A5DC7}"/>
              </a:ext>
            </a:extLst>
          </p:cNvPr>
          <p:cNvGrpSpPr/>
          <p:nvPr/>
        </p:nvGrpSpPr>
        <p:grpSpPr>
          <a:xfrm>
            <a:off x="9449457" y="4238824"/>
            <a:ext cx="394555" cy="396767"/>
            <a:chOff x="3609554" y="1244956"/>
            <a:chExt cx="576000" cy="576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3703B3D-9BC5-4DE9-8080-13803541CDF7}"/>
                </a:ext>
              </a:extLst>
            </p:cNvPr>
            <p:cNvSpPr/>
            <p:nvPr/>
          </p:nvSpPr>
          <p:spPr>
            <a:xfrm>
              <a:off x="3609554" y="1244956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0FB9683E-0FB0-4F70-8108-A2B10452D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</a:blip>
            <a:stretch>
              <a:fillRect/>
            </a:stretch>
          </p:blipFill>
          <p:spPr>
            <a:xfrm>
              <a:off x="3729813" y="1309302"/>
              <a:ext cx="335481" cy="44730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96811E69-3F05-4067-A749-15B4B88B3E49}"/>
              </a:ext>
            </a:extLst>
          </p:cNvPr>
          <p:cNvSpPr/>
          <p:nvPr/>
        </p:nvSpPr>
        <p:spPr>
          <a:xfrm>
            <a:off x="7503398" y="2491747"/>
            <a:ext cx="159778" cy="1747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F7A485C-E9B6-462E-9865-C69F45BDB7E0}"/>
              </a:ext>
            </a:extLst>
          </p:cNvPr>
          <p:cNvSpPr/>
          <p:nvPr/>
        </p:nvSpPr>
        <p:spPr>
          <a:xfrm>
            <a:off x="9532168" y="2491747"/>
            <a:ext cx="159778" cy="1747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7242DB4-C9B7-41FF-A607-4C3DC38E74D1}"/>
              </a:ext>
            </a:extLst>
          </p:cNvPr>
          <p:cNvSpPr/>
          <p:nvPr/>
        </p:nvSpPr>
        <p:spPr>
          <a:xfrm>
            <a:off x="5449864" y="4779791"/>
            <a:ext cx="165124" cy="177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93912FB-4844-414D-934A-E44C5386B3C8}"/>
              </a:ext>
            </a:extLst>
          </p:cNvPr>
          <p:cNvSpPr/>
          <p:nvPr/>
        </p:nvSpPr>
        <p:spPr>
          <a:xfrm>
            <a:off x="7503398" y="4149838"/>
            <a:ext cx="165124" cy="177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98BFDD0-19D6-49EF-ACDA-07BD0B5F9653}"/>
              </a:ext>
            </a:extLst>
          </p:cNvPr>
          <p:cNvSpPr/>
          <p:nvPr/>
        </p:nvSpPr>
        <p:spPr>
          <a:xfrm>
            <a:off x="7503399" y="4776098"/>
            <a:ext cx="159778" cy="1954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28A83E6-85F7-4BDE-8FD2-088A17FF780E}"/>
              </a:ext>
            </a:extLst>
          </p:cNvPr>
          <p:cNvSpPr/>
          <p:nvPr/>
        </p:nvSpPr>
        <p:spPr>
          <a:xfrm>
            <a:off x="9502461" y="4211966"/>
            <a:ext cx="356685" cy="415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69282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Line"/>
          <p:cNvSpPr/>
          <p:nvPr/>
        </p:nvSpPr>
        <p:spPr>
          <a:xfrm flipV="1">
            <a:off x="3041650" y="-6351"/>
            <a:ext cx="1" cy="6870701"/>
          </a:xfrm>
          <a:prstGeom prst="line">
            <a:avLst/>
          </a:prstGeom>
          <a:ln w="25400">
            <a:solidFill>
              <a:srgbClr val="D6DCE8"/>
            </a:solidFill>
            <a:miter lim="400000"/>
          </a:ln>
        </p:spPr>
        <p:txBody>
          <a:bodyPr lIns="35719" tIns="35719" rIns="35719" bIns="35719" anchor="ctr"/>
          <a:lstStyle/>
          <a:p>
            <a:pPr defTabSz="410766">
              <a:defRPr b="0">
                <a:solidFill>
                  <a:srgbClr val="767F91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700"/>
          </a:p>
        </p:txBody>
      </p:sp>
      <p:pic>
        <p:nvPicPr>
          <p:cNvPr id="132" name="Group 8.png" descr="Group 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" y="5892800"/>
            <a:ext cx="234800" cy="2225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88DDD1-9813-4F46-9F0E-EAEF8BAD5633}"/>
              </a:ext>
            </a:extLst>
          </p:cNvPr>
          <p:cNvSpPr/>
          <p:nvPr/>
        </p:nvSpPr>
        <p:spPr>
          <a:xfrm>
            <a:off x="6649073" y="545708"/>
            <a:ext cx="8076188" cy="5428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algn="just">
              <a:lnSpc>
                <a:spcPct val="300000"/>
              </a:lnSpc>
              <a:buClr>
                <a:schemeClr val="dk2"/>
              </a:buClr>
              <a:buSzPct val="100000"/>
            </a:pP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Transparentný</a:t>
            </a:r>
            <a:r>
              <a:rPr lang="en-GB" sz="2400" dirty="0">
                <a:solidFill>
                  <a:schemeClr val="bg2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152400" algn="just">
              <a:lnSpc>
                <a:spcPct val="300000"/>
              </a:lnSpc>
              <a:buClr>
                <a:schemeClr val="dk2"/>
              </a:buClr>
              <a:buSzPct val="100000"/>
            </a:pP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sym typeface="Helvetica Neue"/>
              </a:rPr>
              <a:t>Decentralizovaný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sym typeface="Helvetica Neue"/>
            </a:endParaRPr>
          </a:p>
          <a:p>
            <a:pPr marL="152400" algn="just">
              <a:lnSpc>
                <a:spcPct val="300000"/>
              </a:lnSpc>
              <a:buClr>
                <a:schemeClr val="dk2"/>
              </a:buClr>
              <a:buSzPct val="100000"/>
            </a:pP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sym typeface="Helvetica Neue"/>
              </a:rPr>
              <a:t>Nemeniteľný</a:t>
            </a:r>
            <a:r>
              <a:rPr lang="en-GB" sz="2400" dirty="0">
                <a:solidFill>
                  <a:schemeClr val="bg2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152400" algn="just">
              <a:lnSpc>
                <a:spcPct val="300000"/>
              </a:lnSpc>
              <a:buClr>
                <a:schemeClr val="dk2"/>
              </a:buClr>
              <a:buSzPct val="100000"/>
            </a:pP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sym typeface="Helvetica Neue"/>
              </a:rPr>
              <a:t>Eliminuje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sym typeface="Helvetica Neue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sym typeface="Helvetica Neue"/>
              </a:rPr>
              <a:t>sprostredkovateľov</a:t>
            </a:r>
            <a:r>
              <a:rPr lang="en-GB" sz="2400" dirty="0">
                <a:solidFill>
                  <a:schemeClr val="bg2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152400" algn="just">
              <a:lnSpc>
                <a:spcPct val="300000"/>
              </a:lnSpc>
              <a:buClr>
                <a:schemeClr val="dk2"/>
              </a:buClr>
              <a:buSzPct val="100000"/>
            </a:pP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sym typeface="Helvetica Neue"/>
              </a:rPr>
              <a:t>Bezpečný</a:t>
            </a:r>
            <a:endParaRPr lang="en-GB" sz="2400" dirty="0">
              <a:solidFill>
                <a:schemeClr val="bg2">
                  <a:lumMod val="50000"/>
                </a:schemeClr>
              </a:solidFill>
              <a:latin typeface="Gill Sans MT" panose="020B0502020104020203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2C9967BA-FC87-40DB-A94A-BDBEB462C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058" y="991468"/>
            <a:ext cx="576000" cy="57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B7AF7014-6BD5-4CCF-A082-D243441AE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079" y="2125770"/>
            <a:ext cx="576000" cy="57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584C8C08-43C7-47F0-9E21-86585D5141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5079" y="3260073"/>
            <a:ext cx="576000" cy="57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285869C1-87A5-4CD1-998F-387B54F186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5079" y="4384673"/>
            <a:ext cx="576000" cy="575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504F8D8C-F10D-4114-B054-230234CB55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5079" y="5428067"/>
            <a:ext cx="576000" cy="57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8DA879-1174-42AE-AA18-2A314D8A80F4}"/>
              </a:ext>
            </a:extLst>
          </p:cNvPr>
          <p:cNvSpPr txBox="1"/>
          <p:nvPr/>
        </p:nvSpPr>
        <p:spPr>
          <a:xfrm>
            <a:off x="537099" y="1741374"/>
            <a:ext cx="197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rPr>
              <a:t>The Economist (2015)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19" name="About DCore">
            <a:extLst>
              <a:ext uri="{FF2B5EF4-FFF2-40B4-BE49-F238E27FC236}">
                <a16:creationId xmlns:a16="http://schemas.microsoft.com/office/drawing/2014/main" id="{8C3AE257-BC6E-4B8D-9835-B177CBD12C24}"/>
              </a:ext>
            </a:extLst>
          </p:cNvPr>
          <p:cNvSpPr txBox="1"/>
          <p:nvPr/>
        </p:nvSpPr>
        <p:spPr>
          <a:xfrm>
            <a:off x="386334" y="627514"/>
            <a:ext cx="2279470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 defTabSz="457200">
              <a:lnSpc>
                <a:spcPts val="8500"/>
              </a:lnSpc>
              <a:defRPr sz="3600" b="0">
                <a:solidFill>
                  <a:srgbClr val="0A2157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400" b="1" dirty="0">
                <a:latin typeface="Gill Sans MT" panose="020B0502020104020203" pitchFamily="34" charset="0"/>
              </a:rPr>
              <a:t>Blockchain:</a:t>
            </a:r>
          </a:p>
          <a:p>
            <a:pPr>
              <a:lnSpc>
                <a:spcPct val="100000"/>
              </a:lnSpc>
            </a:pPr>
            <a:r>
              <a:rPr lang="en-GB" sz="2400" b="1" dirty="0">
                <a:latin typeface="Gill Sans MT" panose="020B0502020104020203" pitchFamily="34" charset="0"/>
              </a:rPr>
              <a:t>“THE TRUST MACHINE”</a:t>
            </a:r>
            <a:r>
              <a:rPr lang="en-GB" sz="2400" b="1" dirty="0">
                <a:solidFill>
                  <a:srgbClr val="00B050"/>
                </a:solidFill>
                <a:latin typeface="Gill Sans MT" panose="020B0502020104020203" pitchFamily="34" charset="0"/>
              </a:rPr>
              <a:t>.</a:t>
            </a:r>
            <a:endParaRPr sz="2400" dirty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941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0"/>
                </a:moveTo>
                <a:lnTo>
                  <a:pt x="20104099" y="0"/>
                </a:lnTo>
                <a:lnTo>
                  <a:pt x="2010409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161617"/>
          </a:solid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3" name="object 3"/>
          <p:cNvSpPr/>
          <p:nvPr/>
        </p:nvSpPr>
        <p:spPr>
          <a:xfrm>
            <a:off x="428" y="0"/>
            <a:ext cx="12191144" cy="6854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49" dirty="0"/>
          </a:p>
        </p:txBody>
      </p:sp>
      <p:sp>
        <p:nvSpPr>
          <p:cNvPr id="4" name="object 4"/>
          <p:cNvSpPr/>
          <p:nvPr/>
        </p:nvSpPr>
        <p:spPr>
          <a:xfrm>
            <a:off x="5969009" y="761946"/>
            <a:ext cx="5841590" cy="6095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8" name="object 8"/>
          <p:cNvSpPr/>
          <p:nvPr/>
        </p:nvSpPr>
        <p:spPr>
          <a:xfrm>
            <a:off x="3890417" y="814028"/>
            <a:ext cx="5270130" cy="41907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49"/>
          </a:p>
        </p:txBody>
      </p:sp>
      <p:pic>
        <p:nvPicPr>
          <p:cNvPr id="18" name="Picture 17" descr="A plate of food&#10;&#10;Description automatically generated">
            <a:extLst>
              <a:ext uri="{FF2B5EF4-FFF2-40B4-BE49-F238E27FC236}">
                <a16:creationId xmlns:a16="http://schemas.microsoft.com/office/drawing/2014/main" id="{CDEA75D1-936E-4D81-A05E-BC3415D3F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226" y="761849"/>
            <a:ext cx="7619547" cy="5079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Group 8.png" descr="Group 8.png">
            <a:extLst>
              <a:ext uri="{FF2B5EF4-FFF2-40B4-BE49-F238E27FC236}">
                <a16:creationId xmlns:a16="http://schemas.microsoft.com/office/drawing/2014/main" id="{F3AF3A34-72C4-445D-83B7-8AA5E82F91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450" y="5892800"/>
            <a:ext cx="234800" cy="2225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0447340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0"/>
                </a:moveTo>
                <a:lnTo>
                  <a:pt x="20104099" y="0"/>
                </a:lnTo>
                <a:lnTo>
                  <a:pt x="2010409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161617"/>
          </a:solid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3" name="object 3"/>
          <p:cNvSpPr/>
          <p:nvPr/>
        </p:nvSpPr>
        <p:spPr>
          <a:xfrm>
            <a:off x="428" y="0"/>
            <a:ext cx="12191144" cy="6854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49" dirty="0"/>
          </a:p>
        </p:txBody>
      </p:sp>
      <p:sp>
        <p:nvSpPr>
          <p:cNvPr id="4" name="object 4"/>
          <p:cNvSpPr/>
          <p:nvPr/>
        </p:nvSpPr>
        <p:spPr>
          <a:xfrm>
            <a:off x="5969009" y="761946"/>
            <a:ext cx="5841590" cy="6095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8" name="object 8"/>
          <p:cNvSpPr/>
          <p:nvPr/>
        </p:nvSpPr>
        <p:spPr>
          <a:xfrm>
            <a:off x="3890417" y="814028"/>
            <a:ext cx="5270130" cy="41907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49"/>
          </a:p>
        </p:txBody>
      </p:sp>
      <p:pic>
        <p:nvPicPr>
          <p:cNvPr id="19" name="Group 8.png" descr="Group 8.png">
            <a:extLst>
              <a:ext uri="{FF2B5EF4-FFF2-40B4-BE49-F238E27FC236}">
                <a16:creationId xmlns:a16="http://schemas.microsoft.com/office/drawing/2014/main" id="{F3AF3A34-72C4-445D-83B7-8AA5E82F91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450" y="5892800"/>
            <a:ext cx="234800" cy="222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 descr="A hand holding a cellphone&#10;&#10;Description automatically generated">
            <a:extLst>
              <a:ext uri="{FF2B5EF4-FFF2-40B4-BE49-F238E27FC236}">
                <a16:creationId xmlns:a16="http://schemas.microsoft.com/office/drawing/2014/main" id="{AC47F6E6-CEF5-45CF-9C4E-9A2E3A7A53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8599" y="761849"/>
            <a:ext cx="7627174" cy="5079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326854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0"/>
                </a:moveTo>
                <a:lnTo>
                  <a:pt x="20104099" y="0"/>
                </a:lnTo>
                <a:lnTo>
                  <a:pt x="2010409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161617"/>
          </a:solid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3" name="object 3"/>
          <p:cNvSpPr/>
          <p:nvPr/>
        </p:nvSpPr>
        <p:spPr>
          <a:xfrm>
            <a:off x="428" y="0"/>
            <a:ext cx="12191144" cy="6854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49" dirty="0"/>
          </a:p>
        </p:txBody>
      </p:sp>
      <p:sp>
        <p:nvSpPr>
          <p:cNvPr id="4" name="object 4"/>
          <p:cNvSpPr/>
          <p:nvPr/>
        </p:nvSpPr>
        <p:spPr>
          <a:xfrm>
            <a:off x="5969009" y="761946"/>
            <a:ext cx="5841590" cy="6095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8" name="object 8"/>
          <p:cNvSpPr/>
          <p:nvPr/>
        </p:nvSpPr>
        <p:spPr>
          <a:xfrm>
            <a:off x="3890417" y="814028"/>
            <a:ext cx="5270130" cy="41907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49"/>
          </a:p>
        </p:txBody>
      </p:sp>
      <p:pic>
        <p:nvPicPr>
          <p:cNvPr id="19" name="Group 8.png" descr="Group 8.png">
            <a:extLst>
              <a:ext uri="{FF2B5EF4-FFF2-40B4-BE49-F238E27FC236}">
                <a16:creationId xmlns:a16="http://schemas.microsoft.com/office/drawing/2014/main" id="{F3AF3A34-72C4-445D-83B7-8AA5E82F91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450" y="5892800"/>
            <a:ext cx="234800" cy="222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 descr="A body of water&#10;&#10;Description automatically generated">
            <a:extLst>
              <a:ext uri="{FF2B5EF4-FFF2-40B4-BE49-F238E27FC236}">
                <a16:creationId xmlns:a16="http://schemas.microsoft.com/office/drawing/2014/main" id="{803A816B-8C3C-4EA7-85F8-A895D91324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2373"/>
          <a:stretch/>
        </p:blipFill>
        <p:spPr>
          <a:xfrm>
            <a:off x="3950142" y="614847"/>
            <a:ext cx="4291715" cy="5365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437519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>
          <a:blip r:embed="rId3">
            <a:alphaModFix/>
            <a:duotone>
              <a:prstClr val="black"/>
              <a:srgbClr val="A9884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5099" y="1680933"/>
            <a:ext cx="9575801" cy="349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oup 8.png" descr="Group 8.png">
            <a:extLst>
              <a:ext uri="{FF2B5EF4-FFF2-40B4-BE49-F238E27FC236}">
                <a16:creationId xmlns:a16="http://schemas.microsoft.com/office/drawing/2014/main" id="{41C95EAF-DE34-4941-B811-31B355729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50" y="5892800"/>
            <a:ext cx="234800" cy="222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0"/>
                </a:moveTo>
                <a:lnTo>
                  <a:pt x="20104099" y="0"/>
                </a:lnTo>
                <a:lnTo>
                  <a:pt x="2010409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161617"/>
          </a:solid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3" name="object 3"/>
          <p:cNvSpPr/>
          <p:nvPr/>
        </p:nvSpPr>
        <p:spPr>
          <a:xfrm>
            <a:off x="428" y="0"/>
            <a:ext cx="12191144" cy="6854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4" name="object 4"/>
          <p:cNvSpPr/>
          <p:nvPr/>
        </p:nvSpPr>
        <p:spPr>
          <a:xfrm>
            <a:off x="5969009" y="761946"/>
            <a:ext cx="5841590" cy="6095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5" name="object 5"/>
          <p:cNvSpPr/>
          <p:nvPr/>
        </p:nvSpPr>
        <p:spPr>
          <a:xfrm>
            <a:off x="6730956" y="1269946"/>
            <a:ext cx="3936630" cy="4317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6" name="object 6"/>
          <p:cNvSpPr txBox="1"/>
          <p:nvPr/>
        </p:nvSpPr>
        <p:spPr>
          <a:xfrm>
            <a:off x="1262637" y="5406775"/>
            <a:ext cx="1193700" cy="304096"/>
          </a:xfrm>
          <a:prstGeom prst="rect">
            <a:avLst/>
          </a:prstGeom>
        </p:spPr>
        <p:txBody>
          <a:bodyPr vert="horz" wrap="square" lIns="0" tIns="87795" rIns="0" bIns="0" rtlCol="0">
            <a:spAutoFit/>
          </a:bodyPr>
          <a:lstStyle/>
          <a:p>
            <a:pPr marL="7701">
              <a:spcBef>
                <a:spcPts val="691"/>
              </a:spcBef>
            </a:pPr>
            <a:r>
              <a:rPr lang="en-GB" b="1" spc="27" dirty="0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  <a:t>Martin Mrva</a:t>
            </a:r>
            <a:endParaRPr dirty="0">
              <a:latin typeface="Gill Sans MT" panose="020B0502020104020203" pitchFamily="34" charset="0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90417" y="814028"/>
            <a:ext cx="5270130" cy="41907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9" name="object 9"/>
          <p:cNvSpPr/>
          <p:nvPr/>
        </p:nvSpPr>
        <p:spPr>
          <a:xfrm>
            <a:off x="1894008" y="924031"/>
            <a:ext cx="228728" cy="247982"/>
          </a:xfrm>
          <a:custGeom>
            <a:avLst/>
            <a:gdLst/>
            <a:ahLst/>
            <a:cxnLst/>
            <a:rect l="l" t="t" r="r" b="b"/>
            <a:pathLst>
              <a:path w="377189" h="408939">
                <a:moveTo>
                  <a:pt x="135098" y="0"/>
                </a:moveTo>
                <a:lnTo>
                  <a:pt x="36362" y="0"/>
                </a:lnTo>
                <a:lnTo>
                  <a:pt x="22208" y="2857"/>
                </a:lnTo>
                <a:lnTo>
                  <a:pt x="10650" y="10651"/>
                </a:lnTo>
                <a:lnTo>
                  <a:pt x="2857" y="22210"/>
                </a:lnTo>
                <a:lnTo>
                  <a:pt x="0" y="36365"/>
                </a:lnTo>
                <a:lnTo>
                  <a:pt x="0" y="372443"/>
                </a:lnTo>
                <a:lnTo>
                  <a:pt x="2857" y="386598"/>
                </a:lnTo>
                <a:lnTo>
                  <a:pt x="10650" y="398158"/>
                </a:lnTo>
                <a:lnTo>
                  <a:pt x="22208" y="405952"/>
                </a:lnTo>
                <a:lnTo>
                  <a:pt x="36362" y="408810"/>
                </a:lnTo>
                <a:lnTo>
                  <a:pt x="147223" y="408810"/>
                </a:lnTo>
                <a:lnTo>
                  <a:pt x="191816" y="405492"/>
                </a:lnTo>
                <a:lnTo>
                  <a:pt x="234397" y="395527"/>
                </a:lnTo>
                <a:lnTo>
                  <a:pt x="273508" y="379146"/>
                </a:lnTo>
                <a:lnTo>
                  <a:pt x="307717" y="356553"/>
                </a:lnTo>
                <a:lnTo>
                  <a:pt x="336219" y="327832"/>
                </a:lnTo>
                <a:lnTo>
                  <a:pt x="337761" y="325661"/>
                </a:lnTo>
                <a:lnTo>
                  <a:pt x="90064" y="325661"/>
                </a:lnTo>
                <a:lnTo>
                  <a:pt x="90064" y="83147"/>
                </a:lnTo>
                <a:lnTo>
                  <a:pt x="341035" y="83147"/>
                </a:lnTo>
                <a:lnTo>
                  <a:pt x="334922" y="74703"/>
                </a:lnTo>
                <a:lnTo>
                  <a:pt x="305406" y="46477"/>
                </a:lnTo>
                <a:lnTo>
                  <a:pt x="269686" y="25334"/>
                </a:lnTo>
                <a:lnTo>
                  <a:pt x="228334" y="10969"/>
                </a:lnTo>
                <a:lnTo>
                  <a:pt x="182940" y="2743"/>
                </a:lnTo>
                <a:lnTo>
                  <a:pt x="159325" y="686"/>
                </a:lnTo>
                <a:lnTo>
                  <a:pt x="135098" y="0"/>
                </a:lnTo>
                <a:close/>
              </a:path>
              <a:path w="377189" h="408939">
                <a:moveTo>
                  <a:pt x="341035" y="83147"/>
                </a:moveTo>
                <a:lnTo>
                  <a:pt x="143179" y="83147"/>
                </a:lnTo>
                <a:lnTo>
                  <a:pt x="157158" y="83598"/>
                </a:lnTo>
                <a:lnTo>
                  <a:pt x="170814" y="84952"/>
                </a:lnTo>
                <a:lnTo>
                  <a:pt x="209585" y="94426"/>
                </a:lnTo>
                <a:lnTo>
                  <a:pt x="250940" y="119723"/>
                </a:lnTo>
                <a:lnTo>
                  <a:pt x="277138" y="160287"/>
                </a:lnTo>
                <a:lnTo>
                  <a:pt x="283468" y="200941"/>
                </a:lnTo>
                <a:lnTo>
                  <a:pt x="282765" y="217595"/>
                </a:lnTo>
                <a:lnTo>
                  <a:pt x="272213" y="259550"/>
                </a:lnTo>
                <a:lnTo>
                  <a:pt x="241327" y="298232"/>
                </a:lnTo>
                <a:lnTo>
                  <a:pt x="194849" y="319311"/>
                </a:lnTo>
                <a:lnTo>
                  <a:pt x="152145" y="325265"/>
                </a:lnTo>
                <a:lnTo>
                  <a:pt x="136829" y="325661"/>
                </a:lnTo>
                <a:lnTo>
                  <a:pt x="337761" y="325661"/>
                </a:lnTo>
                <a:lnTo>
                  <a:pt x="358233" y="293040"/>
                </a:lnTo>
                <a:lnTo>
                  <a:pt x="372303" y="252261"/>
                </a:lnTo>
                <a:lnTo>
                  <a:pt x="376997" y="205561"/>
                </a:lnTo>
                <a:lnTo>
                  <a:pt x="375789" y="178606"/>
                </a:lnTo>
                <a:lnTo>
                  <a:pt x="372162" y="153742"/>
                </a:lnTo>
                <a:lnTo>
                  <a:pt x="366117" y="130969"/>
                </a:lnTo>
                <a:lnTo>
                  <a:pt x="357654" y="110285"/>
                </a:lnTo>
                <a:lnTo>
                  <a:pt x="347136" y="91574"/>
                </a:lnTo>
                <a:lnTo>
                  <a:pt x="341035" y="831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10" name="object 10"/>
          <p:cNvSpPr/>
          <p:nvPr/>
        </p:nvSpPr>
        <p:spPr>
          <a:xfrm>
            <a:off x="2192468" y="924031"/>
            <a:ext cx="174819" cy="247982"/>
          </a:xfrm>
          <a:custGeom>
            <a:avLst/>
            <a:gdLst/>
            <a:ahLst/>
            <a:cxnLst/>
            <a:rect l="l" t="t" r="r" b="b"/>
            <a:pathLst>
              <a:path w="288289" h="408939">
                <a:moveTo>
                  <a:pt x="272069" y="0"/>
                </a:moveTo>
                <a:lnTo>
                  <a:pt x="5627" y="0"/>
                </a:lnTo>
                <a:lnTo>
                  <a:pt x="0" y="5627"/>
                </a:lnTo>
                <a:lnTo>
                  <a:pt x="0" y="403181"/>
                </a:lnTo>
                <a:lnTo>
                  <a:pt x="5627" y="408809"/>
                </a:lnTo>
                <a:lnTo>
                  <a:pt x="282464" y="408809"/>
                </a:lnTo>
                <a:lnTo>
                  <a:pt x="288091" y="403181"/>
                </a:lnTo>
                <a:lnTo>
                  <a:pt x="288091" y="331290"/>
                </a:lnTo>
                <a:lnTo>
                  <a:pt x="282464" y="325660"/>
                </a:lnTo>
                <a:lnTo>
                  <a:pt x="90066" y="325660"/>
                </a:lnTo>
                <a:lnTo>
                  <a:pt x="90066" y="242516"/>
                </a:lnTo>
                <a:lnTo>
                  <a:pt x="261674" y="242516"/>
                </a:lnTo>
                <a:lnTo>
                  <a:pt x="267303" y="236885"/>
                </a:lnTo>
                <a:lnTo>
                  <a:pt x="267303" y="164996"/>
                </a:lnTo>
                <a:lnTo>
                  <a:pt x="261674" y="159367"/>
                </a:lnTo>
                <a:lnTo>
                  <a:pt x="90066" y="159367"/>
                </a:lnTo>
                <a:lnTo>
                  <a:pt x="90066" y="83148"/>
                </a:lnTo>
                <a:lnTo>
                  <a:pt x="272069" y="83148"/>
                </a:lnTo>
                <a:lnTo>
                  <a:pt x="277696" y="77518"/>
                </a:lnTo>
                <a:lnTo>
                  <a:pt x="277696" y="5627"/>
                </a:lnTo>
                <a:lnTo>
                  <a:pt x="2720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11" name="object 11"/>
          <p:cNvSpPr/>
          <p:nvPr/>
        </p:nvSpPr>
        <p:spPr>
          <a:xfrm>
            <a:off x="2429579" y="917726"/>
            <a:ext cx="221412" cy="260689"/>
          </a:xfrm>
          <a:custGeom>
            <a:avLst/>
            <a:gdLst/>
            <a:ahLst/>
            <a:cxnLst/>
            <a:rect l="l" t="t" r="r" b="b"/>
            <a:pathLst>
              <a:path w="365125" h="429894">
                <a:moveTo>
                  <a:pt x="220536" y="0"/>
                </a:moveTo>
                <a:lnTo>
                  <a:pt x="174491" y="3755"/>
                </a:lnTo>
                <a:lnTo>
                  <a:pt x="132203" y="15016"/>
                </a:lnTo>
                <a:lnTo>
                  <a:pt x="94536" y="33280"/>
                </a:lnTo>
                <a:lnTo>
                  <a:pt x="62354" y="58033"/>
                </a:lnTo>
                <a:lnTo>
                  <a:pt x="36154" y="88998"/>
                </a:lnTo>
                <a:lnTo>
                  <a:pt x="16450" y="125882"/>
                </a:lnTo>
                <a:lnTo>
                  <a:pt x="4112" y="168033"/>
                </a:lnTo>
                <a:lnTo>
                  <a:pt x="0" y="214799"/>
                </a:lnTo>
                <a:lnTo>
                  <a:pt x="1028" y="238765"/>
                </a:lnTo>
                <a:lnTo>
                  <a:pt x="9253" y="283226"/>
                </a:lnTo>
                <a:lnTo>
                  <a:pt x="25490" y="322904"/>
                </a:lnTo>
                <a:lnTo>
                  <a:pt x="48442" y="356829"/>
                </a:lnTo>
                <a:lnTo>
                  <a:pt x="77759" y="384762"/>
                </a:lnTo>
                <a:lnTo>
                  <a:pt x="112684" y="406271"/>
                </a:lnTo>
                <a:lnTo>
                  <a:pt x="152877" y="421155"/>
                </a:lnTo>
                <a:lnTo>
                  <a:pt x="197043" y="428663"/>
                </a:lnTo>
                <a:lnTo>
                  <a:pt x="220536" y="429602"/>
                </a:lnTo>
                <a:lnTo>
                  <a:pt x="241465" y="428519"/>
                </a:lnTo>
                <a:lnTo>
                  <a:pt x="282459" y="419856"/>
                </a:lnTo>
                <a:lnTo>
                  <a:pt x="318619" y="404177"/>
                </a:lnTo>
                <a:lnTo>
                  <a:pt x="359591" y="369826"/>
                </a:lnTo>
                <a:lnTo>
                  <a:pt x="364579" y="363936"/>
                </a:lnTo>
                <a:lnTo>
                  <a:pt x="363633" y="355072"/>
                </a:lnTo>
                <a:lnTo>
                  <a:pt x="352083" y="346452"/>
                </a:lnTo>
                <a:lnTo>
                  <a:pt x="208992" y="346452"/>
                </a:lnTo>
                <a:lnTo>
                  <a:pt x="197066" y="345839"/>
                </a:lnTo>
                <a:lnTo>
                  <a:pt x="153478" y="331242"/>
                </a:lnTo>
                <a:lnTo>
                  <a:pt x="119637" y="300007"/>
                </a:lnTo>
                <a:lnTo>
                  <a:pt x="98557" y="255350"/>
                </a:lnTo>
                <a:lnTo>
                  <a:pt x="93529" y="214799"/>
                </a:lnTo>
                <a:lnTo>
                  <a:pt x="94086" y="200909"/>
                </a:lnTo>
                <a:lnTo>
                  <a:pt x="102477" y="162256"/>
                </a:lnTo>
                <a:lnTo>
                  <a:pt x="127305" y="120395"/>
                </a:lnTo>
                <a:lnTo>
                  <a:pt x="164823" y="92965"/>
                </a:lnTo>
                <a:lnTo>
                  <a:pt x="211884" y="83152"/>
                </a:lnTo>
                <a:lnTo>
                  <a:pt x="330242" y="83152"/>
                </a:lnTo>
                <a:lnTo>
                  <a:pt x="353893" y="63834"/>
                </a:lnTo>
                <a:lnTo>
                  <a:pt x="328497" y="31764"/>
                </a:lnTo>
                <a:lnTo>
                  <a:pt x="293574" y="13281"/>
                </a:lnTo>
                <a:lnTo>
                  <a:pt x="256620" y="3178"/>
                </a:lnTo>
                <a:lnTo>
                  <a:pt x="229289" y="199"/>
                </a:lnTo>
                <a:lnTo>
                  <a:pt x="220536" y="0"/>
                </a:lnTo>
                <a:close/>
              </a:path>
              <a:path w="365125" h="429894">
                <a:moveTo>
                  <a:pt x="298242" y="306268"/>
                </a:moveTo>
                <a:lnTo>
                  <a:pt x="290338" y="307182"/>
                </a:lnTo>
                <a:lnTo>
                  <a:pt x="285773" y="312519"/>
                </a:lnTo>
                <a:lnTo>
                  <a:pt x="279630" y="319081"/>
                </a:lnTo>
                <a:lnTo>
                  <a:pt x="246989" y="339961"/>
                </a:lnTo>
                <a:lnTo>
                  <a:pt x="208992" y="346452"/>
                </a:lnTo>
                <a:lnTo>
                  <a:pt x="352083" y="346452"/>
                </a:lnTo>
                <a:lnTo>
                  <a:pt x="298242" y="306268"/>
                </a:lnTo>
                <a:close/>
              </a:path>
              <a:path w="365125" h="429894">
                <a:moveTo>
                  <a:pt x="330242" y="83152"/>
                </a:moveTo>
                <a:lnTo>
                  <a:pt x="211884" y="83152"/>
                </a:lnTo>
                <a:lnTo>
                  <a:pt x="224200" y="83693"/>
                </a:lnTo>
                <a:lnTo>
                  <a:pt x="235762" y="85317"/>
                </a:lnTo>
                <a:lnTo>
                  <a:pt x="275774" y="103386"/>
                </a:lnTo>
                <a:lnTo>
                  <a:pt x="286215" y="112778"/>
                </a:lnTo>
                <a:lnTo>
                  <a:pt x="293699" y="112999"/>
                </a:lnTo>
                <a:lnTo>
                  <a:pt x="330242" y="831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12" name="object 12"/>
          <p:cNvSpPr/>
          <p:nvPr/>
        </p:nvSpPr>
        <p:spPr>
          <a:xfrm>
            <a:off x="2707590" y="924031"/>
            <a:ext cx="174819" cy="247982"/>
          </a:xfrm>
          <a:custGeom>
            <a:avLst/>
            <a:gdLst/>
            <a:ahLst/>
            <a:cxnLst/>
            <a:rect l="l" t="t" r="r" b="b"/>
            <a:pathLst>
              <a:path w="288289" h="408939">
                <a:moveTo>
                  <a:pt x="272193" y="0"/>
                </a:moveTo>
                <a:lnTo>
                  <a:pt x="5505" y="0"/>
                </a:lnTo>
                <a:lnTo>
                  <a:pt x="0" y="5504"/>
                </a:lnTo>
                <a:lnTo>
                  <a:pt x="0" y="403303"/>
                </a:lnTo>
                <a:lnTo>
                  <a:pt x="5505" y="408809"/>
                </a:lnTo>
                <a:lnTo>
                  <a:pt x="282583" y="408809"/>
                </a:lnTo>
                <a:lnTo>
                  <a:pt x="288086" y="403303"/>
                </a:lnTo>
                <a:lnTo>
                  <a:pt x="288086" y="331170"/>
                </a:lnTo>
                <a:lnTo>
                  <a:pt x="282583" y="325660"/>
                </a:lnTo>
                <a:lnTo>
                  <a:pt x="90065" y="325660"/>
                </a:lnTo>
                <a:lnTo>
                  <a:pt x="90065" y="242516"/>
                </a:lnTo>
                <a:lnTo>
                  <a:pt x="261797" y="242516"/>
                </a:lnTo>
                <a:lnTo>
                  <a:pt x="267302" y="237009"/>
                </a:lnTo>
                <a:lnTo>
                  <a:pt x="267302" y="164874"/>
                </a:lnTo>
                <a:lnTo>
                  <a:pt x="261797" y="159367"/>
                </a:lnTo>
                <a:lnTo>
                  <a:pt x="90065" y="159367"/>
                </a:lnTo>
                <a:lnTo>
                  <a:pt x="90065" y="83148"/>
                </a:lnTo>
                <a:lnTo>
                  <a:pt x="272193" y="83148"/>
                </a:lnTo>
                <a:lnTo>
                  <a:pt x="277698" y="77639"/>
                </a:lnTo>
                <a:lnTo>
                  <a:pt x="277698" y="5504"/>
                </a:lnTo>
                <a:lnTo>
                  <a:pt x="2721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13" name="object 13"/>
          <p:cNvSpPr/>
          <p:nvPr/>
        </p:nvSpPr>
        <p:spPr>
          <a:xfrm>
            <a:off x="2956692" y="924031"/>
            <a:ext cx="235274" cy="247982"/>
          </a:xfrm>
          <a:custGeom>
            <a:avLst/>
            <a:gdLst/>
            <a:ahLst/>
            <a:cxnLst/>
            <a:rect l="l" t="t" r="r" b="b"/>
            <a:pathLst>
              <a:path w="387985" h="408939">
                <a:moveTo>
                  <a:pt x="119817" y="0"/>
                </a:moveTo>
                <a:lnTo>
                  <a:pt x="5441" y="0"/>
                </a:lnTo>
                <a:lnTo>
                  <a:pt x="0" y="5439"/>
                </a:lnTo>
                <a:lnTo>
                  <a:pt x="0" y="403369"/>
                </a:lnTo>
                <a:lnTo>
                  <a:pt x="5441" y="408809"/>
                </a:lnTo>
                <a:lnTo>
                  <a:pt x="84625" y="408809"/>
                </a:lnTo>
                <a:lnTo>
                  <a:pt x="90064" y="403369"/>
                </a:lnTo>
                <a:lnTo>
                  <a:pt x="90064" y="117788"/>
                </a:lnTo>
                <a:lnTo>
                  <a:pt x="194445" y="117788"/>
                </a:lnTo>
                <a:lnTo>
                  <a:pt x="123741" y="2198"/>
                </a:lnTo>
                <a:lnTo>
                  <a:pt x="119817" y="0"/>
                </a:lnTo>
                <a:close/>
              </a:path>
              <a:path w="387985" h="408939">
                <a:moveTo>
                  <a:pt x="194445" y="117788"/>
                </a:moveTo>
                <a:lnTo>
                  <a:pt x="91218" y="117788"/>
                </a:lnTo>
                <a:lnTo>
                  <a:pt x="268267" y="406613"/>
                </a:lnTo>
                <a:lnTo>
                  <a:pt x="272190" y="408809"/>
                </a:lnTo>
                <a:lnTo>
                  <a:pt x="381951" y="408809"/>
                </a:lnTo>
                <a:lnTo>
                  <a:pt x="387392" y="403369"/>
                </a:lnTo>
                <a:lnTo>
                  <a:pt x="387392" y="284089"/>
                </a:lnTo>
                <a:lnTo>
                  <a:pt x="296168" y="284089"/>
                </a:lnTo>
                <a:lnTo>
                  <a:pt x="194445" y="117788"/>
                </a:lnTo>
                <a:close/>
              </a:path>
              <a:path w="387985" h="408939">
                <a:moveTo>
                  <a:pt x="381951" y="0"/>
                </a:moveTo>
                <a:lnTo>
                  <a:pt x="302767" y="0"/>
                </a:lnTo>
                <a:lnTo>
                  <a:pt x="297329" y="5439"/>
                </a:lnTo>
                <a:lnTo>
                  <a:pt x="297329" y="284089"/>
                </a:lnTo>
                <a:lnTo>
                  <a:pt x="387392" y="284089"/>
                </a:lnTo>
                <a:lnTo>
                  <a:pt x="387392" y="5439"/>
                </a:lnTo>
                <a:lnTo>
                  <a:pt x="3819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14" name="object 14"/>
          <p:cNvSpPr/>
          <p:nvPr/>
        </p:nvSpPr>
        <p:spPr>
          <a:xfrm>
            <a:off x="3257864" y="924031"/>
            <a:ext cx="196383" cy="247982"/>
          </a:xfrm>
          <a:custGeom>
            <a:avLst/>
            <a:gdLst/>
            <a:ahLst/>
            <a:cxnLst/>
            <a:rect l="l" t="t" r="r" b="b"/>
            <a:pathLst>
              <a:path w="323850" h="408939">
                <a:moveTo>
                  <a:pt x="206687" y="79681"/>
                </a:moveTo>
                <a:lnTo>
                  <a:pt x="116623" y="79681"/>
                </a:lnTo>
                <a:lnTo>
                  <a:pt x="116623" y="403259"/>
                </a:lnTo>
                <a:lnTo>
                  <a:pt x="122173" y="408809"/>
                </a:lnTo>
                <a:lnTo>
                  <a:pt x="201138" y="408809"/>
                </a:lnTo>
                <a:lnTo>
                  <a:pt x="206687" y="403259"/>
                </a:lnTo>
                <a:lnTo>
                  <a:pt x="206687" y="79681"/>
                </a:lnTo>
                <a:close/>
              </a:path>
              <a:path w="323850" h="408939">
                <a:moveTo>
                  <a:pt x="317757" y="0"/>
                </a:moveTo>
                <a:lnTo>
                  <a:pt x="5549" y="0"/>
                </a:lnTo>
                <a:lnTo>
                  <a:pt x="0" y="5549"/>
                </a:lnTo>
                <a:lnTo>
                  <a:pt x="0" y="74130"/>
                </a:lnTo>
                <a:lnTo>
                  <a:pt x="5549" y="79681"/>
                </a:lnTo>
                <a:lnTo>
                  <a:pt x="317757" y="79681"/>
                </a:lnTo>
                <a:lnTo>
                  <a:pt x="323309" y="74130"/>
                </a:lnTo>
                <a:lnTo>
                  <a:pt x="323309" y="5549"/>
                </a:lnTo>
                <a:lnTo>
                  <a:pt x="317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15" name="object 15"/>
          <p:cNvSpPr/>
          <p:nvPr/>
        </p:nvSpPr>
        <p:spPr>
          <a:xfrm>
            <a:off x="1541219" y="1048838"/>
            <a:ext cx="225648" cy="245671"/>
          </a:xfrm>
          <a:custGeom>
            <a:avLst/>
            <a:gdLst/>
            <a:ahLst/>
            <a:cxnLst/>
            <a:rect l="l" t="t" r="r" b="b"/>
            <a:pathLst>
              <a:path w="372110" h="405130">
                <a:moveTo>
                  <a:pt x="291425" y="0"/>
                </a:moveTo>
                <a:lnTo>
                  <a:pt x="249202" y="11081"/>
                </a:lnTo>
                <a:lnTo>
                  <a:pt x="40942" y="131339"/>
                </a:lnTo>
                <a:lnTo>
                  <a:pt x="10235" y="162368"/>
                </a:lnTo>
                <a:lnTo>
                  <a:pt x="0" y="202263"/>
                </a:lnTo>
                <a:lnTo>
                  <a:pt x="10235" y="242158"/>
                </a:lnTo>
                <a:lnTo>
                  <a:pt x="40942" y="273187"/>
                </a:lnTo>
                <a:lnTo>
                  <a:pt x="249203" y="393445"/>
                </a:lnTo>
                <a:lnTo>
                  <a:pt x="291425" y="404526"/>
                </a:lnTo>
                <a:lnTo>
                  <a:pt x="331088" y="393444"/>
                </a:lnTo>
                <a:lnTo>
                  <a:pt x="360515" y="364631"/>
                </a:lnTo>
                <a:lnTo>
                  <a:pt x="372030" y="322520"/>
                </a:lnTo>
                <a:lnTo>
                  <a:pt x="372030" y="82006"/>
                </a:lnTo>
                <a:lnTo>
                  <a:pt x="360515" y="39895"/>
                </a:lnTo>
                <a:lnTo>
                  <a:pt x="331085" y="11081"/>
                </a:lnTo>
                <a:lnTo>
                  <a:pt x="291425" y="0"/>
                </a:lnTo>
                <a:close/>
              </a:path>
            </a:pathLst>
          </a:custGeom>
          <a:solidFill>
            <a:srgbClr val="1AB14B"/>
          </a:solid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16" name="object 16"/>
          <p:cNvSpPr/>
          <p:nvPr/>
        </p:nvSpPr>
        <p:spPr>
          <a:xfrm>
            <a:off x="1270339" y="814028"/>
            <a:ext cx="308436" cy="337702"/>
          </a:xfrm>
          <a:custGeom>
            <a:avLst/>
            <a:gdLst/>
            <a:ahLst/>
            <a:cxnLst/>
            <a:rect l="l" t="t" r="r" b="b"/>
            <a:pathLst>
              <a:path w="508635" h="556894">
                <a:moveTo>
                  <a:pt x="112633" y="0"/>
                </a:moveTo>
                <a:lnTo>
                  <a:pt x="70809" y="5021"/>
                </a:lnTo>
                <a:lnTo>
                  <a:pt x="34783" y="25824"/>
                </a:lnTo>
                <a:lnTo>
                  <a:pt x="9524" y="59538"/>
                </a:lnTo>
                <a:lnTo>
                  <a:pt x="0" y="103295"/>
                </a:lnTo>
                <a:lnTo>
                  <a:pt x="0" y="453286"/>
                </a:lnTo>
                <a:lnTo>
                  <a:pt x="9524" y="497044"/>
                </a:lnTo>
                <a:lnTo>
                  <a:pt x="34783" y="530760"/>
                </a:lnTo>
                <a:lnTo>
                  <a:pt x="70809" y="551563"/>
                </a:lnTo>
                <a:lnTo>
                  <a:pt x="112633" y="556584"/>
                </a:lnTo>
                <a:lnTo>
                  <a:pt x="155284" y="542954"/>
                </a:lnTo>
                <a:lnTo>
                  <a:pt x="458342" y="367957"/>
                </a:lnTo>
                <a:lnTo>
                  <a:pt x="491469" y="337830"/>
                </a:lnTo>
                <a:lnTo>
                  <a:pt x="508032" y="299093"/>
                </a:lnTo>
                <a:lnTo>
                  <a:pt x="508032" y="257488"/>
                </a:lnTo>
                <a:lnTo>
                  <a:pt x="491469" y="218752"/>
                </a:lnTo>
                <a:lnTo>
                  <a:pt x="458342" y="188625"/>
                </a:lnTo>
                <a:lnTo>
                  <a:pt x="155284" y="13629"/>
                </a:lnTo>
                <a:lnTo>
                  <a:pt x="112633" y="0"/>
                </a:lnTo>
                <a:close/>
              </a:path>
            </a:pathLst>
          </a:custGeom>
          <a:solidFill>
            <a:srgbClr val="008A6E"/>
          </a:solid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205418" y="1822247"/>
            <a:ext cx="4382525" cy="2441056"/>
          </a:xfrm>
          <a:prstGeom prst="rect">
            <a:avLst/>
          </a:prstGeom>
        </p:spPr>
        <p:txBody>
          <a:bodyPr spcFirstLastPara="1" vert="horz" wrap="square" lIns="0" tIns="108588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55"/>
              </a:spcBef>
            </a:pPr>
            <a:r>
              <a:rPr lang="en-GB" sz="3600" spc="-109" dirty="0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  <a:t>Contact us</a:t>
            </a:r>
            <a:br>
              <a:rPr lang="en-GB" sz="3600" spc="-109" dirty="0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</a:br>
            <a:r>
              <a:rPr lang="en-GB" sz="3600" spc="-109" dirty="0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  <a:t>business@decent.ch martin.mrva@decent.ch</a:t>
            </a:r>
            <a:br>
              <a:rPr lang="en-GB" sz="3600" spc="-109" dirty="0">
                <a:solidFill>
                  <a:srgbClr val="FFFFFF"/>
                </a:solidFill>
                <a:latin typeface="Gill Sans MT" panose="020B0502020104020203" pitchFamily="34" charset="0"/>
                <a:cs typeface="Lucida Sans"/>
              </a:rPr>
            </a:br>
            <a:endParaRPr lang="en-GB" sz="3600" dirty="0">
              <a:latin typeface="Gill Sans MT" panose="020B0502020104020203" pitchFamily="34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01715949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ív Office">
  <a:themeElements>
    <a:clrScheme name="Motí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Motí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225</Words>
  <Application>Microsoft Office PowerPoint</Application>
  <PresentationFormat>Widescreen</PresentationFormat>
  <Paragraphs>39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Gill Sans MT</vt:lpstr>
      <vt:lpstr>Calibri</vt:lpstr>
      <vt:lpstr>Arial</vt:lpstr>
      <vt:lpstr>Motív Office</vt:lpstr>
      <vt:lpstr>Blockchain, to nie sú iba virtuálne peniaze.   Aké možnosti prináša v ére digitalizácie?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us business@decent.ch martin.mrva@decent.ch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Mako</dc:creator>
  <cp:lastModifiedBy>Martin Mrva</cp:lastModifiedBy>
  <cp:revision>69</cp:revision>
  <dcterms:modified xsi:type="dcterms:W3CDTF">2019-11-04T09:21:00Z</dcterms:modified>
</cp:coreProperties>
</file>