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3.xml" ContentType="application/vnd.openxmlformats-officedocument.presentationml.tags+xml"/>
  <Override PartName="/ppt/notesSlides/notesSlide12.xml" ContentType="application/vnd.openxmlformats-officedocument.presentationml.notesSlide+xml"/>
  <Override PartName="/ppt/tags/tag4.xml" ContentType="application/vnd.openxmlformats-officedocument.presentationml.tags+xml"/>
  <Override PartName="/ppt/notesSlides/notesSlide13.xml" ContentType="application/vnd.openxmlformats-officedocument.presentationml.notesSlide+xml"/>
  <Override PartName="/ppt/tags/tag5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6.xml" ContentType="application/vnd.openxmlformats-officedocument.presentationml.tags+xml"/>
  <Override PartName="/ppt/notesSlides/notesSlide19.xml" ContentType="application/vnd.openxmlformats-officedocument.presentationml.notesSlide+xml"/>
  <Override PartName="/ppt/tags/tag7.xml" ContentType="application/vnd.openxmlformats-officedocument.presentationml.tags+xml"/>
  <Override PartName="/ppt/notesSlides/notesSlide20.xml" ContentType="application/vnd.openxmlformats-officedocument.presentationml.notesSlide+xml"/>
  <Override PartName="/ppt/tags/tag8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9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10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6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75" r:id="rId6"/>
    <p:sldId id="261" r:id="rId7"/>
    <p:sldId id="260" r:id="rId8"/>
    <p:sldId id="262" r:id="rId9"/>
    <p:sldId id="263" r:id="rId10"/>
    <p:sldId id="277" r:id="rId11"/>
    <p:sldId id="278" r:id="rId12"/>
    <p:sldId id="281" r:id="rId13"/>
    <p:sldId id="282" r:id="rId14"/>
    <p:sldId id="283" r:id="rId15"/>
    <p:sldId id="279" r:id="rId16"/>
    <p:sldId id="280" r:id="rId17"/>
    <p:sldId id="284" r:id="rId18"/>
    <p:sldId id="285" r:id="rId19"/>
    <p:sldId id="276" r:id="rId20"/>
    <p:sldId id="290" r:id="rId21"/>
    <p:sldId id="291" r:id="rId22"/>
    <p:sldId id="287" r:id="rId23"/>
    <p:sldId id="286" r:id="rId24"/>
    <p:sldId id="288" r:id="rId25"/>
    <p:sldId id="289" r:id="rId26"/>
    <p:sldId id="292" r:id="rId27"/>
    <p:sldId id="293" r:id="rId28"/>
    <p:sldId id="294" r:id="rId29"/>
    <p:sldId id="264" r:id="rId30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EF994C5-0957-4D14-ABA5-61377C34A096}">
  <a:tblStyle styleId="{1EF994C5-0957-4D14-ABA5-61377C34A096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2"/>
    <p:restoredTop sz="94648"/>
  </p:normalViewPr>
  <p:slideViewPr>
    <p:cSldViewPr snapToGrid="0">
      <p:cViewPr>
        <p:scale>
          <a:sx n="100" d="100"/>
          <a:sy n="100" d="100"/>
        </p:scale>
        <p:origin x="1952" y="5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94611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516963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49830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85057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66580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41253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90606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38393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935366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4784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42333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072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451722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607858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51227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39851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95845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1517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47414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89073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21935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63013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3186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96359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2994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448199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75675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1050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228600" y="1447801"/>
            <a:ext cx="8697384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4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228600" y="2438400"/>
            <a:ext cx="86868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640"/>
              </a:spcBef>
              <a:spcAft>
                <a:spcPts val="0"/>
              </a:spcAft>
              <a:buClr>
                <a:srgbClr val="254AA5"/>
              </a:buClr>
              <a:buSzPts val="3200"/>
              <a:buNone/>
              <a:defRPr>
                <a:solidFill>
                  <a:srgbClr val="254A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 (no circles)">
  <p:cSld name="Title and Subtitle (no circles)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228600" y="1447801"/>
            <a:ext cx="8697384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228600" y="2438400"/>
            <a:ext cx="86868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640"/>
              </a:spcBef>
              <a:spcAft>
                <a:spcPts val="0"/>
              </a:spcAft>
              <a:buClr>
                <a:srgbClr val="254AA5"/>
              </a:buClr>
              <a:buSzPts val="3200"/>
              <a:buNone/>
              <a:defRPr>
                <a:solidFill>
                  <a:srgbClr val="254AA5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 and Picture">
  <p:cSld name="Title, Subtitle and Pictur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ctrTitle"/>
          </p:nvPr>
        </p:nvSpPr>
        <p:spPr>
          <a:xfrm>
            <a:off x="228600" y="1447801"/>
            <a:ext cx="8697384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>
            <a:off x="228600" y="2438400"/>
            <a:ext cx="48006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640"/>
              </a:spcBef>
              <a:spcAft>
                <a:spcPts val="0"/>
              </a:spcAft>
              <a:buClr>
                <a:srgbClr val="254AA5"/>
              </a:buClr>
              <a:buSzPts val="3200"/>
              <a:buNone/>
              <a:defRPr>
                <a:solidFill>
                  <a:srgbClr val="254AA5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22" name="Google Shape;22;p4" descr="F:\#wwf\#wwf\PHOTOS-20181025T173209Z-001\Carpathians_Mala Fatra_SK_c_Tomas Hulik(3)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7800" y="2438400"/>
            <a:ext cx="3668184" cy="2751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 and Picture (no circles)">
  <p:cSld name="Title, Subtitle and Picture (no circles)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ctrTitle"/>
          </p:nvPr>
        </p:nvSpPr>
        <p:spPr>
          <a:xfrm>
            <a:off x="228600" y="1447801"/>
            <a:ext cx="8697384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1"/>
          </p:nvPr>
        </p:nvSpPr>
        <p:spPr>
          <a:xfrm>
            <a:off x="228600" y="2438400"/>
            <a:ext cx="48006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640"/>
              </a:spcBef>
              <a:spcAft>
                <a:spcPts val="0"/>
              </a:spcAft>
              <a:buClr>
                <a:srgbClr val="254AA5"/>
              </a:buClr>
              <a:buSzPts val="3200"/>
              <a:buNone/>
              <a:defRPr>
                <a:solidFill>
                  <a:srgbClr val="254AA5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26" name="Google Shape;26;p5" descr="F:\#wwf\#wwf\PHOTOS-20181025T173209Z-001\Carpathians_Mala Fatra_SK_c_Tomas Hulik(3)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7800" y="2438400"/>
            <a:ext cx="3668184" cy="2751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s + Sub Bullets">
  <p:cSld name="Title + Bullets + Sub Bulle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ctrTitle"/>
          </p:nvPr>
        </p:nvSpPr>
        <p:spPr>
          <a:xfrm>
            <a:off x="228600" y="1447801"/>
            <a:ext cx="8697384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subTitle" idx="1"/>
          </p:nvPr>
        </p:nvSpPr>
        <p:spPr>
          <a:xfrm>
            <a:off x="228600" y="2438400"/>
            <a:ext cx="86868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54AA5"/>
              </a:buClr>
              <a:buSzPts val="3300"/>
              <a:buFont typeface="Arial"/>
              <a:buChar char="•"/>
              <a:defRPr sz="3300">
                <a:solidFill>
                  <a:srgbClr val="254AA5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rgbClr val="8EC742"/>
              </a:buClr>
              <a:buSzPts val="2800"/>
              <a:buFont typeface="Noto Sans Symbols"/>
              <a:buChar char="➢"/>
              <a:defRPr>
                <a:solidFill>
                  <a:srgbClr val="8EC742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s + Picture">
  <p:cSld name="Title + Bullets + Pictur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ctrTitle"/>
          </p:nvPr>
        </p:nvSpPr>
        <p:spPr>
          <a:xfrm>
            <a:off x="228600" y="1447801"/>
            <a:ext cx="8697384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ubTitle" idx="1"/>
          </p:nvPr>
        </p:nvSpPr>
        <p:spPr>
          <a:xfrm>
            <a:off x="228600" y="2438400"/>
            <a:ext cx="49530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54AA5"/>
              </a:buClr>
              <a:buSzPts val="3300"/>
              <a:buFont typeface="Arial"/>
              <a:buChar char="•"/>
              <a:defRPr sz="3300">
                <a:solidFill>
                  <a:srgbClr val="254AA5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rgbClr val="8EC742"/>
              </a:buClr>
              <a:buSzPts val="2800"/>
              <a:buFont typeface="Noto Sans Symbols"/>
              <a:buChar char="➢"/>
              <a:defRPr>
                <a:solidFill>
                  <a:srgbClr val="8EC742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33" name="Google Shape;33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7800" y="3124200"/>
            <a:ext cx="3668184" cy="2448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 + Table (no circles)">
  <p:cSld name="Subtitle + Table (no circles)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subTitle" idx="1"/>
          </p:nvPr>
        </p:nvSpPr>
        <p:spPr>
          <a:xfrm>
            <a:off x="228600" y="1447800"/>
            <a:ext cx="8686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254AA5"/>
              </a:buClr>
              <a:buSzPts val="3200"/>
              <a:buNone/>
              <a:defRPr>
                <a:solidFill>
                  <a:srgbClr val="254AA5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graphicFrame>
        <p:nvGraphicFramePr>
          <p:cNvPr id="36" name="Google Shape;36;p8"/>
          <p:cNvGraphicFramePr/>
          <p:nvPr/>
        </p:nvGraphicFramePr>
        <p:xfrm>
          <a:off x="685800" y="2209799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{1EF994C5-0957-4D14-ABA5-61377C34A096}</a:tableStyleId>
              </a:tblPr>
              <a:tblGrid>
                <a:gridCol w="1554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4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4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44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95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text</a:t>
                      </a:r>
                      <a:endParaRPr sz="18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EC74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text</a:t>
                      </a:r>
                      <a:endParaRPr sz="18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EC74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text</a:t>
                      </a:r>
                      <a:endParaRPr sz="18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EC74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text</a:t>
                      </a:r>
                      <a:endParaRPr sz="18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EC74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text</a:t>
                      </a:r>
                      <a:endParaRPr sz="18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EC7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7F7F7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text</a:t>
                      </a:r>
                      <a:endParaRPr sz="1800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7F7F7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text</a:t>
                      </a:r>
                      <a:endParaRPr sz="1800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7F7F7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text</a:t>
                      </a:r>
                      <a:endParaRPr sz="1800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7F7F7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text</a:t>
                      </a:r>
                      <a:endParaRPr sz="1800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7F7F7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text</a:t>
                      </a:r>
                      <a:endParaRPr sz="1800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7F7F7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text</a:t>
                      </a:r>
                      <a:endParaRPr sz="1800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7F7F7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text</a:t>
                      </a:r>
                      <a:endParaRPr sz="1800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7F7F7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text</a:t>
                      </a:r>
                      <a:endParaRPr sz="1800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7F7F7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text</a:t>
                      </a:r>
                      <a:endParaRPr sz="1800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7F7F7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text</a:t>
                      </a:r>
                      <a:endParaRPr sz="1800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7F7F7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text</a:t>
                      </a:r>
                      <a:endParaRPr sz="1800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7F7F7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text</a:t>
                      </a:r>
                      <a:endParaRPr sz="1800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7F7F7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text</a:t>
                      </a:r>
                      <a:endParaRPr sz="1800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7F7F7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text</a:t>
                      </a:r>
                      <a:endParaRPr sz="1800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7F7F7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text</a:t>
                      </a:r>
                      <a:endParaRPr sz="1800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7F7F7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text</a:t>
                      </a:r>
                      <a:endParaRPr sz="1800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7F7F7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text</a:t>
                      </a:r>
                      <a:endParaRPr sz="1800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7F7F7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text</a:t>
                      </a:r>
                      <a:endParaRPr sz="1800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7F7F7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text</a:t>
                      </a:r>
                      <a:endParaRPr sz="1800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7F7F7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text</a:t>
                      </a:r>
                      <a:endParaRPr sz="1800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7F7F7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text</a:t>
                      </a:r>
                      <a:endParaRPr sz="1800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7F7F7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text</a:t>
                      </a:r>
                      <a:endParaRPr sz="1800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7F7F7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text</a:t>
                      </a:r>
                      <a:endParaRPr sz="1800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7F7F7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text</a:t>
                      </a:r>
                      <a:endParaRPr sz="1800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7F7F7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text</a:t>
                      </a:r>
                      <a:endParaRPr sz="1800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7F7F7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text</a:t>
                      </a:r>
                      <a:endParaRPr sz="1800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7F7F7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text</a:t>
                      </a:r>
                      <a:endParaRPr sz="1800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7F7F7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text</a:t>
                      </a:r>
                      <a:endParaRPr sz="1800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7F7F7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text</a:t>
                      </a:r>
                      <a:endParaRPr sz="1800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7F7F7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text</a:t>
                      </a:r>
                      <a:endParaRPr sz="1800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7F7F7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text</a:t>
                      </a:r>
                      <a:endParaRPr sz="1800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7F7F7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text</a:t>
                      </a:r>
                      <a:endParaRPr sz="1800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7F7F7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text</a:t>
                      </a:r>
                      <a:endParaRPr sz="1800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7F7F7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text</a:t>
                      </a:r>
                      <a:endParaRPr sz="1800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7F7F7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text</a:t>
                      </a:r>
                      <a:endParaRPr sz="1800">
                        <a:solidFill>
                          <a:srgbClr val="7F7F7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Subtitle (no circles)">
  <p:cSld name="1_Title and Subtitle (no circles)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9" descr="F:\#wwf\#wwf\2018\6 - Template package\DanubeTP_map_A3 pilot areas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267202" y="1219200"/>
            <a:ext cx="12882333" cy="756285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9"/>
          <p:cNvSpPr txBox="1">
            <a:spLocks noGrp="1"/>
          </p:cNvSpPr>
          <p:nvPr>
            <p:ph type="ctrTitle"/>
          </p:nvPr>
        </p:nvSpPr>
        <p:spPr>
          <a:xfrm>
            <a:off x="2895600" y="1447801"/>
            <a:ext cx="6030384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4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/>
          <p:nvPr/>
        </p:nvSpPr>
        <p:spPr>
          <a:xfrm>
            <a:off x="0" y="6248400"/>
            <a:ext cx="9144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700"/>
              <a:buFont typeface="Arial"/>
              <a:buNone/>
            </a:pPr>
            <a:r>
              <a:rPr lang="en-US" sz="17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Project co-funded by European Union Funds (ERDF, IPA)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EC742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rgbClr val="8EC742"/>
                </a:solidFill>
                <a:latin typeface="Calibri"/>
                <a:ea typeface="Calibri"/>
                <a:cs typeface="Calibri"/>
                <a:sym typeface="Calibri"/>
              </a:rPr>
              <a:t>www.interreg-danube.eu/connectgreen</a:t>
            </a:r>
            <a:endParaRPr sz="1300" b="0" i="0" u="none" strike="noStrike" cap="none">
              <a:solidFill>
                <a:srgbClr val="8EC74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9"/>
          <p:cNvSpPr txBox="1"/>
          <p:nvPr/>
        </p:nvSpPr>
        <p:spPr>
          <a:xfrm>
            <a:off x="6248400" y="2728782"/>
            <a:ext cx="2895600" cy="34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54AA5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254AA5"/>
                </a:solidFill>
                <a:latin typeface="Calibri"/>
                <a:ea typeface="Calibri"/>
                <a:cs typeface="Calibri"/>
                <a:sym typeface="Calibri"/>
              </a:rPr>
              <a:t>Pilot areas: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254AA5"/>
              </a:buClr>
              <a:buSzPts val="1500"/>
              <a:buFont typeface="Calibri"/>
              <a:buAutoNum type="arabicPeriod"/>
            </a:pPr>
            <a:r>
              <a:rPr lang="en-US" sz="1500" b="0" i="0" u="none" strike="noStrike" cap="none">
                <a:solidFill>
                  <a:srgbClr val="254AA5"/>
                </a:solidFill>
                <a:latin typeface="Calibri"/>
                <a:ea typeface="Calibri"/>
                <a:cs typeface="Calibri"/>
                <a:sym typeface="Calibri"/>
              </a:rPr>
              <a:t>Piatra Craiului National Park / Bucegi Nature Park (Romania) 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254AA5"/>
              </a:buClr>
              <a:buSzPts val="1500"/>
              <a:buFont typeface="Calibri"/>
              <a:buAutoNum type="arabicPeriod"/>
            </a:pPr>
            <a:r>
              <a:rPr lang="en-US" sz="1500" b="0" i="0" u="none" strike="noStrike" cap="none">
                <a:solidFill>
                  <a:srgbClr val="254AA5"/>
                </a:solidFill>
                <a:latin typeface="Calibri"/>
                <a:ea typeface="Calibri"/>
                <a:cs typeface="Calibri"/>
                <a:sym typeface="Calibri"/>
              </a:rPr>
              <a:t>Apuseni mountains / Southwest Carpathians (Romania) / </a:t>
            </a:r>
            <a:br>
              <a:rPr lang="en-US" sz="1500" b="0" i="0" u="none" strike="noStrike" cap="none">
                <a:solidFill>
                  <a:srgbClr val="254AA5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500" b="0" i="0" u="none" strike="noStrike" cap="none">
                <a:solidFill>
                  <a:srgbClr val="254AA5"/>
                </a:solidFill>
                <a:latin typeface="Calibri"/>
                <a:ea typeface="Calibri"/>
                <a:cs typeface="Calibri"/>
                <a:sym typeface="Calibri"/>
              </a:rPr>
              <a:t>National Park Djerdap (Serbia) 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254AA5"/>
              </a:buClr>
              <a:buSzPts val="1500"/>
              <a:buFont typeface="Calibri"/>
              <a:buAutoNum type="arabicPeriod"/>
            </a:pPr>
            <a:r>
              <a:rPr lang="en-US" sz="1500" b="0" i="0" u="none" strike="noStrike" cap="none">
                <a:solidFill>
                  <a:srgbClr val="254AA5"/>
                </a:solidFill>
                <a:latin typeface="Calibri"/>
                <a:ea typeface="Calibri"/>
                <a:cs typeface="Calibri"/>
                <a:sym typeface="Calibri"/>
              </a:rPr>
              <a:t>Western Carpathians  (Czech Republic – Slovakia)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254AA5"/>
              </a:buClr>
              <a:buSzPts val="1500"/>
              <a:buFont typeface="Calibri"/>
              <a:buAutoNum type="arabicPeriod"/>
            </a:pPr>
            <a:r>
              <a:rPr lang="en-US" sz="1500" b="0" i="0" u="none" strike="noStrike" cap="none">
                <a:solidFill>
                  <a:srgbClr val="254AA5"/>
                </a:solidFill>
                <a:latin typeface="Calibri"/>
                <a:ea typeface="Calibri"/>
                <a:cs typeface="Calibri"/>
                <a:sym typeface="Calibri"/>
              </a:rPr>
              <a:t>Bükk National Park (Hungary) /</a:t>
            </a:r>
            <a:br>
              <a:rPr lang="en-US" sz="1500" b="0" i="0" u="none" strike="noStrike" cap="none">
                <a:solidFill>
                  <a:srgbClr val="254AA5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500" b="0" i="0" u="none" strike="noStrike" cap="none">
                <a:solidFill>
                  <a:srgbClr val="254AA5"/>
                </a:solidFill>
                <a:latin typeface="Calibri"/>
                <a:ea typeface="Calibri"/>
                <a:cs typeface="Calibri"/>
                <a:sym typeface="Calibri"/>
              </a:rPr>
              <a:t>Cerová vrchovina Protected Landscape Area (Slovakia)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1371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2362200"/>
            <a:ext cx="8229600" cy="3763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254AA5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254A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254AA5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254AA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254AA5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4AA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254AA5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254AA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254AA5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254AA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2" name="Google Shape;12;p1" descr="F:\#wwf\#wwf\Partner's LOGO-20181106T004450Z-001\Partner_s LOGO\Slovak Environment Agency SK\logotyp-SAZP-2015-B-sken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772400" y="429521"/>
            <a:ext cx="1143000" cy="39289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image" Target="../media/image8.png"/><Relationship Id="rId3" Type="http://schemas.openxmlformats.org/officeDocument/2006/relationships/audio" Target="../media/media10.m4a"/><Relationship Id="rId7" Type="http://schemas.openxmlformats.org/officeDocument/2006/relationships/image" Target="../media/image18.jpg"/><Relationship Id="rId12" Type="http://schemas.openxmlformats.org/officeDocument/2006/relationships/image" Target="../media/image23.jpg"/><Relationship Id="rId2" Type="http://schemas.microsoft.com/office/2007/relationships/media" Target="../media/media10.m4a"/><Relationship Id="rId1" Type="http://schemas.openxmlformats.org/officeDocument/2006/relationships/tags" Target="../tags/tag2.xml"/><Relationship Id="rId6" Type="http://schemas.openxmlformats.org/officeDocument/2006/relationships/image" Target="../media/image17.jpg"/><Relationship Id="rId11" Type="http://schemas.openxmlformats.org/officeDocument/2006/relationships/image" Target="../media/image22.jp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21.jp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8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12.m4a"/><Relationship Id="rId7" Type="http://schemas.openxmlformats.org/officeDocument/2006/relationships/image" Target="../media/image26.jpg"/><Relationship Id="rId2" Type="http://schemas.microsoft.com/office/2007/relationships/media" Target="../media/media12.m4a"/><Relationship Id="rId1" Type="http://schemas.openxmlformats.org/officeDocument/2006/relationships/tags" Target="../tags/tag3.xml"/><Relationship Id="rId6" Type="http://schemas.openxmlformats.org/officeDocument/2006/relationships/image" Target="../media/image25.jp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audio" Target="../media/media13.m4a"/><Relationship Id="rId7" Type="http://schemas.openxmlformats.org/officeDocument/2006/relationships/image" Target="../media/image28.jpg"/><Relationship Id="rId2" Type="http://schemas.microsoft.com/office/2007/relationships/media" Target="../media/media13.m4a"/><Relationship Id="rId1" Type="http://schemas.openxmlformats.org/officeDocument/2006/relationships/tags" Target="../tags/tag4.xml"/><Relationship Id="rId6" Type="http://schemas.openxmlformats.org/officeDocument/2006/relationships/image" Target="../media/image27.jp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13" Type="http://schemas.openxmlformats.org/officeDocument/2006/relationships/image" Target="../media/image37.jpg"/><Relationship Id="rId3" Type="http://schemas.openxmlformats.org/officeDocument/2006/relationships/audio" Target="../media/media14.m4a"/><Relationship Id="rId7" Type="http://schemas.openxmlformats.org/officeDocument/2006/relationships/image" Target="../media/image31.jpg"/><Relationship Id="rId12" Type="http://schemas.openxmlformats.org/officeDocument/2006/relationships/image" Target="../media/image36.jpg"/><Relationship Id="rId2" Type="http://schemas.microsoft.com/office/2007/relationships/media" Target="../media/media14.m4a"/><Relationship Id="rId1" Type="http://schemas.openxmlformats.org/officeDocument/2006/relationships/tags" Target="../tags/tag5.xml"/><Relationship Id="rId6" Type="http://schemas.openxmlformats.org/officeDocument/2006/relationships/image" Target="../media/image30.jpg"/><Relationship Id="rId11" Type="http://schemas.openxmlformats.org/officeDocument/2006/relationships/image" Target="../media/image35.jpg"/><Relationship Id="rId5" Type="http://schemas.openxmlformats.org/officeDocument/2006/relationships/notesSlide" Target="../notesSlides/notesSlide14.xml"/><Relationship Id="rId15" Type="http://schemas.openxmlformats.org/officeDocument/2006/relationships/image" Target="../media/image8.png"/><Relationship Id="rId10" Type="http://schemas.openxmlformats.org/officeDocument/2006/relationships/image" Target="../media/image34.jp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3.jpg"/><Relationship Id="rId14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8.png"/><Relationship Id="rId5" Type="http://schemas.openxmlformats.org/officeDocument/2006/relationships/image" Target="../media/image39.jp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8.png"/><Relationship Id="rId5" Type="http://schemas.openxmlformats.org/officeDocument/2006/relationships/image" Target="../media/image40.jp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hyperlink" Target="http://www.interreg-danube.eu/uploads/media/approved_project_output/0001/44/741ca8b6ec56eaee76a7fcdeb6fc128b1409c59f.pdf" TargetMode="External"/><Relationship Id="rId5" Type="http://schemas.openxmlformats.org/officeDocument/2006/relationships/image" Target="../media/image41.jp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7" Type="http://schemas.openxmlformats.org/officeDocument/2006/relationships/image" Target="../media/image8.png"/><Relationship Id="rId2" Type="http://schemas.microsoft.com/office/2007/relationships/media" Target="../media/media19.m4a"/><Relationship Id="rId1" Type="http://schemas.openxmlformats.org/officeDocument/2006/relationships/tags" Target="../tags/tag6.xml"/><Relationship Id="rId6" Type="http://schemas.openxmlformats.org/officeDocument/2006/relationships/image" Target="../media/image42.jp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audio" Target="../media/media20.m4a"/><Relationship Id="rId7" Type="http://schemas.openxmlformats.org/officeDocument/2006/relationships/image" Target="../media/image44.jpg"/><Relationship Id="rId2" Type="http://schemas.microsoft.com/office/2007/relationships/media" Target="../media/media20.m4a"/><Relationship Id="rId1" Type="http://schemas.openxmlformats.org/officeDocument/2006/relationships/tags" Target="../tags/tag7.xml"/><Relationship Id="rId6" Type="http://schemas.openxmlformats.org/officeDocument/2006/relationships/image" Target="../media/image43.jp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13" Type="http://schemas.openxmlformats.org/officeDocument/2006/relationships/image" Target="../media/image8.png"/><Relationship Id="rId3" Type="http://schemas.openxmlformats.org/officeDocument/2006/relationships/audio" Target="../media/media21.m4a"/><Relationship Id="rId7" Type="http://schemas.openxmlformats.org/officeDocument/2006/relationships/image" Target="../media/image47.jpg"/><Relationship Id="rId12" Type="http://schemas.openxmlformats.org/officeDocument/2006/relationships/image" Target="../media/image52.jpg"/><Relationship Id="rId2" Type="http://schemas.microsoft.com/office/2007/relationships/media" Target="../media/media21.m4a"/><Relationship Id="rId1" Type="http://schemas.openxmlformats.org/officeDocument/2006/relationships/tags" Target="../tags/tag8.xml"/><Relationship Id="rId6" Type="http://schemas.openxmlformats.org/officeDocument/2006/relationships/image" Target="../media/image46.jpg"/><Relationship Id="rId11" Type="http://schemas.openxmlformats.org/officeDocument/2006/relationships/image" Target="../media/image51.jpg"/><Relationship Id="rId5" Type="http://schemas.openxmlformats.org/officeDocument/2006/relationships/notesSlide" Target="../notesSlides/notesSlide21.xml"/><Relationship Id="rId10" Type="http://schemas.openxmlformats.org/officeDocument/2006/relationships/image" Target="../media/image50.jp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7" Type="http://schemas.openxmlformats.org/officeDocument/2006/relationships/image" Target="../media/image8.png"/><Relationship Id="rId2" Type="http://schemas.microsoft.com/office/2007/relationships/media" Target="../media/media25.m4a"/><Relationship Id="rId1" Type="http://schemas.openxmlformats.org/officeDocument/2006/relationships/tags" Target="../tags/tag9.xml"/><Relationship Id="rId6" Type="http://schemas.openxmlformats.org/officeDocument/2006/relationships/image" Target="../media/image53.jpg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8.png"/><Relationship Id="rId5" Type="http://schemas.openxmlformats.org/officeDocument/2006/relationships/image" Target="../media/image54.jp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8.png"/><Relationship Id="rId5" Type="http://schemas.openxmlformats.org/officeDocument/2006/relationships/image" Target="../media/image55.jp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audio" Target="../media/media28.m4a"/><Relationship Id="rId7" Type="http://schemas.openxmlformats.org/officeDocument/2006/relationships/image" Target="../media/image57.jpg"/><Relationship Id="rId2" Type="http://schemas.microsoft.com/office/2007/relationships/media" Target="../media/media28.m4a"/><Relationship Id="rId1" Type="http://schemas.openxmlformats.org/officeDocument/2006/relationships/tags" Target="../tags/tag10.xml"/><Relationship Id="rId6" Type="http://schemas.openxmlformats.org/officeDocument/2006/relationships/image" Target="../media/image56.jpg"/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8.png"/><Relationship Id="rId5" Type="http://schemas.openxmlformats.org/officeDocument/2006/relationships/image" Target="../media/image59.jpe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audio" Target="../media/media9.m4a"/><Relationship Id="rId7" Type="http://schemas.openxmlformats.org/officeDocument/2006/relationships/image" Target="../media/image12.jpg"/><Relationship Id="rId12" Type="http://schemas.openxmlformats.org/officeDocument/2006/relationships/image" Target="../media/image8.png"/><Relationship Id="rId2" Type="http://schemas.microsoft.com/office/2007/relationships/media" Target="../media/media9.m4a"/><Relationship Id="rId1" Type="http://schemas.openxmlformats.org/officeDocument/2006/relationships/tags" Target="../tags/tag1.xml"/><Relationship Id="rId6" Type="http://schemas.openxmlformats.org/officeDocument/2006/relationships/image" Target="../media/image11.jpg"/><Relationship Id="rId11" Type="http://schemas.openxmlformats.org/officeDocument/2006/relationships/image" Target="../media/image16.jp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15.jp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ctrTitle"/>
          </p:nvPr>
        </p:nvSpPr>
        <p:spPr>
          <a:xfrm>
            <a:off x="228600" y="1055915"/>
            <a:ext cx="8697384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4400"/>
              <a:buFont typeface="Calibri"/>
              <a:buNone/>
            </a:pPr>
            <a:r>
              <a:rPr lang="sk-SK" dirty="0">
                <a:latin typeface="Calibri"/>
                <a:ea typeface="Calibri"/>
                <a:cs typeface="Calibri"/>
                <a:sym typeface="Calibri"/>
              </a:rPr>
              <a:t>Projekt ConnectGREEN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10"/>
          <p:cNvSpPr txBox="1">
            <a:spLocks noGrp="1"/>
          </p:cNvSpPr>
          <p:nvPr>
            <p:ph type="subTitle" idx="1"/>
          </p:nvPr>
        </p:nvSpPr>
        <p:spPr>
          <a:xfrm>
            <a:off x="606289" y="2046515"/>
            <a:ext cx="7931422" cy="3276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</a:pPr>
            <a:r>
              <a:rPr lang="en-GB" sz="3000" dirty="0" err="1"/>
              <a:t>Obnova</a:t>
            </a:r>
            <a:r>
              <a:rPr lang="en-GB" sz="3000" dirty="0"/>
              <a:t> a </a:t>
            </a:r>
            <a:r>
              <a:rPr lang="en-GB" sz="3000" dirty="0" err="1"/>
              <a:t>manažment</a:t>
            </a:r>
            <a:r>
              <a:rPr lang="en-GB" sz="3000" dirty="0"/>
              <a:t> </a:t>
            </a:r>
            <a:r>
              <a:rPr lang="en-GB" sz="3000" dirty="0" err="1"/>
              <a:t>ekologických</a:t>
            </a:r>
            <a:r>
              <a:rPr lang="en-GB" sz="3000" dirty="0"/>
              <a:t> </a:t>
            </a:r>
            <a:r>
              <a:rPr lang="en-GB" sz="3000" dirty="0" err="1"/>
              <a:t>koridorov</a:t>
            </a:r>
            <a:r>
              <a:rPr lang="en-GB" sz="3000" dirty="0"/>
              <a:t> v </a:t>
            </a:r>
            <a:r>
              <a:rPr lang="en-GB" sz="3000" dirty="0" err="1"/>
              <a:t>horských</a:t>
            </a:r>
            <a:r>
              <a:rPr lang="en-GB" sz="3000" dirty="0"/>
              <a:t> </a:t>
            </a:r>
            <a:r>
              <a:rPr lang="en-GB" sz="3000" dirty="0" err="1"/>
              <a:t>oblastiach</a:t>
            </a:r>
            <a:r>
              <a:rPr lang="en-GB" sz="3000" dirty="0"/>
              <a:t> </a:t>
            </a:r>
            <a:r>
              <a:rPr lang="en-GB" sz="3000" dirty="0" err="1"/>
              <a:t>ako</a:t>
            </a:r>
            <a:r>
              <a:rPr lang="en-GB" sz="3000" dirty="0"/>
              <a:t> </a:t>
            </a:r>
            <a:r>
              <a:rPr lang="en-GB" sz="3000" dirty="0" err="1"/>
              <a:t>zelenej</a:t>
            </a:r>
            <a:r>
              <a:rPr lang="en-GB" sz="3000" dirty="0"/>
              <a:t> </a:t>
            </a:r>
            <a:r>
              <a:rPr lang="en-GB" sz="3000" dirty="0" err="1"/>
              <a:t>infraštruktúry</a:t>
            </a:r>
            <a:r>
              <a:rPr lang="en-GB" sz="3000" dirty="0"/>
              <a:t> v </a:t>
            </a:r>
            <a:r>
              <a:rPr lang="en-GB" sz="3000" dirty="0" err="1"/>
              <a:t>povodí</a:t>
            </a:r>
            <a:r>
              <a:rPr lang="en-GB" sz="3000" dirty="0"/>
              <a:t> </a:t>
            </a:r>
            <a:r>
              <a:rPr lang="en-GB" sz="3000" dirty="0" err="1"/>
              <a:t>Dunaja</a:t>
            </a:r>
            <a:endParaRPr lang="en-GB" sz="3000" dirty="0"/>
          </a:p>
          <a:p>
            <a:pPr marL="0" lvl="0" indent="0">
              <a:spcBef>
                <a:spcPts val="0"/>
              </a:spcBef>
            </a:pPr>
            <a:endParaRPr lang="en-GB" sz="3000" dirty="0"/>
          </a:p>
          <a:p>
            <a:pPr marL="0" lvl="0" indent="0">
              <a:spcBef>
                <a:spcPts val="0"/>
              </a:spcBef>
            </a:pPr>
            <a:r>
              <a:rPr lang="en-GB" sz="3000" dirty="0"/>
              <a:t>Restoring and managing ecological corridors in mountains as the green infrastructure in the Danube basin</a:t>
            </a:r>
            <a:endParaRPr sz="3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8C87D2-17DB-DB41-B8A0-08AD85641AD8}"/>
              </a:ext>
            </a:extLst>
          </p:cNvPr>
          <p:cNvSpPr txBox="1"/>
          <p:nvPr/>
        </p:nvSpPr>
        <p:spPr>
          <a:xfrm>
            <a:off x="1628726" y="5432753"/>
            <a:ext cx="58865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K" sz="1600" dirty="0"/>
              <a:t>Informačný deň k Dohovoru o krajine Rady Európy 2021</a:t>
            </a:r>
          </a:p>
          <a:p>
            <a:pPr algn="ctr"/>
            <a:r>
              <a:rPr lang="en-SK" sz="1600" dirty="0"/>
              <a:t>22. júl 2021</a:t>
            </a:r>
          </a:p>
          <a:p>
            <a:pPr algn="ctr"/>
            <a:r>
              <a:rPr lang="en-SK" sz="1600" dirty="0"/>
              <a:t>Ing. Rastislav Staník, Slovenská agentúra životného prostredia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288C680-0292-A547-8976-771606955D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685"/>
    </mc:Choice>
    <mc:Fallback>
      <p:transition spd="slow" advTm="21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6;p10">
            <a:extLst>
              <a:ext uri="{FF2B5EF4-FFF2-40B4-BE49-F238E27FC236}">
                <a16:creationId xmlns:a16="http://schemas.microsoft.com/office/drawing/2014/main" id="{4947B1B8-E2C2-D645-8D30-D0445E0DF60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28600" y="1037492"/>
            <a:ext cx="8697913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sk-SK" sz="3600" dirty="0"/>
              <a:t>Projekt ConnectGREEN – vedecká báza</a:t>
            </a:r>
          </a:p>
        </p:txBody>
      </p:sp>
      <p:sp>
        <p:nvSpPr>
          <p:cNvPr id="5" name="Google Shape;47;p10">
            <a:extLst>
              <a:ext uri="{FF2B5EF4-FFF2-40B4-BE49-F238E27FC236}">
                <a16:creationId xmlns:a16="http://schemas.microsoft.com/office/drawing/2014/main" id="{F06CE1BB-64A1-7A47-A915-796204437A8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39713" y="1793630"/>
            <a:ext cx="8686800" cy="1166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</a:pPr>
            <a:r>
              <a:rPr lang="sk-SK" sz="1800" dirty="0">
                <a:latin typeface="Calibri"/>
                <a:ea typeface="Calibri"/>
                <a:cs typeface="Calibri"/>
                <a:sym typeface="Calibri"/>
              </a:rPr>
              <a:t>V rámci projektu bola vypracovaná metodika pre identifikáciu ekologických koridorov v Karpatoch pre dáždnikové druhy, ktorá prešla odbornou oponentúrou a bude vydaná ako odborná publikácia. V procese jej tvorby boli zapojené odborné organizácie a zainteresované subjekty všetkých partnerských krajín.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879FBC6-C1DF-AC48-BFF2-9EF540DB82AC}"/>
              </a:ext>
            </a:extLst>
          </p:cNvPr>
          <p:cNvGrpSpPr/>
          <p:nvPr/>
        </p:nvGrpSpPr>
        <p:grpSpPr>
          <a:xfrm>
            <a:off x="111207" y="2717283"/>
            <a:ext cx="2771913" cy="3898232"/>
            <a:chOff x="111207" y="2717283"/>
            <a:chExt cx="2771913" cy="3898232"/>
          </a:xfrm>
        </p:grpSpPr>
        <p:pic>
          <p:nvPicPr>
            <p:cNvPr id="3" name="Picture 2" descr="Text, letter&#10;&#10;Description automatically generated">
              <a:extLst>
                <a:ext uri="{FF2B5EF4-FFF2-40B4-BE49-F238E27FC236}">
                  <a16:creationId xmlns:a16="http://schemas.microsoft.com/office/drawing/2014/main" id="{37E1EE08-B2AD-624B-A204-0FDAC8705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7813" y="2717283"/>
              <a:ext cx="2745307" cy="389823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EE0AB3B-C70F-464C-B44F-1B641B0B6B1B}"/>
                </a:ext>
              </a:extLst>
            </p:cNvPr>
            <p:cNvSpPr txBox="1"/>
            <p:nvPr/>
          </p:nvSpPr>
          <p:spPr>
            <a:xfrm>
              <a:off x="111207" y="5901487"/>
              <a:ext cx="27719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K" dirty="0"/>
                <a:t>analýzy v partnerských krajinách</a:t>
              </a:r>
              <a:br>
                <a:rPr lang="en-SK" dirty="0"/>
              </a:br>
              <a:r>
                <a:rPr lang="en-SK" dirty="0"/>
                <a:t>stav plánovacích systémov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C98CD35-F47D-E843-82FB-92F5E50C2DF2}"/>
              </a:ext>
            </a:extLst>
          </p:cNvPr>
          <p:cNvGrpSpPr/>
          <p:nvPr/>
        </p:nvGrpSpPr>
        <p:grpSpPr>
          <a:xfrm>
            <a:off x="2315818" y="2621957"/>
            <a:ext cx="3050341" cy="4331369"/>
            <a:chOff x="2315818" y="2621957"/>
            <a:chExt cx="3050341" cy="4331369"/>
          </a:xfrm>
        </p:grpSpPr>
        <p:pic>
          <p:nvPicPr>
            <p:cNvPr id="7" name="Picture 6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7909A208-162F-824D-93D4-DADF2306D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15818" y="2621957"/>
              <a:ext cx="3050341" cy="433136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82B6B43-1002-F140-B717-003A03F68EEE}"/>
                </a:ext>
              </a:extLst>
            </p:cNvPr>
            <p:cNvSpPr txBox="1"/>
            <p:nvPr/>
          </p:nvSpPr>
          <p:spPr>
            <a:xfrm>
              <a:off x="2345990" y="6100208"/>
              <a:ext cx="287425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K" dirty="0"/>
                <a:t>analýzy v partnerských krajinách</a:t>
              </a:r>
              <a:br>
                <a:rPr lang="en-SK" dirty="0"/>
              </a:br>
              <a:r>
                <a:rPr lang="en-SK" dirty="0"/>
                <a:t>ekologické koridory v plánovacích systémoch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E39E26E-C5E6-B743-8FFC-18CEE25AE299}"/>
              </a:ext>
            </a:extLst>
          </p:cNvPr>
          <p:cNvGrpSpPr/>
          <p:nvPr/>
        </p:nvGrpSpPr>
        <p:grpSpPr>
          <a:xfrm>
            <a:off x="4261330" y="2507502"/>
            <a:ext cx="3052038" cy="4331370"/>
            <a:chOff x="4261330" y="2507502"/>
            <a:chExt cx="3052038" cy="4331370"/>
          </a:xfrm>
        </p:grpSpPr>
        <p:pic>
          <p:nvPicPr>
            <p:cNvPr id="9" name="Picture 8" descr="Text, letter&#10;&#10;Description automatically generated">
              <a:extLst>
                <a:ext uri="{FF2B5EF4-FFF2-40B4-BE49-F238E27FC236}">
                  <a16:creationId xmlns:a16="http://schemas.microsoft.com/office/drawing/2014/main" id="{607DB655-BBE0-CC47-BD6C-AE6BF9436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261330" y="2507502"/>
              <a:ext cx="3052038" cy="433137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5CB92AD-08EE-E240-9EE5-878F709D7F7F}"/>
                </a:ext>
              </a:extLst>
            </p:cNvPr>
            <p:cNvSpPr txBox="1"/>
            <p:nvPr/>
          </p:nvSpPr>
          <p:spPr>
            <a:xfrm>
              <a:off x="4398298" y="5372847"/>
              <a:ext cx="273728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K" dirty="0"/>
                <a:t>analýzy v partnerských krajinách</a:t>
              </a:r>
              <a:br>
                <a:rPr lang="en-SK" dirty="0"/>
              </a:br>
              <a:r>
                <a:rPr lang="en-SK" dirty="0"/>
                <a:t>GAP analýza ohľadom potrieb zlepšenia plánovania a nástrojov pre identifickáciu a ochranu ekol. koridorov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39A0189-09D6-2544-9A88-878225FBBB06}"/>
              </a:ext>
            </a:extLst>
          </p:cNvPr>
          <p:cNvGrpSpPr/>
          <p:nvPr/>
        </p:nvGrpSpPr>
        <p:grpSpPr>
          <a:xfrm>
            <a:off x="6179153" y="2517067"/>
            <a:ext cx="3049952" cy="4350498"/>
            <a:chOff x="6179153" y="2517067"/>
            <a:chExt cx="3049952" cy="4350498"/>
          </a:xfrm>
        </p:grpSpPr>
        <p:pic>
          <p:nvPicPr>
            <p:cNvPr id="11" name="Picture 10" descr="Text&#10;&#10;Description automatically generated">
              <a:extLst>
                <a:ext uri="{FF2B5EF4-FFF2-40B4-BE49-F238E27FC236}">
                  <a16:creationId xmlns:a16="http://schemas.microsoft.com/office/drawing/2014/main" id="{A61DB37C-3026-834E-A6BF-0C066563F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79153" y="2517067"/>
              <a:ext cx="3049952" cy="435049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183E4C5-F301-2B47-B41B-DD6CF209A851}"/>
                </a:ext>
              </a:extLst>
            </p:cNvPr>
            <p:cNvSpPr txBox="1"/>
            <p:nvPr/>
          </p:nvSpPr>
          <p:spPr>
            <a:xfrm>
              <a:off x="6372087" y="6163097"/>
              <a:ext cx="27719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K" dirty="0"/>
                <a:t>analýzy v partnerských krajinách</a:t>
              </a:r>
              <a:br>
                <a:rPr lang="en-SK" dirty="0"/>
              </a:br>
              <a:r>
                <a:rPr lang="en-SK" dirty="0"/>
                <a:t>príklady dobrej praxe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12193C2-06CF-1B4F-9980-C5ED48AAA588}"/>
              </a:ext>
            </a:extLst>
          </p:cNvPr>
          <p:cNvGrpSpPr/>
          <p:nvPr/>
        </p:nvGrpSpPr>
        <p:grpSpPr>
          <a:xfrm>
            <a:off x="1440284" y="2028092"/>
            <a:ext cx="3049127" cy="4340933"/>
            <a:chOff x="1440284" y="2028092"/>
            <a:chExt cx="3049127" cy="4340933"/>
          </a:xfrm>
        </p:grpSpPr>
        <p:pic>
          <p:nvPicPr>
            <p:cNvPr id="22" name="Picture 21" descr="Table&#10;&#10;Description automatically generated">
              <a:extLst>
                <a:ext uri="{FF2B5EF4-FFF2-40B4-BE49-F238E27FC236}">
                  <a16:creationId xmlns:a16="http://schemas.microsoft.com/office/drawing/2014/main" id="{67FB19F3-D3ED-D446-97C2-C6453118D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40284" y="2028092"/>
              <a:ext cx="3049127" cy="4340933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2DE0265-FCF1-114E-8D10-490CC44D8002}"/>
                </a:ext>
              </a:extLst>
            </p:cNvPr>
            <p:cNvSpPr txBox="1"/>
            <p:nvPr/>
          </p:nvSpPr>
          <p:spPr>
            <a:xfrm>
              <a:off x="2824096" y="3630408"/>
              <a:ext cx="1477035" cy="1600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K" dirty="0"/>
                <a:t>bolo organizovaných množstvo workshopov na národnej aj medzinárodnej úrovni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6AC0345-2473-AA41-AF40-D054D81322FD}"/>
              </a:ext>
            </a:extLst>
          </p:cNvPr>
          <p:cNvGrpSpPr/>
          <p:nvPr/>
        </p:nvGrpSpPr>
        <p:grpSpPr>
          <a:xfrm>
            <a:off x="3467498" y="1995079"/>
            <a:ext cx="4203984" cy="4862921"/>
            <a:chOff x="3467498" y="1995079"/>
            <a:chExt cx="4203984" cy="4862921"/>
          </a:xfrm>
        </p:grpSpPr>
        <p:pic>
          <p:nvPicPr>
            <p:cNvPr id="26" name="Picture 25" descr="A picture containing map&#10;&#10;Description automatically generated">
              <a:extLst>
                <a:ext uri="{FF2B5EF4-FFF2-40B4-BE49-F238E27FC236}">
                  <a16:creationId xmlns:a16="http://schemas.microsoft.com/office/drawing/2014/main" id="{46295103-5AEF-3A4C-A6B8-5AFC14C8D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259698" y="1995079"/>
              <a:ext cx="3411784" cy="4862921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1D15BFE-D14E-4D4A-9BDD-F1D510520BA9}"/>
                </a:ext>
              </a:extLst>
            </p:cNvPr>
            <p:cNvSpPr txBox="1"/>
            <p:nvPr/>
          </p:nvSpPr>
          <p:spPr>
            <a:xfrm>
              <a:off x="3467498" y="5479855"/>
              <a:ext cx="305475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K" dirty="0"/>
                <a:t>na základe realizovaných aktivít boli identifikované konflikty medzi ochranou prírody a územným rozvojom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B6E8605-7B8B-A84A-9D8E-767E60EFBE94}"/>
              </a:ext>
            </a:extLst>
          </p:cNvPr>
          <p:cNvGrpSpPr/>
          <p:nvPr/>
        </p:nvGrpSpPr>
        <p:grpSpPr>
          <a:xfrm>
            <a:off x="2806576" y="1783591"/>
            <a:ext cx="3520822" cy="5024429"/>
            <a:chOff x="2806576" y="1783591"/>
            <a:chExt cx="3520822" cy="5024429"/>
          </a:xfrm>
        </p:grpSpPr>
        <p:pic>
          <p:nvPicPr>
            <p:cNvPr id="30" name="Picture 2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31ACEB9-1E3C-5641-8046-3D80C998C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806576" y="1783591"/>
              <a:ext cx="3520822" cy="502442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16F6143-F52A-8341-9243-9D3B79F53A29}"/>
                </a:ext>
              </a:extLst>
            </p:cNvPr>
            <p:cNvSpPr txBox="1"/>
            <p:nvPr/>
          </p:nvSpPr>
          <p:spPr>
            <a:xfrm>
              <a:off x="3192389" y="6019960"/>
              <a:ext cx="279191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K" dirty="0"/>
                <a:t>výsledkom je metodika pre identifikácu ekologických koridorov v Karpatoch</a:t>
              </a:r>
            </a:p>
          </p:txBody>
        </p:sp>
      </p:grpSp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E1D22565-5327-0A4D-B0AD-647121A938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6006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538"/>
    </mc:Choice>
    <mc:Fallback>
      <p:transition spd="slow" advTm="106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6;p10">
            <a:extLst>
              <a:ext uri="{FF2B5EF4-FFF2-40B4-BE49-F238E27FC236}">
                <a16:creationId xmlns:a16="http://schemas.microsoft.com/office/drawing/2014/main" id="{770CCC33-869B-3C4E-8C66-FEE0B81F3DE6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28600" y="1037492"/>
            <a:ext cx="8697913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sk-SK" sz="3600" dirty="0"/>
              <a:t>Projekt ConnectGREEN – pilotné územia</a:t>
            </a:r>
          </a:p>
        </p:txBody>
      </p:sp>
      <p:sp>
        <p:nvSpPr>
          <p:cNvPr id="5" name="Google Shape;47;p10">
            <a:extLst>
              <a:ext uri="{FF2B5EF4-FFF2-40B4-BE49-F238E27FC236}">
                <a16:creationId xmlns:a16="http://schemas.microsoft.com/office/drawing/2014/main" id="{7DBB9A9C-848B-314E-9A24-9042D1DCBB5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39713" y="1793630"/>
            <a:ext cx="8686800" cy="1166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</a:pPr>
            <a:r>
              <a:rPr lang="sk-SK" sz="1800" dirty="0"/>
              <a:t>Metodika, ako aj celá odborná vedecká základňa, vytvorená v projekte, bola testovaná v štyroch pilotných územiach, z ktorých tri sú cezhraničné. Na základe testovania bola vytvorená finálna verzia metodiky, ktorá bola následne aplikovaná na celé územie projektu, t. j. celé územie Karpát. 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EC61E52-AFA5-164B-9E50-CCE4385CCC04}"/>
              </a:ext>
            </a:extLst>
          </p:cNvPr>
          <p:cNvGrpSpPr/>
          <p:nvPr/>
        </p:nvGrpSpPr>
        <p:grpSpPr>
          <a:xfrm>
            <a:off x="228600" y="2959768"/>
            <a:ext cx="8915400" cy="3317374"/>
            <a:chOff x="228600" y="2959768"/>
            <a:chExt cx="8915400" cy="3317374"/>
          </a:xfrm>
        </p:grpSpPr>
        <p:pic>
          <p:nvPicPr>
            <p:cNvPr id="3" name="Picture 2" descr="Map&#10;&#10;Description automatically generated">
              <a:extLst>
                <a:ext uri="{FF2B5EF4-FFF2-40B4-BE49-F238E27FC236}">
                  <a16:creationId xmlns:a16="http://schemas.microsoft.com/office/drawing/2014/main" id="{63161DE3-6247-DA46-A35E-E7ED711BC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64085" y="2959768"/>
              <a:ext cx="6579915" cy="331737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D288B4E-73A0-EA4C-B767-7EF898D9607D}"/>
                </a:ext>
              </a:extLst>
            </p:cNvPr>
            <p:cNvSpPr txBox="1"/>
            <p:nvPr/>
          </p:nvSpPr>
          <p:spPr>
            <a:xfrm>
              <a:off x="228600" y="3891444"/>
              <a:ext cx="2795958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K" sz="1600" dirty="0">
                  <a:solidFill>
                    <a:srgbClr val="254AA5"/>
                  </a:solidFill>
                  <a:latin typeface="Calibri"/>
                  <a:cs typeface="Calibri"/>
                  <a:sym typeface="Calibri"/>
                </a:rPr>
                <a:t>Pilotné územia:</a:t>
              </a:r>
              <a:br>
                <a:rPr lang="en-SK" sz="1600" dirty="0">
                  <a:solidFill>
                    <a:srgbClr val="254AA5"/>
                  </a:solidFill>
                  <a:latin typeface="Calibri"/>
                  <a:cs typeface="Calibri"/>
                  <a:sym typeface="Calibri"/>
                </a:rPr>
              </a:br>
              <a:r>
                <a:rPr lang="en-SK" sz="1600" dirty="0">
                  <a:solidFill>
                    <a:srgbClr val="254AA5"/>
                  </a:solidFill>
                  <a:latin typeface="Calibri"/>
                  <a:cs typeface="Calibri"/>
                  <a:sym typeface="Calibri"/>
                </a:rPr>
                <a:t>1. Rumunsko:</a:t>
              </a:r>
            </a:p>
            <a:p>
              <a:r>
                <a:rPr lang="en-SK" sz="1600" dirty="0">
                  <a:solidFill>
                    <a:srgbClr val="254AA5"/>
                  </a:solidFill>
                  <a:latin typeface="Calibri"/>
                  <a:cs typeface="Calibri"/>
                  <a:sym typeface="Calibri"/>
                </a:rPr>
                <a:t>Piatra Craiului NP/Bucegi PP</a:t>
              </a:r>
            </a:p>
            <a:p>
              <a:r>
                <a:rPr lang="en-SK" sz="1600" dirty="0">
                  <a:solidFill>
                    <a:srgbClr val="254AA5"/>
                  </a:solidFill>
                  <a:latin typeface="Calibri"/>
                  <a:cs typeface="Calibri"/>
                  <a:sym typeface="Calibri"/>
                </a:rPr>
                <a:t>2. Rumunsko: Apuseni</a:t>
              </a:r>
              <a:br>
                <a:rPr lang="en-SK" sz="1600" dirty="0">
                  <a:solidFill>
                    <a:srgbClr val="254AA5"/>
                  </a:solidFill>
                  <a:latin typeface="Calibri"/>
                  <a:cs typeface="Calibri"/>
                  <a:sym typeface="Calibri"/>
                </a:rPr>
              </a:br>
              <a:r>
                <a:rPr lang="en-SK" sz="1600" dirty="0">
                  <a:solidFill>
                    <a:srgbClr val="254AA5"/>
                  </a:solidFill>
                  <a:latin typeface="Calibri"/>
                  <a:cs typeface="Calibri"/>
                  <a:sym typeface="Calibri"/>
                </a:rPr>
                <a:t>    Srbsko: Djerdap NP</a:t>
              </a:r>
            </a:p>
            <a:p>
              <a:r>
                <a:rPr lang="en-SK" sz="1600" dirty="0">
                  <a:solidFill>
                    <a:srgbClr val="254AA5"/>
                  </a:solidFill>
                  <a:latin typeface="Calibri"/>
                  <a:cs typeface="Calibri"/>
                  <a:sym typeface="Calibri"/>
                </a:rPr>
                <a:t>3. Česko/Slovensko:</a:t>
              </a:r>
            </a:p>
            <a:p>
              <a:r>
                <a:rPr lang="en-SK" sz="1600" dirty="0">
                  <a:solidFill>
                    <a:srgbClr val="254AA5"/>
                  </a:solidFill>
                  <a:latin typeface="Calibri"/>
                  <a:cs typeface="Calibri"/>
                  <a:sym typeface="Calibri"/>
                </a:rPr>
                <a:t>     Západné Karpaty</a:t>
              </a:r>
            </a:p>
            <a:p>
              <a:r>
                <a:rPr lang="en-SK" sz="1600" dirty="0">
                  <a:solidFill>
                    <a:srgbClr val="254AA5"/>
                  </a:solidFill>
                  <a:latin typeface="Calibri"/>
                  <a:cs typeface="Calibri"/>
                  <a:sym typeface="Calibri"/>
                </a:rPr>
                <a:t>4. Maďarsko: Bükk NP</a:t>
              </a:r>
              <a:br>
                <a:rPr lang="en-SK" sz="1600" dirty="0">
                  <a:solidFill>
                    <a:srgbClr val="254AA5"/>
                  </a:solidFill>
                  <a:latin typeface="Calibri"/>
                  <a:cs typeface="Calibri"/>
                  <a:sym typeface="Calibri"/>
                </a:rPr>
              </a:br>
              <a:r>
                <a:rPr lang="en-SK" sz="1600" dirty="0">
                  <a:solidFill>
                    <a:srgbClr val="254AA5"/>
                  </a:solidFill>
                  <a:latin typeface="Calibri"/>
                  <a:cs typeface="Calibri"/>
                  <a:sym typeface="Calibri"/>
                </a:rPr>
                <a:t>    Slovensko: Cerová vrchovina </a:t>
              </a:r>
            </a:p>
          </p:txBody>
        </p:sp>
      </p:grp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1FF8136-0097-BC4D-BC82-592433A55C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71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959"/>
    </mc:Choice>
    <mc:Fallback>
      <p:transition spd="slow" advTm="82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6;p10">
            <a:extLst>
              <a:ext uri="{FF2B5EF4-FFF2-40B4-BE49-F238E27FC236}">
                <a16:creationId xmlns:a16="http://schemas.microsoft.com/office/drawing/2014/main" id="{770CCC33-869B-3C4E-8C66-FEE0B81F3DE6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28600" y="1037492"/>
            <a:ext cx="8697913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sk-SK" sz="3600" dirty="0"/>
              <a:t>Projekt ConnectGREEN – pilotné územia</a:t>
            </a:r>
          </a:p>
        </p:txBody>
      </p:sp>
      <p:sp>
        <p:nvSpPr>
          <p:cNvPr id="5" name="Google Shape;47;p10">
            <a:extLst>
              <a:ext uri="{FF2B5EF4-FFF2-40B4-BE49-F238E27FC236}">
                <a16:creationId xmlns:a16="http://schemas.microsoft.com/office/drawing/2014/main" id="{7DBB9A9C-848B-314E-9A24-9042D1DCBB5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39713" y="1793630"/>
            <a:ext cx="8686800" cy="1166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</a:pPr>
            <a:r>
              <a:rPr lang="sk-SK" sz="1800" dirty="0"/>
              <a:t>Metodika, ako aj celá odborná vedecká základňa, vytvorená v projekte, bola testovaná v štyroch pilotných územiach, z ktorých tri sú cezhraničné. Na základe testovania bola vytvorená finálna verzia metodiky, ktorá bola následne aplikovaná na celé územie projektu, t. j. celé územie Karpát. 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F61E0AA-6585-094F-951B-8E456629DA7F}"/>
              </a:ext>
            </a:extLst>
          </p:cNvPr>
          <p:cNvGrpSpPr/>
          <p:nvPr/>
        </p:nvGrpSpPr>
        <p:grpSpPr>
          <a:xfrm>
            <a:off x="830179" y="1708484"/>
            <a:ext cx="8028128" cy="5149516"/>
            <a:chOff x="830179" y="1708484"/>
            <a:chExt cx="8028128" cy="514951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8A14B8C-CD2C-CC4F-A57C-F1ED0FF2575A}"/>
                </a:ext>
              </a:extLst>
            </p:cNvPr>
            <p:cNvGrpSpPr/>
            <p:nvPr/>
          </p:nvGrpSpPr>
          <p:grpSpPr>
            <a:xfrm>
              <a:off x="830179" y="1708484"/>
              <a:ext cx="7545987" cy="5149516"/>
              <a:chOff x="122375" y="1793630"/>
              <a:chExt cx="7531859" cy="5064370"/>
            </a:xfrm>
          </p:grpSpPr>
          <p:pic>
            <p:nvPicPr>
              <p:cNvPr id="8" name="Picture 7" descr="Map&#10;&#10;Description automatically generated">
                <a:extLst>
                  <a:ext uri="{FF2B5EF4-FFF2-40B4-BE49-F238E27FC236}">
                    <a16:creationId xmlns:a16="http://schemas.microsoft.com/office/drawing/2014/main" id="{F27C2381-79DF-E947-B2DA-B906B20D02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2375" y="1793630"/>
                <a:ext cx="3586441" cy="5064370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4505EEF-771C-344F-AB89-FB0859723C26}"/>
                  </a:ext>
                </a:extLst>
              </p:cNvPr>
              <p:cNvSpPr txBox="1"/>
              <p:nvPr/>
            </p:nvSpPr>
            <p:spPr>
              <a:xfrm>
                <a:off x="3719908" y="2909382"/>
                <a:ext cx="3934326" cy="575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SK" sz="1600" dirty="0"/>
                  <a:t>priestorová distribúcia cieľových druhov v pilotnom území č. 3 Západné Karpaty</a:t>
                </a:r>
              </a:p>
            </p:txBody>
          </p:sp>
        </p:grpSp>
        <p:pic>
          <p:nvPicPr>
            <p:cNvPr id="12" name="Picture 11" descr="Text&#10;&#10;Description automatically generated">
              <a:extLst>
                <a:ext uri="{FF2B5EF4-FFF2-40B4-BE49-F238E27FC236}">
                  <a16:creationId xmlns:a16="http://schemas.microsoft.com/office/drawing/2014/main" id="{EE656671-0A85-CA40-BF36-86E904D1F0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44580" y="3482988"/>
              <a:ext cx="4213727" cy="2722142"/>
            </a:xfrm>
            <a:prstGeom prst="rect">
              <a:avLst/>
            </a:prstGeom>
          </p:spPr>
        </p:pic>
      </p:grp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7101E9A6-E7C6-4641-A406-C4746A16A0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9860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101"/>
    </mc:Choice>
    <mc:Fallback>
      <p:transition spd="slow" advTm="47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6;p10">
            <a:extLst>
              <a:ext uri="{FF2B5EF4-FFF2-40B4-BE49-F238E27FC236}">
                <a16:creationId xmlns:a16="http://schemas.microsoft.com/office/drawing/2014/main" id="{770CCC33-869B-3C4E-8C66-FEE0B81F3DE6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28600" y="1037492"/>
            <a:ext cx="8697913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sk-SK" sz="3600" dirty="0"/>
              <a:t>Projekt ConnectGREEN – pilotné územia</a:t>
            </a:r>
          </a:p>
        </p:txBody>
      </p:sp>
      <p:sp>
        <p:nvSpPr>
          <p:cNvPr id="5" name="Google Shape;47;p10">
            <a:extLst>
              <a:ext uri="{FF2B5EF4-FFF2-40B4-BE49-F238E27FC236}">
                <a16:creationId xmlns:a16="http://schemas.microsoft.com/office/drawing/2014/main" id="{7DBB9A9C-848B-314E-9A24-9042D1DCBB5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39713" y="1793630"/>
            <a:ext cx="8686800" cy="1166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</a:pPr>
            <a:r>
              <a:rPr lang="sk-SK" sz="1800" dirty="0"/>
              <a:t>Metodika, ako aj celá odborná vedecká základňa, vytvorená v projekte, bola testovaná v štyroch pilotných územiach, z ktorých tri sú cezhraničné. Na základe testovania bola vytvorená finálna verzia metodiky, ktorá bola následne aplikovaná na celé územie projektu, t. j. celé územie Karpát. 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8A538D5-48D3-CA42-A331-9A945A1C9589}"/>
              </a:ext>
            </a:extLst>
          </p:cNvPr>
          <p:cNvGrpSpPr/>
          <p:nvPr/>
        </p:nvGrpSpPr>
        <p:grpSpPr>
          <a:xfrm>
            <a:off x="217487" y="1708483"/>
            <a:ext cx="8926513" cy="5149517"/>
            <a:chOff x="217487" y="1708483"/>
            <a:chExt cx="8926513" cy="5149517"/>
          </a:xfrm>
        </p:grpSpPr>
        <p:pic>
          <p:nvPicPr>
            <p:cNvPr id="15" name="Picture 14" descr="Map&#10;&#10;Description automatically generated">
              <a:extLst>
                <a:ext uri="{FF2B5EF4-FFF2-40B4-BE49-F238E27FC236}">
                  <a16:creationId xmlns:a16="http://schemas.microsoft.com/office/drawing/2014/main" id="{07806AFF-F118-324C-BFE1-82A885C4F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7487" y="1708483"/>
              <a:ext cx="3624725" cy="5149517"/>
            </a:xfrm>
            <a:prstGeom prst="rect">
              <a:avLst/>
            </a:prstGeom>
          </p:spPr>
        </p:pic>
        <p:pic>
          <p:nvPicPr>
            <p:cNvPr id="17" name="Picture 16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EED864F7-B42B-8843-B28B-EE3E08EFB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05726" y="4283241"/>
              <a:ext cx="5438274" cy="2038423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973E8A1-AF85-DA42-923D-0E1856EAE820}"/>
                </a:ext>
              </a:extLst>
            </p:cNvPr>
            <p:cNvSpPr txBox="1"/>
            <p:nvPr/>
          </p:nvSpPr>
          <p:spPr>
            <a:xfrm>
              <a:off x="3842212" y="2784230"/>
              <a:ext cx="47376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K" sz="1600" dirty="0"/>
                <a:t>výsledná mapa ekologickej siete a migračných bariér v pilotnom území č. 3 Západné Karpaty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4B46610-13A5-3F4A-AB7D-7F43BEB99275}"/>
              </a:ext>
            </a:extLst>
          </p:cNvPr>
          <p:cNvGrpSpPr/>
          <p:nvPr/>
        </p:nvGrpSpPr>
        <p:grpSpPr>
          <a:xfrm>
            <a:off x="0" y="292066"/>
            <a:ext cx="9260179" cy="6595856"/>
            <a:chOff x="0" y="292066"/>
            <a:chExt cx="9260179" cy="659585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055E59E-8085-BF43-9C2E-32AD56C07A7E}"/>
                </a:ext>
              </a:extLst>
            </p:cNvPr>
            <p:cNvGrpSpPr/>
            <p:nvPr/>
          </p:nvGrpSpPr>
          <p:grpSpPr>
            <a:xfrm>
              <a:off x="0" y="292066"/>
              <a:ext cx="9144000" cy="6595856"/>
              <a:chOff x="0" y="292066"/>
              <a:chExt cx="9144000" cy="6595856"/>
            </a:xfrm>
          </p:grpSpPr>
          <p:pic>
            <p:nvPicPr>
              <p:cNvPr id="7" name="Picture 6" descr="Map&#10;&#10;Description automatically generated">
                <a:extLst>
                  <a:ext uri="{FF2B5EF4-FFF2-40B4-BE49-F238E27FC236}">
                    <a16:creationId xmlns:a16="http://schemas.microsoft.com/office/drawing/2014/main" id="{5443F9F1-F621-3647-826D-ED671621A8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292066"/>
                <a:ext cx="9144000" cy="6273867"/>
              </a:xfrm>
              <a:prstGeom prst="rect">
                <a:avLst/>
              </a:prstGeom>
            </p:spPr>
          </p:pic>
          <p:pic>
            <p:nvPicPr>
              <p:cNvPr id="14" name="Picture 13" descr="Graphical user interface, text, application&#10;&#10;Description automatically generated">
                <a:extLst>
                  <a:ext uri="{FF2B5EF4-FFF2-40B4-BE49-F238E27FC236}">
                    <a16:creationId xmlns:a16="http://schemas.microsoft.com/office/drawing/2014/main" id="{2A69327A-4C5F-6643-B567-90A8E9DEAC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58389" y="4944205"/>
                <a:ext cx="5185611" cy="1943717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74C7990-D171-6D4B-BFB2-D9B3DA83232F}"/>
                </a:ext>
              </a:extLst>
            </p:cNvPr>
            <p:cNvSpPr txBox="1"/>
            <p:nvPr/>
          </p:nvSpPr>
          <p:spPr>
            <a:xfrm>
              <a:off x="5301790" y="4390528"/>
              <a:ext cx="39583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K" dirty="0">
                  <a:highlight>
                    <a:srgbClr val="00FFFF"/>
                  </a:highlight>
                </a:rPr>
                <a:t>detail mapy ekologickej siete a migračných bariér v pilotnom území č. 3 Západné Karpaty</a:t>
              </a:r>
            </a:p>
          </p:txBody>
        </p:sp>
      </p:grp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1D4D7C92-F9A3-2846-8228-179A19F3B39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9493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254"/>
    </mc:Choice>
    <mc:Fallback>
      <p:transition spd="slow" advTm="123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6;p10">
            <a:extLst>
              <a:ext uri="{FF2B5EF4-FFF2-40B4-BE49-F238E27FC236}">
                <a16:creationId xmlns:a16="http://schemas.microsoft.com/office/drawing/2014/main" id="{770CCC33-869B-3C4E-8C66-FEE0B81F3DE6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28600" y="1037492"/>
            <a:ext cx="8697913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sk-SK" sz="3600" dirty="0"/>
              <a:t>Projekt ConnectGREEN – pilotné územia</a:t>
            </a:r>
          </a:p>
        </p:txBody>
      </p:sp>
      <p:sp>
        <p:nvSpPr>
          <p:cNvPr id="5" name="Google Shape;47;p10">
            <a:extLst>
              <a:ext uri="{FF2B5EF4-FFF2-40B4-BE49-F238E27FC236}">
                <a16:creationId xmlns:a16="http://schemas.microsoft.com/office/drawing/2014/main" id="{7DBB9A9C-848B-314E-9A24-9042D1DCBB5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39713" y="1793630"/>
            <a:ext cx="8686800" cy="1093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</a:pPr>
            <a:r>
              <a:rPr lang="sk-SK" sz="1800" dirty="0"/>
              <a:t>Metodika bola aplikovaná vo všetkých pilotných územiach, spolu s tvorbou akčných plánov pre obmedzenie nepriaznivých vplyvov na ekologickú konektivitu v nich, na základe národných a medzinárodných konzultácií a workshopov so zainteresovanými stranami.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Picture 17" descr="Map&#10;&#10;Description automatically generated">
            <a:extLst>
              <a:ext uri="{FF2B5EF4-FFF2-40B4-BE49-F238E27FC236}">
                <a16:creationId xmlns:a16="http://schemas.microsoft.com/office/drawing/2014/main" id="{3E53B108-BF8B-0E4D-82E6-8992D17F6E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75436"/>
            <a:ext cx="2852164" cy="4079073"/>
          </a:xfrm>
          <a:prstGeom prst="rect">
            <a:avLst/>
          </a:prstGeom>
        </p:spPr>
      </p:pic>
      <p:pic>
        <p:nvPicPr>
          <p:cNvPr id="20" name="Picture 19" descr="Map&#10;&#10;Description automatically generated">
            <a:extLst>
              <a:ext uri="{FF2B5EF4-FFF2-40B4-BE49-F238E27FC236}">
                <a16:creationId xmlns:a16="http://schemas.microsoft.com/office/drawing/2014/main" id="{8110137E-C2BB-8046-A9D3-B28BE41D87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683" y="2775436"/>
            <a:ext cx="2865697" cy="4082564"/>
          </a:xfrm>
          <a:prstGeom prst="rect">
            <a:avLst/>
          </a:prstGeom>
        </p:spPr>
      </p:pic>
      <p:pic>
        <p:nvPicPr>
          <p:cNvPr id="22" name="Picture 21" descr="Map&#10;&#10;Description automatically generated">
            <a:extLst>
              <a:ext uri="{FF2B5EF4-FFF2-40B4-BE49-F238E27FC236}">
                <a16:creationId xmlns:a16="http://schemas.microsoft.com/office/drawing/2014/main" id="{8CD10433-537E-2642-99AB-777E605163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0277" y="2771945"/>
            <a:ext cx="2860968" cy="4082564"/>
          </a:xfrm>
          <a:prstGeom prst="rect">
            <a:avLst/>
          </a:prstGeom>
        </p:spPr>
      </p:pic>
      <p:pic>
        <p:nvPicPr>
          <p:cNvPr id="24" name="Picture 23" descr="Map&#10;&#10;Description automatically generated">
            <a:extLst>
              <a:ext uri="{FF2B5EF4-FFF2-40B4-BE49-F238E27FC236}">
                <a16:creationId xmlns:a16="http://schemas.microsoft.com/office/drawing/2014/main" id="{D848C127-99AC-C641-8D1C-CB34AE628A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8792" y="2784230"/>
            <a:ext cx="2850736" cy="4086055"/>
          </a:xfrm>
          <a:prstGeom prst="rect">
            <a:avLst/>
          </a:prstGeom>
        </p:spPr>
      </p:pic>
      <p:pic>
        <p:nvPicPr>
          <p:cNvPr id="26" name="Picture 2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E3377BE-BB9C-DE4B-87BE-E69B80D153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01989" y="2844694"/>
            <a:ext cx="3158774" cy="4009815"/>
          </a:xfrm>
          <a:prstGeom prst="rect">
            <a:avLst/>
          </a:prstGeom>
        </p:spPr>
      </p:pic>
      <p:pic>
        <p:nvPicPr>
          <p:cNvPr id="28" name="Picture 27" descr="Text&#10;&#10;Description automatically generated">
            <a:extLst>
              <a:ext uri="{FF2B5EF4-FFF2-40B4-BE49-F238E27FC236}">
                <a16:creationId xmlns:a16="http://schemas.microsoft.com/office/drawing/2014/main" id="{B6DC337F-E2B6-FB4B-8302-763FE7F59E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63277" y="2848344"/>
            <a:ext cx="3076005" cy="4002513"/>
          </a:xfrm>
          <a:prstGeom prst="rect">
            <a:avLst/>
          </a:prstGeom>
        </p:spPr>
      </p:pic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3850B4B4-BD6C-7943-98A6-3A2F67D597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3241" y="2819090"/>
            <a:ext cx="2852164" cy="4073770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21F627D4-21C4-EE4E-8878-DF0ADFFF9AC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60457" y="2819089"/>
            <a:ext cx="2860082" cy="4073771"/>
          </a:xfrm>
          <a:prstGeom prst="rect">
            <a:avLst/>
          </a:prstGeom>
        </p:spPr>
      </p:pic>
      <p:pic>
        <p:nvPicPr>
          <p:cNvPr id="14" name="Picture 13" descr="Text, application&#10;&#10;Description automatically generated">
            <a:extLst>
              <a:ext uri="{FF2B5EF4-FFF2-40B4-BE49-F238E27FC236}">
                <a16:creationId xmlns:a16="http://schemas.microsoft.com/office/drawing/2014/main" id="{1AF755D7-EFFF-F74F-807D-C3A88A6490D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27541" y="2775436"/>
            <a:ext cx="3138684" cy="4082564"/>
          </a:xfrm>
          <a:prstGeom prst="rect">
            <a:avLst/>
          </a:prstGeom>
        </p:spPr>
      </p:pic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C95CE00C-5D70-E342-BB59-FFE9E5AA21F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773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302"/>
    </mc:Choice>
    <mc:Fallback>
      <p:transition spd="slow" advTm="48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6;p10">
            <a:extLst>
              <a:ext uri="{FF2B5EF4-FFF2-40B4-BE49-F238E27FC236}">
                <a16:creationId xmlns:a16="http://schemas.microsoft.com/office/drawing/2014/main" id="{7DED97A7-2907-1846-9DDA-F56120934D2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0" y="1458292"/>
            <a:ext cx="4338858" cy="2078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sk-SK" sz="3600" dirty="0"/>
              <a:t>Mapa ekologickej konektivity a migračných bariér Karpát</a:t>
            </a:r>
          </a:p>
        </p:txBody>
      </p:sp>
      <p:sp>
        <p:nvSpPr>
          <p:cNvPr id="5" name="Google Shape;47;p10">
            <a:extLst>
              <a:ext uri="{FF2B5EF4-FFF2-40B4-BE49-F238E27FC236}">
                <a16:creationId xmlns:a16="http://schemas.microsoft.com/office/drawing/2014/main" id="{CE957098-7278-2E43-8D67-CE9867E256E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40632" y="4023483"/>
            <a:ext cx="3681663" cy="1032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>
              <a:spcBef>
                <a:spcPts val="0"/>
              </a:spcBef>
            </a:pPr>
            <a:r>
              <a:rPr lang="sk-SK" sz="1800" dirty="0"/>
              <a:t>Následne bola metodika aplikovaná na celé projektové územie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0097F2CB-2C3B-D447-95AD-0267FDD3FA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8858" y="0"/>
            <a:ext cx="4805142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A8C8992-AF35-A74B-91AE-56A7847321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23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58"/>
    </mc:Choice>
    <mc:Fallback>
      <p:transition spd="slow" advTm="40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ctrTitle"/>
          </p:nvPr>
        </p:nvSpPr>
        <p:spPr>
          <a:xfrm>
            <a:off x="228600" y="1122945"/>
            <a:ext cx="8697384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4400"/>
              <a:buFont typeface="Calibri"/>
              <a:buNone/>
            </a:pPr>
            <a:r>
              <a:rPr lang="sk-SK" sz="3600" dirty="0">
                <a:latin typeface="Calibri"/>
                <a:ea typeface="Calibri"/>
                <a:cs typeface="Calibri"/>
                <a:sym typeface="Calibri"/>
              </a:rPr>
              <a:t>Strategické usmernenia, nástroje a postupy</a:t>
            </a:r>
            <a:endParaRPr sz="36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10"/>
          <p:cNvSpPr txBox="1">
            <a:spLocks noGrp="1"/>
          </p:cNvSpPr>
          <p:nvPr>
            <p:ph type="subTitle" idx="1"/>
          </p:nvPr>
        </p:nvSpPr>
        <p:spPr>
          <a:xfrm>
            <a:off x="228600" y="1919414"/>
            <a:ext cx="8915400" cy="1491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</a:pPr>
            <a:r>
              <a:rPr lang="sk-SK" sz="2300" dirty="0"/>
              <a:t>Na základe odborných podkladov, vedomostí a znalostí získaných a vytvorených v projekte, bol vytvorený prvý návrh Stratégie pre identifikáciu, ochranu a manažment ekologických koridorov v krajinách Karpát</a:t>
            </a:r>
            <a:endParaRPr sz="23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A8DE9F3-40BC-D74C-BFE0-24A39B7CD0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5268" y="3105991"/>
            <a:ext cx="4653464" cy="327693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4A5C515-E9D5-F84E-A441-4C95028B59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70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732"/>
    </mc:Choice>
    <mc:Fallback>
      <p:transition spd="slow" advTm="30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2EF5898-C292-124B-B098-39CEEBF8A0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4598" y="3257598"/>
            <a:ext cx="3654803" cy="3600402"/>
          </a:xfrm>
          <a:prstGeom prst="rect">
            <a:avLst/>
          </a:prstGeom>
        </p:spPr>
      </p:pic>
      <p:sp>
        <p:nvSpPr>
          <p:cNvPr id="46" name="Google Shape;46;p10"/>
          <p:cNvSpPr txBox="1">
            <a:spLocks noGrp="1"/>
          </p:cNvSpPr>
          <p:nvPr>
            <p:ph type="ctrTitle"/>
          </p:nvPr>
        </p:nvSpPr>
        <p:spPr>
          <a:xfrm>
            <a:off x="228600" y="1122945"/>
            <a:ext cx="8697384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4400"/>
              <a:buFont typeface="Calibri"/>
              <a:buNone/>
            </a:pPr>
            <a:r>
              <a:rPr lang="sk-SK" sz="3600" dirty="0">
                <a:latin typeface="Calibri"/>
                <a:ea typeface="Calibri"/>
                <a:cs typeface="Calibri"/>
                <a:sym typeface="Calibri"/>
              </a:rPr>
              <a:t>Strategické usmernenia, nástroje a postupy</a:t>
            </a:r>
            <a:endParaRPr sz="36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10"/>
          <p:cNvSpPr txBox="1">
            <a:spLocks noGrp="1"/>
          </p:cNvSpPr>
          <p:nvPr>
            <p:ph type="subTitle" idx="1"/>
          </p:nvPr>
        </p:nvSpPr>
        <p:spPr>
          <a:xfrm>
            <a:off x="228600" y="1919413"/>
            <a:ext cx="8915400" cy="182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</a:pPr>
            <a:r>
              <a:rPr lang="sk-SK" sz="2300" dirty="0"/>
              <a:t>Výsledným výstupom projektu sa stal, v úzkej koordinácii so sekretariátom Karpatského dohovoru a inými relevantnými organizáciami medzinárodného charakteru, dokument: Medzinárodný akčný plán pre ochranu veľkých šeliem a zabezpečenie ekologickej konektivity v Karpatoch</a:t>
            </a:r>
            <a:endParaRPr sz="23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9EAD9C-621C-D742-8CD5-E07F765AFA87}"/>
              </a:ext>
            </a:extLst>
          </p:cNvPr>
          <p:cNvSpPr txBox="1"/>
          <p:nvPr/>
        </p:nvSpPr>
        <p:spPr>
          <a:xfrm>
            <a:off x="6748763" y="5735055"/>
            <a:ext cx="17347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K" sz="1600" dirty="0">
                <a:hlinkClick r:id="rId6"/>
              </a:rPr>
              <a:t>link na dokument</a:t>
            </a:r>
            <a:endParaRPr lang="en-SK" sz="1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823469B-7170-8342-A0BD-78221DD4E5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798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612"/>
    </mc:Choice>
    <mc:Fallback>
      <p:transition spd="slow" advTm="25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ctrTitle"/>
          </p:nvPr>
        </p:nvSpPr>
        <p:spPr>
          <a:xfrm>
            <a:off x="228600" y="1144969"/>
            <a:ext cx="8697384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4400"/>
              <a:buFont typeface="Calibri"/>
              <a:buNone/>
            </a:pPr>
            <a:r>
              <a:rPr lang="sk-SK" sz="3600" dirty="0">
                <a:latin typeface="Calibri"/>
                <a:ea typeface="Calibri"/>
                <a:cs typeface="Calibri"/>
                <a:sym typeface="Calibri"/>
              </a:rPr>
              <a:t>Ďalšie aktivity v projekte ConnectGREEN</a:t>
            </a:r>
            <a:endParaRPr sz="36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10"/>
          <p:cNvSpPr txBox="1">
            <a:spLocks noGrp="1"/>
          </p:cNvSpPr>
          <p:nvPr>
            <p:ph type="subTitle" idx="1"/>
          </p:nvPr>
        </p:nvSpPr>
        <p:spPr>
          <a:xfrm>
            <a:off x="228600" y="1969517"/>
            <a:ext cx="8915400" cy="4343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</a:pPr>
            <a:r>
              <a:rPr lang="sk-SK" sz="2800" dirty="0"/>
              <a:t>Projekt ConnectGREEN stále prebieha, je vo svojej poslednej perióde. </a:t>
            </a:r>
          </a:p>
          <a:p>
            <a:pPr marL="0" lvl="0" indent="0">
              <a:spcBef>
                <a:spcPts val="0"/>
              </a:spcBef>
            </a:pPr>
            <a:r>
              <a:rPr lang="sk-SK" sz="2800" dirty="0"/>
              <a:t>Jej výstupmi budú nasledovné aktivity a dokumenty:</a:t>
            </a:r>
          </a:p>
          <a:p>
            <a:pPr marL="0" lvl="0" indent="0">
              <a:spcBef>
                <a:spcPts val="0"/>
              </a:spcBef>
            </a:pPr>
            <a:r>
              <a:rPr lang="sk-SK" sz="2800" dirty="0"/>
              <a:t>Národné a regionálne </a:t>
            </a:r>
            <a:r>
              <a:rPr lang="sk-SK" sz="2800" dirty="0" err="1"/>
              <a:t>medzisektorové</a:t>
            </a:r>
            <a:r>
              <a:rPr lang="sk-SK" sz="2800" dirty="0"/>
              <a:t> cestovné mapy týkajúce sa integrácie ekologických koridorov v priestorovom plánovaní</a:t>
            </a:r>
          </a:p>
          <a:p>
            <a:pPr marL="0" lvl="0" indent="0">
              <a:spcBef>
                <a:spcPts val="0"/>
              </a:spcBef>
            </a:pPr>
            <a:r>
              <a:rPr lang="sk-SK" sz="2800" dirty="0"/>
              <a:t>Workshopy s cieľom posilnenia </a:t>
            </a:r>
            <a:r>
              <a:rPr lang="sk-SK" sz="2800" dirty="0" err="1"/>
              <a:t>medzisektorovej</a:t>
            </a:r>
            <a:r>
              <a:rPr lang="sk-SK" sz="2800" dirty="0"/>
              <a:t> spolupráce</a:t>
            </a:r>
          </a:p>
          <a:p>
            <a:pPr marL="0" lvl="0" indent="0">
              <a:spcBef>
                <a:spcPts val="0"/>
              </a:spcBef>
            </a:pPr>
            <a:r>
              <a:rPr lang="sk-SK" sz="2800" dirty="0"/>
              <a:t>Workshopy a report týkajúce sa analýzy procesu EIA v partnerských krajinách, so zreteľom na integráciu ochrany a rozvoja ekologickej konektivity</a:t>
            </a:r>
          </a:p>
          <a:p>
            <a:pPr marL="0" lvl="0" indent="0">
              <a:spcBef>
                <a:spcPts val="0"/>
              </a:spcBef>
            </a:pPr>
            <a:endParaRPr sz="23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5902E5C-FA6B-BE4E-A5B2-1A4517328F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636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164"/>
    </mc:Choice>
    <mc:Fallback>
      <p:transition spd="slow" advTm="65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subTitle" idx="1"/>
          </p:nvPr>
        </p:nvSpPr>
        <p:spPr>
          <a:xfrm>
            <a:off x="228600" y="1861457"/>
            <a:ext cx="8686800" cy="4384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</a:pPr>
            <a:r>
              <a:rPr lang="sk-SK" sz="2800" dirty="0">
                <a:latin typeface="Calibri"/>
                <a:ea typeface="Calibri"/>
                <a:cs typeface="Calibri"/>
                <a:sym typeface="Calibri"/>
              </a:rPr>
              <a:t>Na Slovensku je legislatívne ukotvený koncept </a:t>
            </a:r>
            <a:r>
              <a:rPr lang="sk-SK" sz="2800" dirty="0"/>
              <a:t>územného systému ekologickej stability (ÚSES), ktorý má tri hierarchické úrovne (miestna, regionálna a nadregionálna), predstavuje integrovaný, analyticko-syntetický prístup krajinno-ekologického plánovania k udržateľnému využitiu prírodných zdrojov ako aj k zachovaniu a zvyšovaniu ekologickej stability krajiny. Jeho súčasťou je o. i. návrh prvkov siete ÚSES, ktorý priamo berie do úvahy potrebu zachovania a zlepšovania ekologickej konektivity v riešenom území.</a:t>
            </a:r>
            <a:endParaRPr sz="2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46;p10">
            <a:extLst>
              <a:ext uri="{FF2B5EF4-FFF2-40B4-BE49-F238E27FC236}">
                <a16:creationId xmlns:a16="http://schemas.microsoft.com/office/drawing/2014/main" id="{371144B1-04FE-EB47-9F1F-1F1D34822AA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28600" y="1295401"/>
            <a:ext cx="8258908" cy="566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4400"/>
              <a:buFont typeface="Calibri"/>
              <a:buNone/>
            </a:pPr>
            <a:r>
              <a:rPr lang="sk-SK" sz="3200" dirty="0">
                <a:latin typeface="Calibri"/>
                <a:ea typeface="Calibri"/>
                <a:cs typeface="Calibri"/>
                <a:sym typeface="Calibri"/>
              </a:rPr>
              <a:t>Ekologická konektivita a ekologické siete v SR</a:t>
            </a:r>
            <a:endParaRPr sz="3200" dirty="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CC5D0E6-3307-744A-ADF8-8271671853FE}"/>
              </a:ext>
            </a:extLst>
          </p:cNvPr>
          <p:cNvGrpSpPr/>
          <p:nvPr/>
        </p:nvGrpSpPr>
        <p:grpSpPr>
          <a:xfrm>
            <a:off x="599471" y="1153510"/>
            <a:ext cx="7945057" cy="5616000"/>
            <a:chOff x="599471" y="1153510"/>
            <a:chExt cx="7945057" cy="5616000"/>
          </a:xfrm>
        </p:grpSpPr>
        <p:pic>
          <p:nvPicPr>
            <p:cNvPr id="3" name="Picture 2" descr="Map&#10;&#10;Description automatically generated">
              <a:extLst>
                <a:ext uri="{FF2B5EF4-FFF2-40B4-BE49-F238E27FC236}">
                  <a16:creationId xmlns:a16="http://schemas.microsoft.com/office/drawing/2014/main" id="{FA520B76-CE12-D046-8CB9-28BC3A115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9471" y="1153510"/>
              <a:ext cx="7945057" cy="56160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6A3059D-54F7-FE4F-AA11-7FA1E0B8D981}"/>
                </a:ext>
              </a:extLst>
            </p:cNvPr>
            <p:cNvSpPr txBox="1"/>
            <p:nvPr/>
          </p:nvSpPr>
          <p:spPr>
            <a:xfrm>
              <a:off x="1091380" y="2256503"/>
              <a:ext cx="1238863" cy="840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K" sz="1600" dirty="0"/>
                <a:t>GNÚSES – národná úroveň</a:t>
              </a:r>
            </a:p>
          </p:txBody>
        </p:sp>
      </p:grp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536C9249-C6B9-0940-9CE5-4CB2D91D83F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1289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742"/>
    </mc:Choice>
    <mc:Fallback>
      <p:transition spd="slow" advTm="100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subTitle" idx="1"/>
          </p:nvPr>
        </p:nvSpPr>
        <p:spPr>
          <a:xfrm>
            <a:off x="228600" y="2133599"/>
            <a:ext cx="8686800" cy="3701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457200">
              <a:spcBef>
                <a:spcPts val="0"/>
              </a:spcBef>
              <a:buFontTx/>
              <a:buChar char="-"/>
            </a:pPr>
            <a:r>
              <a:rPr lang="sk-SK" dirty="0">
                <a:latin typeface="Calibri"/>
                <a:ea typeface="Calibri"/>
                <a:cs typeface="Calibri"/>
                <a:sym typeface="Calibri"/>
              </a:rPr>
              <a:t>ekologická konektivita</a:t>
            </a:r>
          </a:p>
          <a:p>
            <a:pPr lvl="0" indent="-457200">
              <a:spcBef>
                <a:spcPts val="0"/>
              </a:spcBef>
              <a:buFontTx/>
              <a:buChar char="-"/>
            </a:pPr>
            <a:endParaRPr lang="sk-SK" dirty="0"/>
          </a:p>
          <a:p>
            <a:pPr lvl="0" indent="-457200">
              <a:spcBef>
                <a:spcPts val="0"/>
              </a:spcBef>
              <a:buFontTx/>
              <a:buChar char="-"/>
            </a:pPr>
            <a:r>
              <a:rPr lang="sk-SK" dirty="0">
                <a:latin typeface="Calibri"/>
                <a:ea typeface="Calibri"/>
                <a:cs typeface="Calibri"/>
                <a:sym typeface="Calibri"/>
              </a:rPr>
              <a:t>výstupy projektu ConnectGREEN</a:t>
            </a:r>
          </a:p>
          <a:p>
            <a:pPr lvl="0" indent="-457200">
              <a:spcBef>
                <a:spcPts val="0"/>
              </a:spcBef>
              <a:buFontTx/>
              <a:buChar char="-"/>
            </a:pPr>
            <a:endParaRPr lang="sk-SK" dirty="0"/>
          </a:p>
          <a:p>
            <a:pPr lvl="0" indent="-457200">
              <a:spcBef>
                <a:spcPts val="0"/>
              </a:spcBef>
              <a:buFontTx/>
              <a:buChar char="-"/>
            </a:pPr>
            <a:r>
              <a:rPr lang="sk-SK" dirty="0">
                <a:latin typeface="Calibri"/>
                <a:ea typeface="Calibri"/>
                <a:cs typeface="Calibri"/>
                <a:sym typeface="Calibri"/>
              </a:rPr>
              <a:t>implementácia výstupov projektu v krajinno-ekologickom plánovaní na Slovensku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7C80884-CF07-B242-A241-138402326F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369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87"/>
    </mc:Choice>
    <mc:Fallback>
      <p:transition spd="slow" advTm="30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6;p10">
            <a:extLst>
              <a:ext uri="{FF2B5EF4-FFF2-40B4-BE49-F238E27FC236}">
                <a16:creationId xmlns:a16="http://schemas.microsoft.com/office/drawing/2014/main" id="{371144B1-04FE-EB47-9F1F-1F1D34822AA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42546" y="986412"/>
            <a:ext cx="8258908" cy="1750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4400"/>
              <a:buFont typeface="Calibri"/>
              <a:buNone/>
            </a:pPr>
            <a:r>
              <a:rPr lang="sk-SK" sz="3200" dirty="0">
                <a:latin typeface="Calibri"/>
                <a:ea typeface="Calibri"/>
                <a:cs typeface="Calibri"/>
                <a:sym typeface="Calibri"/>
              </a:rPr>
              <a:t>Ekologická konektivita a ekologické siete v SR</a:t>
            </a:r>
            <a:br>
              <a:rPr lang="sk-SK" sz="3200" dirty="0">
                <a:latin typeface="Calibri"/>
                <a:ea typeface="Calibri"/>
                <a:cs typeface="Calibri"/>
                <a:sym typeface="Calibri"/>
              </a:rPr>
            </a:br>
            <a:r>
              <a:rPr lang="sk-SK" sz="3200" dirty="0">
                <a:latin typeface="Calibri"/>
                <a:ea typeface="Calibri"/>
                <a:cs typeface="Calibri"/>
                <a:sym typeface="Calibri"/>
              </a:rPr>
              <a:t>regionálna úroveň - RÚSES</a:t>
            </a:r>
            <a:endParaRPr sz="32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44C2207C-8BF3-324C-96B2-A542F20F4F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5229335" cy="6858000"/>
          </a:xfrm>
          <a:prstGeom prst="rect">
            <a:avLst/>
          </a:prstGeom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03BF9467-56CF-0341-AB5C-550D6C5A1C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535" y="0"/>
            <a:ext cx="7814930" cy="6858000"/>
          </a:xfrm>
          <a:prstGeom prst="rect">
            <a:avLst/>
          </a:prstGeom>
        </p:spPr>
      </p:pic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412C6B5A-40B8-8C4A-90B5-59EADC613D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546" y="0"/>
            <a:ext cx="8730074" cy="685800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2DD5B04-2C83-9F41-890B-50CB8CCA42E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1612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018"/>
    </mc:Choice>
    <mc:Fallback>
      <p:transition spd="slow" advTm="34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6;p10">
            <a:extLst>
              <a:ext uri="{FF2B5EF4-FFF2-40B4-BE49-F238E27FC236}">
                <a16:creationId xmlns:a16="http://schemas.microsoft.com/office/drawing/2014/main" id="{371144B1-04FE-EB47-9F1F-1F1D34822AA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42546" y="986412"/>
            <a:ext cx="8258908" cy="1750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4400"/>
              <a:buFont typeface="Calibri"/>
              <a:buNone/>
            </a:pPr>
            <a:r>
              <a:rPr lang="sk-SK" sz="3200" dirty="0">
                <a:latin typeface="Calibri"/>
                <a:ea typeface="Calibri"/>
                <a:cs typeface="Calibri"/>
                <a:sym typeface="Calibri"/>
              </a:rPr>
              <a:t>Ekologická konektivita a ekologické siete v SR</a:t>
            </a:r>
            <a:br>
              <a:rPr lang="sk-SK" sz="3200" dirty="0">
                <a:latin typeface="Calibri"/>
                <a:ea typeface="Calibri"/>
                <a:cs typeface="Calibri"/>
                <a:sym typeface="Calibri"/>
              </a:rPr>
            </a:br>
            <a:r>
              <a:rPr lang="sk-SK" sz="3200" dirty="0">
                <a:latin typeface="Calibri"/>
                <a:ea typeface="Calibri"/>
                <a:cs typeface="Calibri"/>
                <a:sym typeface="Calibri"/>
              </a:rPr>
              <a:t>miestna úroveň - MÚSES</a:t>
            </a:r>
            <a:endParaRPr sz="32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6ADF9720-4B76-794A-9C57-F17B7F3A3C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4815761" cy="6858000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E8CD47CB-7B91-C54F-BE4B-E314B659A3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1968" y="0"/>
            <a:ext cx="4830339" cy="6858000"/>
          </a:xfrm>
          <a:prstGeom prst="rect">
            <a:avLst/>
          </a:prstGeom>
        </p:spPr>
      </p:pic>
      <p:pic>
        <p:nvPicPr>
          <p:cNvPr id="9" name="Picture 8" descr="Map&#10;&#10;Description automatically generated with medium confidence">
            <a:extLst>
              <a:ext uri="{FF2B5EF4-FFF2-40B4-BE49-F238E27FC236}">
                <a16:creationId xmlns:a16="http://schemas.microsoft.com/office/drawing/2014/main" id="{072C8D82-E7C9-4044-AFF4-FA4FF8CBEE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4811" y="0"/>
            <a:ext cx="4777383" cy="6858000"/>
          </a:xfrm>
          <a:prstGeom prst="rect">
            <a:avLst/>
          </a:prstGeom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922EB412-63FB-CA47-9A59-4186CE7410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1357" y="0"/>
            <a:ext cx="4835654" cy="6858000"/>
          </a:xfrm>
          <a:prstGeom prst="rect">
            <a:avLst/>
          </a:prstGeom>
        </p:spPr>
      </p:pic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FAA7C036-0BB4-4F4E-80E1-47BE3D2B1A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01179" y="0"/>
            <a:ext cx="4796118" cy="6858000"/>
          </a:xfrm>
          <a:prstGeom prst="rect">
            <a:avLst/>
          </a:prstGeom>
        </p:spPr>
      </p:pic>
      <p:pic>
        <p:nvPicPr>
          <p:cNvPr id="17" name="Picture 16" descr="Diagram, map&#10;&#10;Description automatically generated">
            <a:extLst>
              <a:ext uri="{FF2B5EF4-FFF2-40B4-BE49-F238E27FC236}">
                <a16:creationId xmlns:a16="http://schemas.microsoft.com/office/drawing/2014/main" id="{80175186-1BBA-9149-8414-4A5DA025EB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59969" y="0"/>
            <a:ext cx="4820348" cy="6858000"/>
          </a:xfrm>
          <a:prstGeom prst="rect">
            <a:avLst/>
          </a:prstGeom>
        </p:spPr>
      </p:pic>
      <p:pic>
        <p:nvPicPr>
          <p:cNvPr id="19" name="Picture 18" descr="Map&#10;&#10;Description automatically generated">
            <a:extLst>
              <a:ext uri="{FF2B5EF4-FFF2-40B4-BE49-F238E27FC236}">
                <a16:creationId xmlns:a16="http://schemas.microsoft.com/office/drawing/2014/main" id="{DD1FED83-AF4F-564C-B671-2E18DD9B6FE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06740" y="0"/>
            <a:ext cx="4300339" cy="6858000"/>
          </a:xfrm>
          <a:prstGeom prst="rect">
            <a:avLst/>
          </a:prstGeom>
        </p:spPr>
      </p:pic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6660ECF2-2095-C64B-BCFF-E667857BECF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9049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178"/>
    </mc:Choice>
    <mc:Fallback>
      <p:transition spd="slow" advTm="127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subTitle" idx="1"/>
          </p:nvPr>
        </p:nvSpPr>
        <p:spPr>
          <a:xfrm>
            <a:off x="-162232" y="1861457"/>
            <a:ext cx="9077632" cy="4384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r>
              <a:rPr lang="sk-SK" sz="2800" dirty="0">
                <a:latin typeface="Calibri"/>
                <a:ea typeface="Calibri"/>
                <a:cs typeface="Calibri"/>
                <a:sym typeface="Calibri"/>
              </a:rPr>
              <a:t>     V súčasnosti SAŽP o. i. implementuje projek</a:t>
            </a:r>
            <a:r>
              <a:rPr lang="sk-SK" sz="2800" dirty="0"/>
              <a:t>t:</a:t>
            </a:r>
            <a:r>
              <a:rPr lang="sk-SK" sz="2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k-SK" sz="2800" dirty="0"/>
              <a:t>„</a:t>
            </a:r>
            <a:r>
              <a:rPr lang="en-GB" sz="2800" dirty="0" err="1"/>
              <a:t>Spracovanie</a:t>
            </a:r>
            <a:r>
              <a:rPr lang="en-GB" sz="2800" dirty="0"/>
              <a:t> </a:t>
            </a:r>
            <a:r>
              <a:rPr lang="en-GB" sz="2800" dirty="0" err="1"/>
              <a:t>dokumentov</a:t>
            </a:r>
            <a:r>
              <a:rPr lang="en-GB" sz="2800" dirty="0"/>
              <a:t> </a:t>
            </a:r>
            <a:r>
              <a:rPr lang="en-GB" sz="2800" dirty="0" err="1"/>
              <a:t>miestnych</a:t>
            </a:r>
            <a:r>
              <a:rPr lang="en-GB" sz="2800" dirty="0"/>
              <a:t> </a:t>
            </a:r>
            <a:r>
              <a:rPr lang="en-GB" sz="2800" dirty="0" err="1"/>
              <a:t>územných</a:t>
            </a:r>
            <a:r>
              <a:rPr lang="en-GB" sz="2800" dirty="0"/>
              <a:t> </a:t>
            </a:r>
            <a:r>
              <a:rPr lang="en-GB" sz="2800" dirty="0" err="1"/>
              <a:t>systémov</a:t>
            </a:r>
            <a:r>
              <a:rPr lang="en-GB" sz="2800" dirty="0"/>
              <a:t> </a:t>
            </a:r>
            <a:r>
              <a:rPr lang="en-GB" sz="2800" dirty="0" err="1"/>
              <a:t>ekologickej</a:t>
            </a:r>
            <a:r>
              <a:rPr lang="en-GB" sz="2800" dirty="0"/>
              <a:t> stability pre </a:t>
            </a:r>
            <a:r>
              <a:rPr lang="en-GB" sz="2800" dirty="0" err="1"/>
              <a:t>potreby</a:t>
            </a:r>
            <a:r>
              <a:rPr lang="en-GB" sz="2800" dirty="0"/>
              <a:t> </a:t>
            </a:r>
            <a:r>
              <a:rPr lang="en-GB" sz="2800" dirty="0" err="1"/>
              <a:t>vytvorenia</a:t>
            </a:r>
            <a:r>
              <a:rPr lang="en-GB" sz="2800" dirty="0"/>
              <a:t> </a:t>
            </a:r>
            <a:r>
              <a:rPr lang="en-GB" sz="2800" dirty="0" err="1"/>
              <a:t>základnej</a:t>
            </a:r>
            <a:r>
              <a:rPr lang="en-GB" sz="2800" dirty="0"/>
              <a:t> </a:t>
            </a:r>
            <a:r>
              <a:rPr lang="en-GB" sz="2800" dirty="0" err="1"/>
              <a:t>východiskovej</a:t>
            </a:r>
            <a:r>
              <a:rPr lang="en-GB" sz="2800" dirty="0"/>
              <a:t> </a:t>
            </a:r>
            <a:r>
              <a:rPr lang="en-GB" sz="2800" dirty="0" err="1"/>
              <a:t>bázy</a:t>
            </a:r>
            <a:r>
              <a:rPr lang="en-GB" sz="2800" dirty="0"/>
              <a:t> pre </a:t>
            </a:r>
            <a:r>
              <a:rPr lang="en-GB" sz="2800" dirty="0" err="1"/>
              <a:t>reguláciu</a:t>
            </a:r>
            <a:r>
              <a:rPr lang="en-GB" sz="2800" dirty="0"/>
              <a:t> </a:t>
            </a:r>
            <a:r>
              <a:rPr lang="en-GB" sz="2800" dirty="0" err="1"/>
              <a:t>návrhu</a:t>
            </a:r>
            <a:r>
              <a:rPr lang="en-GB" sz="2800" dirty="0"/>
              <a:t> </a:t>
            </a:r>
            <a:r>
              <a:rPr lang="en-GB" sz="2800" dirty="0" err="1"/>
              <a:t>budovania</a:t>
            </a:r>
            <a:r>
              <a:rPr lang="en-GB" sz="2800" dirty="0"/>
              <a:t> </a:t>
            </a:r>
            <a:r>
              <a:rPr lang="en-GB" sz="2800" dirty="0" err="1"/>
              <a:t>zelenej</a:t>
            </a:r>
            <a:r>
              <a:rPr lang="en-GB" sz="2800" dirty="0"/>
              <a:t> </a:t>
            </a:r>
            <a:r>
              <a:rPr lang="en-GB" sz="2800" dirty="0" err="1"/>
              <a:t>infraštruktúry</a:t>
            </a:r>
            <a:r>
              <a:rPr lang="en-GB" sz="2800" dirty="0"/>
              <a:t> (MÚSES)“.</a:t>
            </a:r>
          </a:p>
          <a:p>
            <a:r>
              <a:rPr lang="en-GB" sz="2800" dirty="0"/>
              <a:t>     </a:t>
            </a:r>
            <a:r>
              <a:rPr lang="en-GB" sz="2800" dirty="0" err="1"/>
              <a:t>Hlavnou</a:t>
            </a:r>
            <a:r>
              <a:rPr lang="en-GB" sz="2800" dirty="0"/>
              <a:t> </a:t>
            </a:r>
            <a:r>
              <a:rPr lang="en-GB" sz="2800" dirty="0" err="1"/>
              <a:t>aktivitou</a:t>
            </a:r>
            <a:r>
              <a:rPr lang="en-GB" sz="2800" dirty="0"/>
              <a:t> </a:t>
            </a:r>
            <a:r>
              <a:rPr lang="en-GB" sz="2800" dirty="0" err="1"/>
              <a:t>projektu</a:t>
            </a:r>
            <a:r>
              <a:rPr lang="en-GB" sz="2800" dirty="0"/>
              <a:t> je </a:t>
            </a:r>
            <a:r>
              <a:rPr lang="en-GB" sz="2800" dirty="0" err="1"/>
              <a:t>spracovanie</a:t>
            </a:r>
            <a:r>
              <a:rPr lang="en-GB" sz="2800" dirty="0"/>
              <a:t> 70 </a:t>
            </a:r>
            <a:r>
              <a:rPr lang="en-GB" sz="2800" dirty="0" err="1"/>
              <a:t>dokumentov</a:t>
            </a:r>
            <a:r>
              <a:rPr lang="en-GB" sz="2800" dirty="0"/>
              <a:t> </a:t>
            </a:r>
            <a:r>
              <a:rPr lang="en-GB" sz="2800" dirty="0" err="1"/>
              <a:t>miestneho</a:t>
            </a:r>
            <a:r>
              <a:rPr lang="en-GB" sz="2800" dirty="0"/>
              <a:t> </a:t>
            </a:r>
            <a:r>
              <a:rPr lang="en-GB" sz="2800" dirty="0" err="1"/>
              <a:t>územného</a:t>
            </a:r>
            <a:r>
              <a:rPr lang="en-GB" sz="2800" dirty="0"/>
              <a:t> </a:t>
            </a:r>
            <a:r>
              <a:rPr lang="en-GB" sz="2800" dirty="0" err="1"/>
              <a:t>systému</a:t>
            </a:r>
            <a:r>
              <a:rPr lang="en-GB" sz="2800" dirty="0"/>
              <a:t> </a:t>
            </a:r>
            <a:r>
              <a:rPr lang="en-GB" sz="2800" dirty="0" err="1"/>
              <a:t>ekologickej</a:t>
            </a:r>
            <a:r>
              <a:rPr lang="en-GB" sz="2800" dirty="0"/>
              <a:t> stability, v </a:t>
            </a:r>
            <a:r>
              <a:rPr lang="en-GB" sz="2800" dirty="0" err="1"/>
              <a:t>zmysle</a:t>
            </a:r>
            <a:r>
              <a:rPr lang="en-GB" sz="2800" dirty="0"/>
              <a:t> </a:t>
            </a:r>
            <a:r>
              <a:rPr lang="en-GB" sz="2800" dirty="0" err="1"/>
              <a:t>zákona</a:t>
            </a:r>
            <a:r>
              <a:rPr lang="en-GB" sz="2800" dirty="0"/>
              <a:t> </a:t>
            </a:r>
            <a:r>
              <a:rPr lang="en-GB" sz="2800" dirty="0" err="1"/>
              <a:t>č</a:t>
            </a:r>
            <a:r>
              <a:rPr lang="en-GB" sz="2800" dirty="0"/>
              <a:t>. 543/2002 Z. z. o </a:t>
            </a:r>
            <a:r>
              <a:rPr lang="en-GB" sz="2800" dirty="0" err="1"/>
              <a:t>ochrane</a:t>
            </a:r>
            <a:r>
              <a:rPr lang="en-GB" sz="2800" dirty="0"/>
              <a:t> </a:t>
            </a:r>
            <a:r>
              <a:rPr lang="en-GB" sz="2800" dirty="0" err="1"/>
              <a:t>prírody</a:t>
            </a:r>
            <a:r>
              <a:rPr lang="en-GB" sz="2800" dirty="0"/>
              <a:t> a </a:t>
            </a:r>
            <a:r>
              <a:rPr lang="en-GB" sz="2800" dirty="0" err="1"/>
              <a:t>krajiny</a:t>
            </a:r>
            <a:r>
              <a:rPr lang="en-GB" sz="2800" dirty="0"/>
              <a:t> v </a:t>
            </a:r>
            <a:r>
              <a:rPr lang="en-GB" sz="2800" dirty="0" err="1"/>
              <a:t>platnom</a:t>
            </a:r>
            <a:r>
              <a:rPr lang="en-GB" sz="2800" dirty="0"/>
              <a:t> </a:t>
            </a:r>
            <a:r>
              <a:rPr lang="en-GB" sz="2800" dirty="0" err="1"/>
              <a:t>znení</a:t>
            </a:r>
            <a:r>
              <a:rPr lang="en-GB" sz="2800" dirty="0"/>
              <a:t> (</a:t>
            </a:r>
            <a:r>
              <a:rPr lang="en-GB" sz="2800" dirty="0" err="1"/>
              <a:t>zákon</a:t>
            </a:r>
            <a:r>
              <a:rPr lang="en-GB" sz="2800" dirty="0"/>
              <a:t> o OPK).</a:t>
            </a:r>
          </a:p>
        </p:txBody>
      </p:sp>
      <p:sp>
        <p:nvSpPr>
          <p:cNvPr id="4" name="Google Shape;46;p10">
            <a:extLst>
              <a:ext uri="{FF2B5EF4-FFF2-40B4-BE49-F238E27FC236}">
                <a16:creationId xmlns:a16="http://schemas.microsoft.com/office/drawing/2014/main" id="{371144B1-04FE-EB47-9F1F-1F1D34822AA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28600" y="1295401"/>
            <a:ext cx="8258908" cy="566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4400"/>
              <a:buFont typeface="Calibri"/>
              <a:buNone/>
            </a:pPr>
            <a:r>
              <a:rPr lang="sk-SK" sz="3200" dirty="0">
                <a:latin typeface="Calibri"/>
                <a:ea typeface="Calibri"/>
                <a:cs typeface="Calibri"/>
                <a:sym typeface="Calibri"/>
              </a:rPr>
              <a:t>Ekologická konektivita a ekologické siete v SR</a:t>
            </a:r>
            <a:endParaRPr sz="32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1204E61-160D-5940-8EC7-AA50F42546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619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035"/>
    </mc:Choice>
    <mc:Fallback>
      <p:transition spd="slow" advTm="34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subTitle" idx="1"/>
          </p:nvPr>
        </p:nvSpPr>
        <p:spPr>
          <a:xfrm>
            <a:off x="228600" y="2318657"/>
            <a:ext cx="8686800" cy="4384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</a:pPr>
            <a:r>
              <a:rPr lang="sk-SK" sz="2800" dirty="0">
                <a:latin typeface="Calibri"/>
                <a:ea typeface="Calibri"/>
                <a:cs typeface="Calibri"/>
                <a:sym typeface="Calibri"/>
              </a:rPr>
              <a:t>Aktuálna vyhláška č. 170/2021 Z. z., ktorou sa vykonáva zákon o OPK, v prílohe č. 27 ustanovuje obsah dokumentu MÚSES.  </a:t>
            </a:r>
          </a:p>
          <a:p>
            <a:pPr marL="0" lvl="0" indent="0">
              <a:spcBef>
                <a:spcPts val="0"/>
              </a:spcBef>
            </a:pPr>
            <a:r>
              <a:rPr lang="sk-SK" sz="2800" dirty="0">
                <a:latin typeface="Calibri"/>
                <a:ea typeface="Calibri"/>
                <a:cs typeface="Calibri"/>
                <a:sym typeface="Calibri"/>
              </a:rPr>
              <a:t>Na základe tejto vyhlášky je pri tvorbe dokumentu MÚSES o. i. potrebné zohľadňovať migračné trasy živočíchov. </a:t>
            </a:r>
          </a:p>
          <a:p>
            <a:pPr marL="0" lvl="0" indent="0">
              <a:spcBef>
                <a:spcPts val="0"/>
              </a:spcBef>
            </a:pPr>
            <a:r>
              <a:rPr lang="sk-SK" sz="2800" dirty="0">
                <a:latin typeface="Calibri"/>
                <a:ea typeface="Calibri"/>
                <a:cs typeface="Calibri"/>
                <a:sym typeface="Calibri"/>
              </a:rPr>
              <a:t>Vďaka tomu, že SAŽP je zapojená do projektu ConnectGREEN, je možné priamo implementovať relevantné výstupy pri tvorbe dokumentov MÚSES v tomto projekte.</a:t>
            </a:r>
            <a:endParaRPr sz="2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46;p10">
            <a:extLst>
              <a:ext uri="{FF2B5EF4-FFF2-40B4-BE49-F238E27FC236}">
                <a16:creationId xmlns:a16="http://schemas.microsoft.com/office/drawing/2014/main" id="{10D80C9E-0D6A-5447-81D9-E580D84820B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28600" y="1342103"/>
            <a:ext cx="8258908" cy="976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sk-SK" sz="3200" dirty="0"/>
              <a:t>Implementácia výstupov projektu v krajinno-ekologickom plánovaní na Slovensku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0E1C3FA-B403-DF4E-A9FB-A22F651DC8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821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667"/>
    </mc:Choice>
    <mc:Fallback>
      <p:transition spd="slow" advTm="53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;p10">
            <a:extLst>
              <a:ext uri="{FF2B5EF4-FFF2-40B4-BE49-F238E27FC236}">
                <a16:creationId xmlns:a16="http://schemas.microsoft.com/office/drawing/2014/main" id="{AA8A73DB-11B1-164B-A6A6-8BDA2E58812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28600" y="1342103"/>
            <a:ext cx="8258908" cy="976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sk-SK" sz="3200" dirty="0"/>
              <a:t>Implementácia výstupov projektu v krajinno-ekologickom plánovaní na Slovensku</a:t>
            </a:r>
          </a:p>
        </p:txBody>
      </p:sp>
      <p:sp>
        <p:nvSpPr>
          <p:cNvPr id="11" name="Google Shape;47;p10">
            <a:extLst>
              <a:ext uri="{FF2B5EF4-FFF2-40B4-BE49-F238E27FC236}">
                <a16:creationId xmlns:a16="http://schemas.microsoft.com/office/drawing/2014/main" id="{33E6B153-A48F-5243-852A-7469B3D86B9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28600" y="2318657"/>
            <a:ext cx="8686800" cy="4384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>
              <a:spcBef>
                <a:spcPts val="0"/>
              </a:spcBef>
            </a:pPr>
            <a:r>
              <a:rPr lang="sk-SK" sz="2600" dirty="0">
                <a:latin typeface="Calibri"/>
                <a:ea typeface="Calibri"/>
                <a:cs typeface="Calibri"/>
                <a:sym typeface="Calibri"/>
              </a:rPr>
              <a:t>Pri hodnotení územia z hľadiska návrhu prvkov MÚSES, využívame výslednú mapu z projektu ConnectGREEN (</a:t>
            </a:r>
            <a:r>
              <a:rPr lang="sk-SK" sz="2600" dirty="0"/>
              <a:t>Mapa ekologickej konektivity a migračných bariér Karpát), ktorá predstavuje jeden z podkladov pre zabezpečenie funkčnej siete ekologickej konektivity v riešenom území, ako aj v kontexte okolitých k. ú. a celého dotknutého regiónu. Ekologické koridory, vyčlenené v projekte ConnectGREEN integrujú dáta o výskyte a pobyte veľkých šeliem Karpát za posledných 20 rokov, a boli stanovené v konzultácii s miestnymi správami Štátnej ochrany prírody.</a:t>
            </a:r>
            <a:endParaRPr sz="26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7E1EB4DA-6CC6-BF40-B9D0-DE2ED771BE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131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180"/>
    </mc:Choice>
    <mc:Fallback>
      <p:transition spd="slow" advTm="64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;p10">
            <a:extLst>
              <a:ext uri="{FF2B5EF4-FFF2-40B4-BE49-F238E27FC236}">
                <a16:creationId xmlns:a16="http://schemas.microsoft.com/office/drawing/2014/main" id="{AA8A73DB-11B1-164B-A6A6-8BDA2E58812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28600" y="1342103"/>
            <a:ext cx="8258908" cy="976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sk-SK" sz="3200" dirty="0"/>
              <a:t>Implementácia výstupov projektu v krajinno-ekologickom plánovaní na Slovensku</a:t>
            </a:r>
          </a:p>
        </p:txBody>
      </p:sp>
      <p:sp>
        <p:nvSpPr>
          <p:cNvPr id="11" name="Google Shape;47;p10">
            <a:extLst>
              <a:ext uri="{FF2B5EF4-FFF2-40B4-BE49-F238E27FC236}">
                <a16:creationId xmlns:a16="http://schemas.microsoft.com/office/drawing/2014/main" id="{33E6B153-A48F-5243-852A-7469B3D86B9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28600" y="2318657"/>
            <a:ext cx="8686800" cy="4384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>
              <a:spcBef>
                <a:spcPts val="0"/>
              </a:spcBef>
            </a:pPr>
            <a:r>
              <a:rPr lang="sk-SK" sz="2600" dirty="0">
                <a:latin typeface="Calibri"/>
                <a:ea typeface="Calibri"/>
                <a:cs typeface="Calibri"/>
                <a:sym typeface="Calibri"/>
              </a:rPr>
              <a:t>Praktická ukážka využitia mapy ekologickej konektivity a migračných bariér Karpát pri tvorbe dokumentov MÚSES:</a:t>
            </a:r>
            <a:endParaRPr sz="2600" dirty="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817A207-2A62-3240-A948-BA18074DD8A1}"/>
              </a:ext>
            </a:extLst>
          </p:cNvPr>
          <p:cNvGrpSpPr/>
          <p:nvPr/>
        </p:nvGrpSpPr>
        <p:grpSpPr>
          <a:xfrm>
            <a:off x="0" y="1342103"/>
            <a:ext cx="9144000" cy="5087341"/>
            <a:chOff x="0" y="1342103"/>
            <a:chExt cx="9144000" cy="5087341"/>
          </a:xfrm>
        </p:grpSpPr>
        <p:pic>
          <p:nvPicPr>
            <p:cNvPr id="3" name="Picture 2" descr="Map&#10;&#10;Description automatically generated">
              <a:extLst>
                <a:ext uri="{FF2B5EF4-FFF2-40B4-BE49-F238E27FC236}">
                  <a16:creationId xmlns:a16="http://schemas.microsoft.com/office/drawing/2014/main" id="{9F0C7A67-363F-8545-BC7F-AEBB1F2EE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1342103"/>
              <a:ext cx="9144000" cy="508734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D935A5D-A58C-9742-8916-6028E6383E8B}"/>
                </a:ext>
              </a:extLst>
            </p:cNvPr>
            <p:cNvSpPr txBox="1"/>
            <p:nvPr/>
          </p:nvSpPr>
          <p:spPr>
            <a:xfrm>
              <a:off x="5678129" y="5515897"/>
              <a:ext cx="26212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K" sz="1600" dirty="0"/>
                <a:t>ConnectGREEN – celá SR</a:t>
              </a:r>
            </a:p>
          </p:txBody>
        </p:sp>
      </p:grp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FF4DA92-9684-1C48-89B7-CFD37A4220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974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955"/>
    </mc:Choice>
    <mc:Fallback>
      <p:transition spd="slow" advTm="34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;p10">
            <a:extLst>
              <a:ext uri="{FF2B5EF4-FFF2-40B4-BE49-F238E27FC236}">
                <a16:creationId xmlns:a16="http://schemas.microsoft.com/office/drawing/2014/main" id="{AA8A73DB-11B1-164B-A6A6-8BDA2E58812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28600" y="1342103"/>
            <a:ext cx="8258908" cy="976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sk-SK" sz="3200" dirty="0"/>
              <a:t>Implementácia výstupov projektu v krajinno-ekologickom plánovaní na Slovensku</a:t>
            </a:r>
          </a:p>
        </p:txBody>
      </p:sp>
      <p:sp>
        <p:nvSpPr>
          <p:cNvPr id="11" name="Google Shape;47;p10">
            <a:extLst>
              <a:ext uri="{FF2B5EF4-FFF2-40B4-BE49-F238E27FC236}">
                <a16:creationId xmlns:a16="http://schemas.microsoft.com/office/drawing/2014/main" id="{33E6B153-A48F-5243-852A-7469B3D86B9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28600" y="2318657"/>
            <a:ext cx="8686800" cy="4384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>
              <a:spcBef>
                <a:spcPts val="0"/>
              </a:spcBef>
            </a:pPr>
            <a:r>
              <a:rPr lang="sk-SK" sz="2600" dirty="0">
                <a:latin typeface="Calibri"/>
                <a:ea typeface="Calibri"/>
                <a:cs typeface="Calibri"/>
                <a:sym typeface="Calibri"/>
              </a:rPr>
              <a:t>Praktická ukážka využitia mapy ekologickej konektivity a migračných bariér Karpát pri tvorbe dokumentov MÚSES:</a:t>
            </a:r>
            <a:endParaRPr sz="26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73BCDA1B-F5DD-1544-BA2F-8A453487E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4911"/>
            <a:ext cx="9144000" cy="60827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935A5D-A58C-9742-8916-6028E6383E8B}"/>
              </a:ext>
            </a:extLst>
          </p:cNvPr>
          <p:cNvSpPr txBox="1"/>
          <p:nvPr/>
        </p:nvSpPr>
        <p:spPr>
          <a:xfrm>
            <a:off x="228600" y="758450"/>
            <a:ext cx="25651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K" sz="1600" dirty="0"/>
              <a:t>ConnectGREEN – TN kraj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0FB47C3-C14F-3847-8EBF-B7E10BF3FD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195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45"/>
    </mc:Choice>
    <mc:Fallback>
      <p:transition spd="slow" advTm="9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;p10">
            <a:extLst>
              <a:ext uri="{FF2B5EF4-FFF2-40B4-BE49-F238E27FC236}">
                <a16:creationId xmlns:a16="http://schemas.microsoft.com/office/drawing/2014/main" id="{AA8A73DB-11B1-164B-A6A6-8BDA2E58812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28600" y="1342103"/>
            <a:ext cx="8258908" cy="976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sk-SK" sz="3200" dirty="0"/>
              <a:t>Implementácia výstupov projektu v krajinno-ekologickom plánovaní na Slovensku</a:t>
            </a:r>
          </a:p>
        </p:txBody>
      </p:sp>
      <p:sp>
        <p:nvSpPr>
          <p:cNvPr id="11" name="Google Shape;47;p10">
            <a:extLst>
              <a:ext uri="{FF2B5EF4-FFF2-40B4-BE49-F238E27FC236}">
                <a16:creationId xmlns:a16="http://schemas.microsoft.com/office/drawing/2014/main" id="{33E6B153-A48F-5243-852A-7469B3D86B9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28600" y="2318657"/>
            <a:ext cx="8686800" cy="4384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>
              <a:spcBef>
                <a:spcPts val="0"/>
              </a:spcBef>
            </a:pPr>
            <a:r>
              <a:rPr lang="sk-SK" sz="2600" dirty="0">
                <a:latin typeface="Calibri"/>
                <a:ea typeface="Calibri"/>
                <a:cs typeface="Calibri"/>
                <a:sym typeface="Calibri"/>
              </a:rPr>
              <a:t>Praktická ukážka využitia mapy ekologickej konektivity a migračných bariér Karpát pri tvorbe dokumentov MÚSES:</a:t>
            </a:r>
            <a:endParaRPr sz="26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F58B479E-8D11-E04B-9C51-73114E46D6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7980"/>
            <a:ext cx="9144000" cy="66020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935A5D-A58C-9742-8916-6028E6383E8B}"/>
              </a:ext>
            </a:extLst>
          </p:cNvPr>
          <p:cNvSpPr txBox="1"/>
          <p:nvPr/>
        </p:nvSpPr>
        <p:spPr>
          <a:xfrm>
            <a:off x="0" y="227211"/>
            <a:ext cx="18469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K" sz="1600" dirty="0"/>
              <a:t>ConnectGREEN –</a:t>
            </a:r>
            <a:br>
              <a:rPr lang="en-SK" sz="1600" dirty="0"/>
            </a:br>
            <a:r>
              <a:rPr lang="en-SK" sz="1600" dirty="0"/>
              <a:t> klastre obcí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1166EDD-46F0-1E48-9821-9732C075C8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316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851"/>
    </mc:Choice>
    <mc:Fallback>
      <p:transition spd="slow" advTm="94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;p10">
            <a:extLst>
              <a:ext uri="{FF2B5EF4-FFF2-40B4-BE49-F238E27FC236}">
                <a16:creationId xmlns:a16="http://schemas.microsoft.com/office/drawing/2014/main" id="{AA8A73DB-11B1-164B-A6A6-8BDA2E58812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28600" y="1342103"/>
            <a:ext cx="8258908" cy="976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sk-SK" sz="3200" dirty="0"/>
              <a:t>Implementácia výstupov projektu v krajinno-ekologickom plánovaní na Slovensku</a:t>
            </a:r>
          </a:p>
        </p:txBody>
      </p:sp>
      <p:sp>
        <p:nvSpPr>
          <p:cNvPr id="11" name="Google Shape;47;p10">
            <a:extLst>
              <a:ext uri="{FF2B5EF4-FFF2-40B4-BE49-F238E27FC236}">
                <a16:creationId xmlns:a16="http://schemas.microsoft.com/office/drawing/2014/main" id="{33E6B153-A48F-5243-852A-7469B3D86B9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28600" y="2318657"/>
            <a:ext cx="8686800" cy="4384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>
              <a:spcBef>
                <a:spcPts val="0"/>
              </a:spcBef>
            </a:pPr>
            <a:r>
              <a:rPr lang="sk-SK" sz="2600" dirty="0">
                <a:latin typeface="Calibri"/>
                <a:ea typeface="Calibri"/>
                <a:cs typeface="Calibri"/>
                <a:sym typeface="Calibri"/>
              </a:rPr>
              <a:t>Praktická ukážka využitia mapy ekologickej konektivity a migračných bariér Karpát pri tvorbe dokumentov MÚSES:</a:t>
            </a:r>
            <a:endParaRPr sz="26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935A5D-A58C-9742-8916-6028E6383E8B}"/>
              </a:ext>
            </a:extLst>
          </p:cNvPr>
          <p:cNvSpPr txBox="1"/>
          <p:nvPr/>
        </p:nvSpPr>
        <p:spPr>
          <a:xfrm>
            <a:off x="0" y="227211"/>
            <a:ext cx="18469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K" sz="1600" dirty="0"/>
              <a:t>ConnectGREEN –</a:t>
            </a:r>
            <a:br>
              <a:rPr lang="en-SK" sz="1600" dirty="0"/>
            </a:br>
            <a:r>
              <a:rPr lang="en-SK" sz="1600" dirty="0"/>
              <a:t> klastre obcí</a:t>
            </a:r>
          </a:p>
        </p:txBody>
      </p:sp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90B446D1-85F1-1B46-AA74-173F4FFC3E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4691843" cy="6858000"/>
          </a:xfrm>
          <a:prstGeom prst="rect">
            <a:avLst/>
          </a:prstGeom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06C6806E-EE47-9E43-B901-7B6A68B6D1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0173" y="0"/>
            <a:ext cx="4703654" cy="6858000"/>
          </a:xfrm>
          <a:prstGeom prst="rect">
            <a:avLst/>
          </a:prstGeom>
        </p:spPr>
      </p:pic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D4E7533-4A24-2446-955C-278401C056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8054" y="0"/>
            <a:ext cx="4807857" cy="6858000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C1404E2C-BC11-3841-8AE7-5867615F263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3155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231"/>
    </mc:Choice>
    <mc:Fallback>
      <p:transition spd="slow" advTm="105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ctrTitle"/>
          </p:nvPr>
        </p:nvSpPr>
        <p:spPr>
          <a:xfrm>
            <a:off x="228600" y="1447801"/>
            <a:ext cx="8697384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4400"/>
              <a:buFont typeface="Calibri"/>
              <a:buNone/>
            </a:pPr>
            <a:r>
              <a:rPr lang="en-SK" dirty="0">
                <a:latin typeface="Calibri"/>
                <a:ea typeface="Calibri"/>
                <a:cs typeface="Calibri"/>
                <a:sym typeface="Calibri"/>
              </a:rPr>
              <a:t>Ďakujem za pozornosť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10"/>
          <p:cNvSpPr txBox="1">
            <a:spLocks noGrp="1"/>
          </p:cNvSpPr>
          <p:nvPr>
            <p:ph type="subTitle" idx="1"/>
          </p:nvPr>
        </p:nvSpPr>
        <p:spPr>
          <a:xfrm>
            <a:off x="228600" y="2438399"/>
            <a:ext cx="8686800" cy="3701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</a:pPr>
            <a:r>
              <a:rPr lang="sk-SK" dirty="0"/>
              <a:t>V prípade záujmu o podklady z projektu ConnectGREEN ohľadom ekologickej konektivity, resp. informácií k problematike ÚSES, </a:t>
            </a:r>
          </a:p>
          <a:p>
            <a:pPr marL="0" lvl="0" indent="0">
              <a:spcBef>
                <a:spcPts val="0"/>
              </a:spcBef>
            </a:pPr>
            <a:r>
              <a:rPr lang="sk-SK" dirty="0"/>
              <a:t>prosím o kontakt na email:</a:t>
            </a:r>
          </a:p>
          <a:p>
            <a:pPr marL="0" lvl="0" indent="0">
              <a:spcBef>
                <a:spcPts val="0"/>
              </a:spcBef>
            </a:pPr>
            <a:endParaRPr lang="sk-SK" dirty="0"/>
          </a:p>
          <a:p>
            <a:pPr marL="0" lvl="0" indent="0" algn="ctr">
              <a:spcBef>
                <a:spcPts val="0"/>
              </a:spcBef>
            </a:pPr>
            <a:r>
              <a:rPr lang="sk-SK" dirty="0" err="1">
                <a:latin typeface="Calibri"/>
                <a:ea typeface="Calibri"/>
                <a:cs typeface="Calibri"/>
                <a:sym typeface="Calibri"/>
              </a:rPr>
              <a:t>rastislav.</a:t>
            </a:r>
            <a:r>
              <a:rPr lang="sk-SK" dirty="0" err="1"/>
              <a:t>stanik@sazp.sk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lr3_K5-2893 PB.jpg">
            <a:extLst>
              <a:ext uri="{FF2B5EF4-FFF2-40B4-BE49-F238E27FC236}">
                <a16:creationId xmlns:a16="http://schemas.microsoft.com/office/drawing/2014/main" id="{0BDB0DA5-5C05-5F44-A357-3017EB67928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3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8203" y="1249400"/>
            <a:ext cx="13700406" cy="5076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4FF1D7F-5074-AC43-9807-0AA9B45E15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282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70"/>
    </mc:Choice>
    <mc:Fallback>
      <p:transition spd="slow" advTm="28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ctrTitle"/>
          </p:nvPr>
        </p:nvSpPr>
        <p:spPr>
          <a:xfrm>
            <a:off x="228600" y="1295401"/>
            <a:ext cx="8258908" cy="566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4400"/>
              <a:buFont typeface="Calibri"/>
              <a:buNone/>
            </a:pPr>
            <a:r>
              <a:rPr lang="sk-SK" sz="3200" dirty="0">
                <a:latin typeface="Calibri"/>
                <a:ea typeface="Calibri"/>
                <a:cs typeface="Calibri"/>
                <a:sym typeface="Calibri"/>
              </a:rPr>
              <a:t>Ekologická konektivita a fragmentácia krajiny</a:t>
            </a:r>
            <a:endParaRPr sz="32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10"/>
          <p:cNvSpPr txBox="1">
            <a:spLocks noGrp="1"/>
          </p:cNvSpPr>
          <p:nvPr>
            <p:ph type="subTitle" idx="1"/>
          </p:nvPr>
        </p:nvSpPr>
        <p:spPr>
          <a:xfrm>
            <a:off x="228600" y="1861457"/>
            <a:ext cx="8686800" cy="4621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</a:pPr>
            <a:r>
              <a:rPr lang="sk-SK" sz="2400" dirty="0">
                <a:latin typeface="Calibri"/>
                <a:ea typeface="Calibri"/>
                <a:cs typeface="Calibri"/>
                <a:sym typeface="Calibri"/>
              </a:rPr>
              <a:t>Pravdepodobnosť, s ktorou je možné prepojiť dva náhodne vybrané body v danom území, t. j. do akej miery je možný presun/migrácia medzi </a:t>
            </a:r>
            <a:r>
              <a:rPr lang="sk-SK" sz="2400" dirty="0"/>
              <a:t>rôznymi časťami krajiny. Táto metrika samozrejme ďalej závisí od skúmaného druhu (vtáky/lesná zver/obojživelníky/hmyz).</a:t>
            </a:r>
          </a:p>
          <a:p>
            <a:pPr marL="0" lvl="0" indent="0">
              <a:spcBef>
                <a:spcPts val="0"/>
              </a:spcBef>
            </a:pPr>
            <a:r>
              <a:rPr lang="sk-SK" sz="2400" dirty="0"/>
              <a:t>Migrácia môže byť z dôvodu hľadania potravy, úkrytu, zmeny teritória, potreby rozmnožovania atď.</a:t>
            </a:r>
          </a:p>
          <a:p>
            <a:pPr marL="0" lvl="0" indent="0">
              <a:spcBef>
                <a:spcPts val="0"/>
              </a:spcBef>
            </a:pPr>
            <a:r>
              <a:rPr lang="sk-SK" sz="2400" dirty="0"/>
              <a:t>Miera ekol. konektivity je ovplyvnená tzv. </a:t>
            </a:r>
            <a:r>
              <a:rPr lang="sk-SK" sz="2400" dirty="0" err="1"/>
              <a:t>fragmentačnou</a:t>
            </a:r>
            <a:r>
              <a:rPr lang="sk-SK" sz="2400" dirty="0"/>
              <a:t> geometriou (FG), čo je súbor všetkých bariér pre migráciu v danom území. </a:t>
            </a:r>
          </a:p>
          <a:p>
            <a:pPr marL="0" lvl="0" indent="0">
              <a:spcBef>
                <a:spcPts val="0"/>
              </a:spcBef>
            </a:pPr>
            <a:r>
              <a:rPr lang="sk-SK" sz="2400" dirty="0"/>
              <a:t>Hustota prvkov a javov FG (</a:t>
            </a:r>
            <a:r>
              <a:rPr lang="sk-SK" sz="2400" dirty="0" err="1"/>
              <a:t>s</a:t>
            </a:r>
            <a:r>
              <a:rPr lang="sk-SK" sz="2400" baseline="-25000" dirty="0" err="1"/>
              <a:t>eff</a:t>
            </a:r>
            <a:r>
              <a:rPr lang="sk-SK" sz="2400" dirty="0"/>
              <a:t>) v území vyjadruje stupeň, do akej miery FG narušuje migráciu medzi rôznymi časťami krajiny.</a:t>
            </a:r>
          </a:p>
          <a:p>
            <a:pPr marL="0" lvl="0" indent="0">
              <a:spcBef>
                <a:spcPts val="0"/>
              </a:spcBef>
            </a:pPr>
            <a:r>
              <a:rPr lang="en-SK" sz="2400" dirty="0"/>
              <a:t>(Jaeger, 2000)</a:t>
            </a:r>
            <a:endParaRPr lang="sk-SK" sz="24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71BB00E-487A-C943-B461-8FD42A4395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051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992"/>
    </mc:Choice>
    <mc:Fallback>
      <p:transition spd="slow" advTm="207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7BFDCE36-9E81-8A44-BAE2-C153542DA9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1" y="1861458"/>
            <a:ext cx="6605954" cy="4529426"/>
          </a:xfrm>
          <a:prstGeom prst="rect">
            <a:avLst/>
          </a:prstGeom>
        </p:spPr>
      </p:pic>
      <p:sp>
        <p:nvSpPr>
          <p:cNvPr id="47" name="Google Shape;47;p10"/>
          <p:cNvSpPr txBox="1">
            <a:spLocks noGrp="1"/>
          </p:cNvSpPr>
          <p:nvPr>
            <p:ph type="subTitle" idx="1"/>
          </p:nvPr>
        </p:nvSpPr>
        <p:spPr>
          <a:xfrm>
            <a:off x="6834555" y="1402583"/>
            <a:ext cx="2080845" cy="4889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</a:pPr>
            <a:r>
              <a:rPr lang="sk-SK" sz="2000" dirty="0"/>
              <a:t>Hustota prvkov fragmentačnej</a:t>
            </a:r>
          </a:p>
          <a:p>
            <a:pPr marL="0" lvl="0" indent="0">
              <a:spcBef>
                <a:spcPts val="0"/>
              </a:spcBef>
            </a:pPr>
            <a:r>
              <a:rPr lang="sk-SK" sz="2000" dirty="0"/>
              <a:t>geometrie/1000 km</a:t>
            </a:r>
            <a:r>
              <a:rPr lang="sk-SK" sz="2000" baseline="30000" dirty="0"/>
              <a:t>2 </a:t>
            </a:r>
            <a:r>
              <a:rPr lang="sk-SK" sz="2000" dirty="0"/>
              <a:t>podľa typu krajinnej pokrývky</a:t>
            </a:r>
          </a:p>
          <a:p>
            <a:pPr marL="342900" lvl="0" indent="-342900">
              <a:spcBef>
                <a:spcPts val="0"/>
              </a:spcBef>
              <a:buFontTx/>
              <a:buChar char="-"/>
            </a:pPr>
            <a:r>
              <a:rPr lang="sk-SK" sz="2000" dirty="0"/>
              <a:t>orná pôda a kultúry</a:t>
            </a:r>
          </a:p>
          <a:p>
            <a:pPr marL="342900" lvl="0" indent="-342900">
              <a:spcBef>
                <a:spcPts val="0"/>
              </a:spcBef>
              <a:buFontTx/>
              <a:buChar char="-"/>
            </a:pPr>
            <a:r>
              <a:rPr lang="sk-SK" sz="2000" dirty="0">
                <a:latin typeface="Calibri"/>
                <a:ea typeface="Calibri"/>
                <a:cs typeface="Calibri"/>
                <a:sym typeface="Calibri"/>
              </a:rPr>
              <a:t>lesy</a:t>
            </a:r>
          </a:p>
          <a:p>
            <a:pPr marL="342900" lvl="0" indent="-342900">
              <a:spcBef>
                <a:spcPts val="0"/>
              </a:spcBef>
              <a:buFontTx/>
              <a:buChar char="-"/>
            </a:pPr>
            <a:r>
              <a:rPr lang="sk-SK" sz="2000" dirty="0"/>
              <a:t>prírodné bezlesné oblasti</a:t>
            </a:r>
          </a:p>
          <a:p>
            <a:pPr marL="342900" lvl="0" indent="-342900">
              <a:spcBef>
                <a:spcPts val="0"/>
              </a:spcBef>
              <a:buFontTx/>
              <a:buChar char="-"/>
            </a:pPr>
            <a:r>
              <a:rPr lang="sk-SK" sz="2000" dirty="0">
                <a:latin typeface="Calibri"/>
                <a:ea typeface="Calibri"/>
                <a:cs typeface="Calibri"/>
                <a:sym typeface="Calibri"/>
              </a:rPr>
              <a:t>pasienky a mozaikovitá </a:t>
            </a:r>
            <a:r>
              <a:rPr lang="sk-SK" sz="2000" dirty="0" err="1">
                <a:latin typeface="Calibri"/>
                <a:ea typeface="Calibri"/>
                <a:cs typeface="Calibri"/>
                <a:sym typeface="Calibri"/>
              </a:rPr>
              <a:t>poľnohosp</a:t>
            </a:r>
            <a:r>
              <a:rPr lang="sk-SK" sz="2000" dirty="0">
                <a:latin typeface="Calibri"/>
                <a:ea typeface="Calibri"/>
                <a:cs typeface="Calibri"/>
                <a:sym typeface="Calibri"/>
              </a:rPr>
              <a:t>. krajina</a:t>
            </a:r>
          </a:p>
          <a:p>
            <a:pPr marL="342900" lvl="0" indent="-342900">
              <a:spcBef>
                <a:spcPts val="0"/>
              </a:spcBef>
              <a:buFontTx/>
              <a:buChar char="-"/>
            </a:pPr>
            <a:r>
              <a:rPr lang="sk-SK" sz="2000" dirty="0"/>
              <a:t>vodné plochy a mokrade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46;p10">
            <a:extLst>
              <a:ext uri="{FF2B5EF4-FFF2-40B4-BE49-F238E27FC236}">
                <a16:creationId xmlns:a16="http://schemas.microsoft.com/office/drawing/2014/main" id="{D43F5517-7359-644C-94AF-8CC0CB9A652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28600" y="1295401"/>
            <a:ext cx="8258908" cy="566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4400"/>
              <a:buFont typeface="Calibri"/>
              <a:buNone/>
            </a:pPr>
            <a:r>
              <a:rPr lang="sk-SK" sz="3200" dirty="0">
                <a:latin typeface="Calibri"/>
                <a:ea typeface="Calibri"/>
                <a:cs typeface="Calibri"/>
                <a:sym typeface="Calibri"/>
              </a:rPr>
              <a:t>Fragmentácia krajiny na úrovni EÚ</a:t>
            </a:r>
            <a:endParaRPr sz="32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7F4F74-1132-9741-973A-0034F8084836}"/>
              </a:ext>
            </a:extLst>
          </p:cNvPr>
          <p:cNvSpPr txBox="1"/>
          <p:nvPr/>
        </p:nvSpPr>
        <p:spPr>
          <a:xfrm>
            <a:off x="4267200" y="5709138"/>
            <a:ext cx="2567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K" sz="1200" dirty="0"/>
              <a:t>Indikátor EEA: </a:t>
            </a:r>
            <a:r>
              <a:rPr lang="en-GB" sz="1200" dirty="0"/>
              <a:t>CSI 054 Landscape fragmentation pressure and trends in Europe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13D4439-D2D2-D345-8D21-B912C7B620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384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933"/>
    </mc:Choice>
    <mc:Fallback>
      <p:transition spd="slow" advTm="92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subTitle" idx="1"/>
          </p:nvPr>
        </p:nvSpPr>
        <p:spPr>
          <a:xfrm>
            <a:off x="6834555" y="1402583"/>
            <a:ext cx="2080845" cy="4889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</a:pPr>
            <a:r>
              <a:rPr lang="sk-SK" sz="2000" dirty="0"/>
              <a:t>Počet prvkov fragmentačnej</a:t>
            </a:r>
          </a:p>
          <a:p>
            <a:pPr marL="0" lvl="0" indent="0">
              <a:spcBef>
                <a:spcPts val="0"/>
              </a:spcBef>
            </a:pPr>
            <a:r>
              <a:rPr lang="sk-SK" sz="2000" dirty="0"/>
              <a:t>geometrie/1 km</a:t>
            </a:r>
            <a:r>
              <a:rPr lang="sk-SK" sz="2000" baseline="30000" dirty="0"/>
              <a:t>2 </a:t>
            </a:r>
            <a:r>
              <a:rPr lang="sk-SK" sz="2000" dirty="0"/>
              <a:t>podľa krajín </a:t>
            </a:r>
          </a:p>
          <a:p>
            <a:pPr marL="0" lvl="0" indent="0">
              <a:spcBef>
                <a:spcPts val="0"/>
              </a:spcBef>
            </a:pPr>
            <a:endParaRPr lang="sk-SK" sz="2000" dirty="0"/>
          </a:p>
          <a:p>
            <a:pPr marL="0" lvl="0" indent="0">
              <a:spcBef>
                <a:spcPts val="0"/>
              </a:spcBef>
            </a:pPr>
            <a:r>
              <a:rPr lang="sk-SK" sz="2000" dirty="0"/>
              <a:t>Slovensko patrí ku krajinám so stredne nízkou fragmentáciou krajiny, ale trend je rastúci</a:t>
            </a:r>
          </a:p>
        </p:txBody>
      </p:sp>
      <p:sp>
        <p:nvSpPr>
          <p:cNvPr id="4" name="Google Shape;46;p10">
            <a:extLst>
              <a:ext uri="{FF2B5EF4-FFF2-40B4-BE49-F238E27FC236}">
                <a16:creationId xmlns:a16="http://schemas.microsoft.com/office/drawing/2014/main" id="{D43F5517-7359-644C-94AF-8CC0CB9A652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28600" y="1295401"/>
            <a:ext cx="6312877" cy="566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4400"/>
              <a:buFont typeface="Calibri"/>
              <a:buNone/>
            </a:pPr>
            <a:r>
              <a:rPr lang="sk-SK" sz="3200" dirty="0">
                <a:latin typeface="Calibri"/>
                <a:ea typeface="Calibri"/>
                <a:cs typeface="Calibri"/>
                <a:sym typeface="Calibri"/>
              </a:rPr>
              <a:t>Fragmentácia krajiny na úrovni EÚ</a:t>
            </a:r>
            <a:endParaRPr sz="32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1B9ACB92-AB1E-8140-AFE0-4C7C413859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68639"/>
            <a:ext cx="6929471" cy="42925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A5EEE3-9208-8944-A24B-7699D65281E0}"/>
              </a:ext>
            </a:extLst>
          </p:cNvPr>
          <p:cNvSpPr txBox="1"/>
          <p:nvPr/>
        </p:nvSpPr>
        <p:spPr>
          <a:xfrm>
            <a:off x="6929471" y="5275386"/>
            <a:ext cx="19859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K" sz="1200" dirty="0"/>
              <a:t>Indikátor EEA: </a:t>
            </a:r>
            <a:r>
              <a:rPr lang="en-GB" sz="1200" dirty="0"/>
              <a:t>CSI 054 Landscape fragmentation pressure and trends in Europe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C3FACE4-AF6B-8C49-AF0B-82ECC65771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129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68"/>
    </mc:Choice>
    <mc:Fallback>
      <p:transition spd="slow" advTm="29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subTitle" idx="1"/>
          </p:nvPr>
        </p:nvSpPr>
        <p:spPr>
          <a:xfrm>
            <a:off x="228600" y="1946030"/>
            <a:ext cx="8686800" cy="4384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</a:pPr>
            <a:r>
              <a:rPr lang="sk-SK" dirty="0">
                <a:latin typeface="Calibri"/>
                <a:ea typeface="Calibri"/>
                <a:cs typeface="Calibri"/>
                <a:sym typeface="Calibri"/>
              </a:rPr>
              <a:t>Ekologické siete sa skladajú primárne z dvoch hlavných zložiek:</a:t>
            </a:r>
          </a:p>
          <a:p>
            <a:pPr lvl="0" indent="-457200">
              <a:spcBef>
                <a:spcPts val="0"/>
              </a:spcBef>
              <a:buFontTx/>
              <a:buChar char="-"/>
            </a:pPr>
            <a:r>
              <a:rPr lang="sk-SK" dirty="0"/>
              <a:t>chránené a prírodne hodnotné územia, poskytujúce podmienky pre dlhodobé prežitie a priaznivý stav druhu</a:t>
            </a:r>
          </a:p>
          <a:p>
            <a:pPr lvl="0" indent="-457200">
              <a:spcBef>
                <a:spcPts val="0"/>
              </a:spcBef>
              <a:buFontTx/>
              <a:buChar char="-"/>
            </a:pPr>
            <a:r>
              <a:rPr lang="sk-SK" dirty="0">
                <a:latin typeface="Calibri"/>
                <a:ea typeface="Calibri"/>
                <a:cs typeface="Calibri"/>
                <a:sym typeface="Calibri"/>
              </a:rPr>
              <a:t>ostatné prírodné a </a:t>
            </a:r>
            <a:r>
              <a:rPr lang="sk-SK" dirty="0" err="1">
                <a:latin typeface="Calibri"/>
                <a:ea typeface="Calibri"/>
                <a:cs typeface="Calibri"/>
                <a:sym typeface="Calibri"/>
              </a:rPr>
              <a:t>poloprírodné</a:t>
            </a:r>
            <a:r>
              <a:rPr lang="sk-SK" dirty="0">
                <a:latin typeface="Calibri"/>
                <a:ea typeface="Calibri"/>
                <a:cs typeface="Calibri"/>
                <a:sym typeface="Calibri"/>
              </a:rPr>
              <a:t> územia, zabezpečujúce konektivitu medzi nimi</a:t>
            </a:r>
          </a:p>
          <a:p>
            <a:pPr marL="0" lvl="0" indent="0">
              <a:spcBef>
                <a:spcPts val="0"/>
              </a:spcBef>
            </a:pPr>
            <a:r>
              <a:rPr lang="sk-SK" dirty="0"/>
              <a:t>Majú rôznu mierku, od miestnej cez regionálnu, národnú až nadnárodnú/kontinentálnu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46;p10">
            <a:extLst>
              <a:ext uri="{FF2B5EF4-FFF2-40B4-BE49-F238E27FC236}">
                <a16:creationId xmlns:a16="http://schemas.microsoft.com/office/drawing/2014/main" id="{371144B1-04FE-EB47-9F1F-1F1D34822AA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28600" y="1295401"/>
            <a:ext cx="8258908" cy="566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4400"/>
              <a:buFont typeface="Calibri"/>
              <a:buNone/>
            </a:pPr>
            <a:r>
              <a:rPr lang="sk-SK" sz="3200" dirty="0">
                <a:latin typeface="Calibri"/>
                <a:ea typeface="Calibri"/>
                <a:cs typeface="Calibri"/>
                <a:sym typeface="Calibri"/>
              </a:rPr>
              <a:t>Ekologická konektivita a ekologické siete</a:t>
            </a:r>
            <a:endParaRPr sz="32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25C5C96-E790-7643-8263-B3442E6DCB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758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039"/>
    </mc:Choice>
    <mc:Fallback>
      <p:transition spd="slow" advTm="88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subTitle" idx="1"/>
          </p:nvPr>
        </p:nvSpPr>
        <p:spPr>
          <a:xfrm>
            <a:off x="228600" y="1800333"/>
            <a:ext cx="8686800" cy="4483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</a:pPr>
            <a:r>
              <a:rPr lang="en-GB" sz="2600" dirty="0" err="1"/>
              <a:t>Hlavným</a:t>
            </a:r>
            <a:r>
              <a:rPr lang="en-GB" sz="2600" dirty="0"/>
              <a:t> </a:t>
            </a:r>
            <a:r>
              <a:rPr lang="en-GB" sz="2600" dirty="0" err="1"/>
              <a:t>cieľom</a:t>
            </a:r>
            <a:r>
              <a:rPr lang="en-GB" sz="2600" dirty="0"/>
              <a:t> </a:t>
            </a:r>
            <a:r>
              <a:rPr lang="en-GB" sz="2600" dirty="0" err="1"/>
              <a:t>projektu</a:t>
            </a:r>
            <a:r>
              <a:rPr lang="en-GB" sz="2600" dirty="0"/>
              <a:t> je </a:t>
            </a:r>
            <a:r>
              <a:rPr lang="en-GB" sz="2600" dirty="0" err="1"/>
              <a:t>zachovať</a:t>
            </a:r>
            <a:r>
              <a:rPr lang="en-GB" sz="2600" dirty="0"/>
              <a:t> resp. </a:t>
            </a:r>
            <a:r>
              <a:rPr lang="en-GB" sz="2600" dirty="0" err="1"/>
              <a:t>zlepšiť</a:t>
            </a:r>
            <a:r>
              <a:rPr lang="en-GB" sz="2600" dirty="0"/>
              <a:t> </a:t>
            </a:r>
            <a:r>
              <a:rPr lang="en-GB" sz="2600" dirty="0" err="1"/>
              <a:t>ekologickú</a:t>
            </a:r>
            <a:r>
              <a:rPr lang="en-GB" sz="2600" dirty="0"/>
              <a:t> </a:t>
            </a:r>
            <a:r>
              <a:rPr lang="en-GB" sz="2600" dirty="0" err="1"/>
              <a:t>konektivitu</a:t>
            </a:r>
            <a:r>
              <a:rPr lang="en-GB" sz="2600" dirty="0"/>
              <a:t> </a:t>
            </a:r>
            <a:r>
              <a:rPr lang="en-GB" sz="2600" dirty="0" err="1"/>
              <a:t>medzi</a:t>
            </a:r>
            <a:r>
              <a:rPr lang="en-GB" sz="2600" dirty="0"/>
              <a:t> </a:t>
            </a:r>
            <a:r>
              <a:rPr lang="en-GB" sz="2600" dirty="0" err="1"/>
              <a:t>prírodnými</a:t>
            </a:r>
            <a:r>
              <a:rPr lang="en-GB" sz="2600" dirty="0"/>
              <a:t> </a:t>
            </a:r>
            <a:r>
              <a:rPr lang="en-GB" sz="2600" dirty="0" err="1"/>
              <a:t>biotopmi</a:t>
            </a:r>
            <a:r>
              <a:rPr lang="en-GB" sz="2600" dirty="0"/>
              <a:t>, </a:t>
            </a:r>
            <a:r>
              <a:rPr lang="en-GB" sz="2600" dirty="0" err="1"/>
              <a:t>najmä</a:t>
            </a:r>
            <a:r>
              <a:rPr lang="en-GB" sz="2600" dirty="0"/>
              <a:t> </a:t>
            </a:r>
            <a:r>
              <a:rPr lang="en-GB" sz="2600" dirty="0" err="1"/>
              <a:t>medzi</a:t>
            </a:r>
            <a:r>
              <a:rPr lang="en-GB" sz="2600" dirty="0"/>
              <a:t> </a:t>
            </a:r>
            <a:r>
              <a:rPr lang="en-GB" sz="2600" dirty="0" err="1"/>
              <a:t>lokalitami</a:t>
            </a:r>
            <a:r>
              <a:rPr lang="en-GB" sz="2600" dirty="0"/>
              <a:t> Natura 2000 a </a:t>
            </a:r>
            <a:r>
              <a:rPr lang="en-GB" sz="2600" dirty="0" err="1"/>
              <a:t>ostatnými</a:t>
            </a:r>
            <a:r>
              <a:rPr lang="en-GB" sz="2600" dirty="0"/>
              <a:t> </a:t>
            </a:r>
            <a:r>
              <a:rPr lang="en-GB" sz="2600" dirty="0" err="1"/>
              <a:t>chránenými</a:t>
            </a:r>
            <a:r>
              <a:rPr lang="en-GB" sz="2600" dirty="0"/>
              <a:t> </a:t>
            </a:r>
            <a:r>
              <a:rPr lang="en-GB" sz="2600" dirty="0" err="1"/>
              <a:t>územiami</a:t>
            </a:r>
            <a:r>
              <a:rPr lang="en-GB" sz="2600" dirty="0"/>
              <a:t> </a:t>
            </a:r>
            <a:r>
              <a:rPr lang="en-GB" sz="2600" dirty="0" err="1"/>
              <a:t>medzinárodného</a:t>
            </a:r>
            <a:r>
              <a:rPr lang="en-GB" sz="2600" dirty="0"/>
              <a:t> </a:t>
            </a:r>
            <a:r>
              <a:rPr lang="en-GB" sz="2600" dirty="0" err="1"/>
              <a:t>významu</a:t>
            </a:r>
            <a:r>
              <a:rPr lang="en-GB" sz="2600" dirty="0"/>
              <a:t> v </a:t>
            </a:r>
            <a:r>
              <a:rPr lang="en-GB" sz="2600" dirty="0" err="1"/>
              <a:t>karpatskom</a:t>
            </a:r>
            <a:r>
              <a:rPr lang="en-GB" sz="2600" dirty="0"/>
              <a:t> </a:t>
            </a:r>
            <a:r>
              <a:rPr lang="en-GB" sz="2600" dirty="0" err="1"/>
              <a:t>regióne</a:t>
            </a:r>
            <a:r>
              <a:rPr lang="en-GB" sz="2600" dirty="0"/>
              <a:t> (</a:t>
            </a:r>
            <a:r>
              <a:rPr lang="en-GB" sz="2600" dirty="0" err="1"/>
              <a:t>Česká</a:t>
            </a:r>
            <a:r>
              <a:rPr lang="en-GB" sz="2600" dirty="0"/>
              <a:t> </a:t>
            </a:r>
            <a:r>
              <a:rPr lang="en-GB" sz="2600" dirty="0" err="1"/>
              <a:t>republika</a:t>
            </a:r>
            <a:r>
              <a:rPr lang="en-GB" sz="2600" dirty="0"/>
              <a:t>, </a:t>
            </a:r>
            <a:r>
              <a:rPr lang="en-GB" sz="2600" dirty="0" err="1"/>
              <a:t>Maďarsko</a:t>
            </a:r>
            <a:r>
              <a:rPr lang="en-GB" sz="2600" dirty="0"/>
              <a:t>, </a:t>
            </a:r>
            <a:r>
              <a:rPr lang="en-GB" sz="2600" dirty="0" err="1"/>
              <a:t>Rumunsko</a:t>
            </a:r>
            <a:r>
              <a:rPr lang="en-GB" sz="2600" dirty="0"/>
              <a:t>, </a:t>
            </a:r>
            <a:r>
              <a:rPr lang="en-GB" sz="2600" dirty="0" err="1"/>
              <a:t>Slovensko</a:t>
            </a:r>
            <a:r>
              <a:rPr lang="en-GB" sz="2600" dirty="0"/>
              <a:t>, </a:t>
            </a:r>
            <a:r>
              <a:rPr lang="en-GB" sz="2600" dirty="0" err="1"/>
              <a:t>Srbsko</a:t>
            </a:r>
            <a:r>
              <a:rPr lang="en-GB" sz="2600" dirty="0"/>
              <a:t> a </a:t>
            </a:r>
            <a:r>
              <a:rPr lang="en-GB" sz="2600" dirty="0" err="1"/>
              <a:t>Ukrajina</a:t>
            </a:r>
            <a:r>
              <a:rPr lang="en-GB" sz="2600" dirty="0"/>
              <a:t>).</a:t>
            </a:r>
          </a:p>
          <a:p>
            <a:pPr marL="0" lvl="0" indent="0">
              <a:spcBef>
                <a:spcPts val="0"/>
              </a:spcBef>
            </a:pPr>
            <a:r>
              <a:rPr lang="en-GB" sz="2600" dirty="0" err="1"/>
              <a:t>Projekt</a:t>
            </a:r>
            <a:r>
              <a:rPr lang="en-GB" sz="2600" dirty="0"/>
              <a:t> je </a:t>
            </a:r>
            <a:r>
              <a:rPr lang="en-GB" sz="2600" dirty="0" err="1"/>
              <a:t>primárne</a:t>
            </a:r>
            <a:r>
              <a:rPr lang="en-GB" sz="2600" dirty="0"/>
              <a:t> </a:t>
            </a:r>
            <a:r>
              <a:rPr lang="en-GB" sz="2600" dirty="0" err="1"/>
              <a:t>zameraný</a:t>
            </a:r>
            <a:r>
              <a:rPr lang="en-GB" sz="2600" dirty="0"/>
              <a:t> </a:t>
            </a:r>
            <a:r>
              <a:rPr lang="en-GB" sz="2600" dirty="0" err="1"/>
              <a:t>na</a:t>
            </a:r>
            <a:r>
              <a:rPr lang="en-GB" sz="2600" dirty="0"/>
              <a:t> </a:t>
            </a:r>
            <a:r>
              <a:rPr lang="en-GB" sz="2600" dirty="0" err="1"/>
              <a:t>veľké</a:t>
            </a:r>
            <a:r>
              <a:rPr lang="en-GB" sz="2600" dirty="0"/>
              <a:t> </a:t>
            </a:r>
            <a:r>
              <a:rPr lang="en-GB" sz="2600" dirty="0" err="1"/>
              <a:t>predátory</a:t>
            </a:r>
            <a:r>
              <a:rPr lang="en-GB" sz="2600" dirty="0"/>
              <a:t> </a:t>
            </a:r>
            <a:r>
              <a:rPr lang="en-GB" sz="2600" dirty="0" err="1"/>
              <a:t>Karpát</a:t>
            </a:r>
            <a:r>
              <a:rPr lang="en-GB" sz="2600" dirty="0"/>
              <a:t> (</a:t>
            </a:r>
            <a:r>
              <a:rPr lang="en-GB" sz="2600" dirty="0" err="1"/>
              <a:t>vlk</a:t>
            </a:r>
            <a:r>
              <a:rPr lang="en-GB" sz="2600" dirty="0"/>
              <a:t>, </a:t>
            </a:r>
            <a:r>
              <a:rPr lang="en-GB" sz="2600" dirty="0" err="1"/>
              <a:t>medveď</a:t>
            </a:r>
            <a:r>
              <a:rPr lang="en-GB" sz="2600" dirty="0"/>
              <a:t>, </a:t>
            </a:r>
            <a:r>
              <a:rPr lang="en-GB" sz="2600" dirty="0" err="1"/>
              <a:t>rys</a:t>
            </a:r>
            <a:r>
              <a:rPr lang="en-GB" sz="2600" dirty="0"/>
              <a:t>) </a:t>
            </a:r>
            <a:r>
              <a:rPr lang="en-GB" sz="2600" dirty="0" err="1"/>
              <a:t>ako</a:t>
            </a:r>
            <a:r>
              <a:rPr lang="en-GB" sz="2600" dirty="0"/>
              <a:t> </a:t>
            </a:r>
            <a:r>
              <a:rPr lang="en-GB" sz="2600" dirty="0" err="1"/>
              <a:t>tzv</a:t>
            </a:r>
            <a:r>
              <a:rPr lang="en-GB" sz="2600" dirty="0"/>
              <a:t>. </a:t>
            </a:r>
            <a:r>
              <a:rPr lang="en-GB" sz="2600" dirty="0" err="1"/>
              <a:t>dáždnikové</a:t>
            </a:r>
            <a:r>
              <a:rPr lang="en-GB" sz="2600" dirty="0"/>
              <a:t> </a:t>
            </a:r>
            <a:r>
              <a:rPr lang="en-GB" sz="2600" dirty="0" err="1"/>
              <a:t>druhy</a:t>
            </a:r>
            <a:r>
              <a:rPr lang="en-GB" sz="2600" dirty="0"/>
              <a:t>, </a:t>
            </a:r>
            <a:r>
              <a:rPr lang="en-GB" sz="2600" dirty="0" err="1"/>
              <a:t>na</a:t>
            </a:r>
            <a:r>
              <a:rPr lang="en-GB" sz="2600" dirty="0"/>
              <a:t> </a:t>
            </a:r>
            <a:r>
              <a:rPr lang="en-GB" sz="2600" dirty="0" err="1"/>
              <a:t>základe</a:t>
            </a:r>
            <a:r>
              <a:rPr lang="en-GB" sz="2600" dirty="0"/>
              <a:t> </a:t>
            </a:r>
            <a:r>
              <a:rPr lang="en-GB" sz="2600" dirty="0" err="1"/>
              <a:t>výskytu</a:t>
            </a:r>
            <a:r>
              <a:rPr lang="en-GB" sz="2600" dirty="0"/>
              <a:t> </a:t>
            </a:r>
            <a:r>
              <a:rPr lang="en-GB" sz="2600" dirty="0" err="1"/>
              <a:t>ktorých</a:t>
            </a:r>
            <a:r>
              <a:rPr lang="en-GB" sz="2600" dirty="0"/>
              <a:t> </a:t>
            </a:r>
            <a:r>
              <a:rPr lang="en-GB" sz="2600" dirty="0" err="1"/>
              <a:t>možno</a:t>
            </a:r>
            <a:r>
              <a:rPr lang="en-GB" sz="2600" dirty="0"/>
              <a:t> </a:t>
            </a:r>
            <a:r>
              <a:rPr lang="en-GB" sz="2600" dirty="0" err="1"/>
              <a:t>predokladať</a:t>
            </a:r>
            <a:r>
              <a:rPr lang="en-GB" sz="2600" dirty="0"/>
              <a:t> </a:t>
            </a:r>
            <a:r>
              <a:rPr lang="en-GB" sz="2600" dirty="0" err="1"/>
              <a:t>prítomnosť</a:t>
            </a:r>
            <a:r>
              <a:rPr lang="en-GB" sz="2600" dirty="0"/>
              <a:t> </a:t>
            </a:r>
            <a:r>
              <a:rPr lang="en-GB" sz="2600" dirty="0" err="1"/>
              <a:t>aj</a:t>
            </a:r>
            <a:r>
              <a:rPr lang="en-GB" sz="2600" dirty="0"/>
              <a:t> </a:t>
            </a:r>
            <a:r>
              <a:rPr lang="en-GB" sz="2600" dirty="0" err="1"/>
              <a:t>iných</a:t>
            </a:r>
            <a:r>
              <a:rPr lang="en-GB" sz="2600" dirty="0"/>
              <a:t> </a:t>
            </a:r>
            <a:r>
              <a:rPr lang="en-GB" sz="2600" dirty="0" err="1"/>
              <a:t>živočíšnych</a:t>
            </a:r>
            <a:r>
              <a:rPr lang="en-GB" sz="2600" dirty="0"/>
              <a:t> </a:t>
            </a:r>
            <a:r>
              <a:rPr lang="en-GB" sz="2600" dirty="0" err="1"/>
              <a:t>druhov</a:t>
            </a:r>
            <a:r>
              <a:rPr lang="en-GB" sz="2600" dirty="0"/>
              <a:t>, t. j. </a:t>
            </a:r>
            <a:r>
              <a:rPr lang="en-GB" sz="2600" dirty="0" err="1"/>
              <a:t>tieto</a:t>
            </a:r>
            <a:r>
              <a:rPr lang="en-GB" sz="2600" dirty="0"/>
              <a:t> </a:t>
            </a:r>
            <a:r>
              <a:rPr lang="en-GB" sz="2600" dirty="0" err="1"/>
              <a:t>dáždnikové</a:t>
            </a:r>
            <a:r>
              <a:rPr lang="en-GB" sz="2600" dirty="0"/>
              <a:t> </a:t>
            </a:r>
            <a:r>
              <a:rPr lang="en-GB" sz="2600" dirty="0" err="1"/>
              <a:t>druhy</a:t>
            </a:r>
            <a:r>
              <a:rPr lang="en-GB" sz="2600" dirty="0"/>
              <a:t> </a:t>
            </a:r>
            <a:r>
              <a:rPr lang="en-GB" sz="2600" dirty="0" err="1"/>
              <a:t>indikujú</a:t>
            </a:r>
            <a:r>
              <a:rPr lang="en-GB" sz="2600" dirty="0"/>
              <a:t> v </a:t>
            </a:r>
            <a:r>
              <a:rPr lang="en-GB" sz="2600" dirty="0" err="1"/>
              <a:t>danom</a:t>
            </a:r>
            <a:r>
              <a:rPr lang="en-GB" sz="2600" dirty="0"/>
              <a:t> </a:t>
            </a:r>
            <a:r>
              <a:rPr lang="en-GB" sz="2600" dirty="0" err="1"/>
              <a:t>území</a:t>
            </a:r>
            <a:r>
              <a:rPr lang="en-GB" sz="2600" dirty="0"/>
              <a:t> </a:t>
            </a:r>
            <a:r>
              <a:rPr lang="en-GB" sz="2600" dirty="0" err="1"/>
              <a:t>prítomnosť</a:t>
            </a:r>
            <a:r>
              <a:rPr lang="en-GB" sz="2600" dirty="0"/>
              <a:t> a </a:t>
            </a:r>
            <a:r>
              <a:rPr lang="en-GB" sz="2600" dirty="0" err="1"/>
              <a:t>stav</a:t>
            </a:r>
            <a:r>
              <a:rPr lang="en-GB" sz="2600" dirty="0"/>
              <a:t> </a:t>
            </a:r>
            <a:r>
              <a:rPr lang="en-GB" sz="2600" dirty="0" err="1"/>
              <a:t>zložitých</a:t>
            </a:r>
            <a:r>
              <a:rPr lang="en-GB" sz="2600" dirty="0"/>
              <a:t> </a:t>
            </a:r>
            <a:r>
              <a:rPr lang="en-GB" sz="2600" dirty="0" err="1"/>
              <a:t>ekosystémov</a:t>
            </a:r>
            <a:r>
              <a:rPr lang="en-GB" sz="2600" dirty="0"/>
              <a:t>.</a:t>
            </a:r>
            <a:endParaRPr sz="2600" dirty="0"/>
          </a:p>
        </p:txBody>
      </p:sp>
      <p:sp>
        <p:nvSpPr>
          <p:cNvPr id="4" name="Google Shape;46;p10">
            <a:extLst>
              <a:ext uri="{FF2B5EF4-FFF2-40B4-BE49-F238E27FC236}">
                <a16:creationId xmlns:a16="http://schemas.microsoft.com/office/drawing/2014/main" id="{C0919A35-06D5-5D45-9AFA-759F286F1755}"/>
              </a:ext>
            </a:extLst>
          </p:cNvPr>
          <p:cNvSpPr txBox="1">
            <a:spLocks/>
          </p:cNvSpPr>
          <p:nvPr/>
        </p:nvSpPr>
        <p:spPr>
          <a:xfrm>
            <a:off x="2239107" y="1227572"/>
            <a:ext cx="4665785" cy="573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sk-SK" sz="3600" dirty="0"/>
              <a:t>Projekt ConnectGREEN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5480CBE-3120-F248-A852-804E5CE6DD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90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458"/>
    </mc:Choice>
    <mc:Fallback>
      <p:transition spd="slow" advTm="55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subTitle" idx="1"/>
          </p:nvPr>
        </p:nvSpPr>
        <p:spPr>
          <a:xfrm>
            <a:off x="228599" y="1929285"/>
            <a:ext cx="8686800" cy="428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sz="1800" dirty="0" err="1"/>
              <a:t>Projekt</a:t>
            </a:r>
            <a:r>
              <a:rPr lang="en-GB" sz="1800" dirty="0"/>
              <a:t> ConnectGREEN </a:t>
            </a:r>
            <a:r>
              <a:rPr lang="en-GB" sz="1800" dirty="0" err="1"/>
              <a:t>dosahuje</a:t>
            </a:r>
            <a:r>
              <a:rPr lang="en-GB" sz="1800" dirty="0"/>
              <a:t> </a:t>
            </a:r>
            <a:r>
              <a:rPr lang="en-GB" sz="1800" dirty="0" err="1"/>
              <a:t>tento</a:t>
            </a:r>
            <a:r>
              <a:rPr lang="en-GB" sz="1800" dirty="0"/>
              <a:t> </a:t>
            </a:r>
            <a:r>
              <a:rPr lang="en-GB" sz="1800" dirty="0" err="1"/>
              <a:t>cieľ</a:t>
            </a:r>
            <a:r>
              <a:rPr lang="en-GB" sz="1800" dirty="0"/>
              <a:t> </a:t>
            </a:r>
            <a:r>
              <a:rPr lang="en-GB" sz="1800" dirty="0" err="1"/>
              <a:t>prostredníctvom</a:t>
            </a:r>
            <a:r>
              <a:rPr lang="en-GB" sz="1800" dirty="0"/>
              <a:t> </a:t>
            </a:r>
            <a:r>
              <a:rPr lang="en-GB" sz="1800" dirty="0" err="1"/>
              <a:t>nasledovných</a:t>
            </a:r>
            <a:r>
              <a:rPr lang="en-GB" sz="1800" dirty="0"/>
              <a:t> </a:t>
            </a:r>
            <a:r>
              <a:rPr lang="en-GB" sz="1800" dirty="0" err="1"/>
              <a:t>aktivít</a:t>
            </a:r>
            <a:r>
              <a:rPr lang="en-GB" sz="1800" dirty="0"/>
              <a:t>:</a:t>
            </a:r>
          </a:p>
          <a:p>
            <a:pPr>
              <a:buFontTx/>
              <a:buChar char="-"/>
            </a:pPr>
            <a:r>
              <a:rPr lang="en-GB" sz="1800" dirty="0" err="1"/>
              <a:t>vypracovanie</a:t>
            </a:r>
            <a:r>
              <a:rPr lang="en-GB" sz="1800" dirty="0"/>
              <a:t> </a:t>
            </a:r>
            <a:r>
              <a:rPr lang="en-GB" sz="1800" dirty="0" err="1"/>
              <a:t>inovatívnych</a:t>
            </a:r>
            <a:r>
              <a:rPr lang="en-GB" sz="1800" dirty="0"/>
              <a:t> </a:t>
            </a:r>
            <a:r>
              <a:rPr lang="en-GB" sz="1800" dirty="0" err="1"/>
              <a:t>riešení</a:t>
            </a:r>
            <a:r>
              <a:rPr lang="en-GB" sz="1800" dirty="0"/>
              <a:t> a </a:t>
            </a:r>
            <a:r>
              <a:rPr lang="en-GB" sz="1800" dirty="0" err="1"/>
              <a:t>usmernení</a:t>
            </a:r>
            <a:r>
              <a:rPr lang="en-GB" sz="1800" dirty="0"/>
              <a:t> </a:t>
            </a:r>
            <a:r>
              <a:rPr lang="en-GB" sz="1800" dirty="0" err="1"/>
              <a:t>na</a:t>
            </a:r>
            <a:r>
              <a:rPr lang="en-GB" sz="1800" dirty="0"/>
              <a:t> </a:t>
            </a:r>
            <a:r>
              <a:rPr lang="en-GB" sz="1800" dirty="0" err="1"/>
              <a:t>identifikáciu</a:t>
            </a:r>
            <a:r>
              <a:rPr lang="en-GB" sz="1800" dirty="0"/>
              <a:t> </a:t>
            </a:r>
            <a:r>
              <a:rPr lang="en-GB" sz="1800" dirty="0" err="1"/>
              <a:t>biokoridorov</a:t>
            </a:r>
            <a:r>
              <a:rPr lang="en-GB" sz="1800" dirty="0"/>
              <a:t> a </a:t>
            </a:r>
            <a:r>
              <a:rPr lang="en-GB" sz="1800" dirty="0" err="1"/>
              <a:t>konektivity</a:t>
            </a:r>
            <a:r>
              <a:rPr lang="en-GB" sz="1800" dirty="0"/>
              <a:t> </a:t>
            </a:r>
            <a:r>
              <a:rPr lang="en-GB" sz="1800" dirty="0" err="1"/>
              <a:t>biotopov</a:t>
            </a:r>
            <a:r>
              <a:rPr lang="en-GB" sz="1800" dirty="0"/>
              <a:t> </a:t>
            </a:r>
            <a:r>
              <a:rPr lang="en-GB" sz="1800" dirty="0" err="1"/>
              <a:t>harmonizovane</a:t>
            </a:r>
            <a:r>
              <a:rPr lang="en-GB" sz="1800" dirty="0"/>
              <a:t> v celom </a:t>
            </a:r>
            <a:r>
              <a:rPr lang="en-GB" sz="1800" dirty="0" err="1"/>
              <a:t>karpatskom</a:t>
            </a:r>
            <a:r>
              <a:rPr lang="en-GB" sz="1800" dirty="0"/>
              <a:t> </a:t>
            </a:r>
            <a:r>
              <a:rPr lang="en-GB" sz="1800" dirty="0" err="1"/>
              <a:t>bioregióne</a:t>
            </a:r>
            <a:r>
              <a:rPr lang="en-GB" sz="1800" dirty="0"/>
              <a:t> s </a:t>
            </a:r>
            <a:r>
              <a:rPr lang="en-GB" sz="1800" dirty="0" err="1"/>
              <a:t>cieľom</a:t>
            </a:r>
            <a:r>
              <a:rPr lang="en-GB" sz="1800" dirty="0"/>
              <a:t> </a:t>
            </a:r>
            <a:r>
              <a:rPr lang="en-GB" sz="1800" dirty="0" err="1"/>
              <a:t>zabezpečiť</a:t>
            </a:r>
            <a:r>
              <a:rPr lang="en-GB" sz="1800" dirty="0"/>
              <a:t> </a:t>
            </a:r>
            <a:r>
              <a:rPr lang="en-GB" sz="1800" dirty="0" err="1"/>
              <a:t>dlhodobý</a:t>
            </a:r>
            <a:r>
              <a:rPr lang="en-GB" sz="1800" dirty="0"/>
              <a:t> </a:t>
            </a:r>
            <a:r>
              <a:rPr lang="en-GB" sz="1800" dirty="0" err="1"/>
              <a:t>cezhraničný</a:t>
            </a:r>
            <a:r>
              <a:rPr lang="en-GB" sz="1800" dirty="0"/>
              <a:t> </a:t>
            </a:r>
            <a:r>
              <a:rPr lang="en-GB" sz="1800" dirty="0" err="1"/>
              <a:t>pohyb</a:t>
            </a:r>
            <a:r>
              <a:rPr lang="en-GB" sz="1800" dirty="0"/>
              <a:t> </a:t>
            </a:r>
            <a:r>
              <a:rPr lang="en-GB" sz="1800" dirty="0" err="1"/>
              <a:t>voľne</a:t>
            </a:r>
            <a:r>
              <a:rPr lang="en-GB" sz="1800" dirty="0"/>
              <a:t> </a:t>
            </a:r>
            <a:r>
              <a:rPr lang="en-GB" sz="1800" dirty="0" err="1"/>
              <a:t>žijúcich</a:t>
            </a:r>
            <a:r>
              <a:rPr lang="en-GB" sz="1800" dirty="0"/>
              <a:t> </a:t>
            </a:r>
            <a:r>
              <a:rPr lang="en-GB" sz="1800" dirty="0" err="1"/>
              <a:t>zvierat</a:t>
            </a:r>
            <a:r>
              <a:rPr lang="en-GB" sz="1800" dirty="0"/>
              <a:t>, </a:t>
            </a:r>
            <a:r>
              <a:rPr lang="en-GB" sz="1800" dirty="0" err="1"/>
              <a:t>súvisiace</a:t>
            </a:r>
            <a:r>
              <a:rPr lang="en-GB" sz="1800" dirty="0"/>
              <a:t> </a:t>
            </a:r>
            <a:r>
              <a:rPr lang="en-GB" sz="1800" dirty="0" err="1"/>
              <a:t>ekosystémové</a:t>
            </a:r>
            <a:r>
              <a:rPr lang="en-GB" sz="1800" dirty="0"/>
              <a:t> </a:t>
            </a:r>
            <a:r>
              <a:rPr lang="en-GB" sz="1800" dirty="0" err="1"/>
              <a:t>služby</a:t>
            </a:r>
            <a:r>
              <a:rPr lang="en-GB" sz="1800" dirty="0"/>
              <a:t> a </a:t>
            </a:r>
            <a:r>
              <a:rPr lang="en-GB" sz="1800" dirty="0" err="1"/>
              <a:t>vysokú</a:t>
            </a:r>
            <a:r>
              <a:rPr lang="en-GB" sz="1800" dirty="0"/>
              <a:t> </a:t>
            </a:r>
            <a:r>
              <a:rPr lang="en-GB" sz="1800" dirty="0" err="1"/>
              <a:t>úroveň</a:t>
            </a:r>
            <a:r>
              <a:rPr lang="en-GB" sz="1800" dirty="0"/>
              <a:t> </a:t>
            </a:r>
            <a:r>
              <a:rPr lang="en-GB" sz="1800" dirty="0" err="1"/>
              <a:t>biodiverzity</a:t>
            </a:r>
            <a:r>
              <a:rPr lang="en-GB" sz="1800" dirty="0"/>
              <a:t> v </a:t>
            </a:r>
            <a:r>
              <a:rPr lang="en-GB" sz="1800" dirty="0" err="1"/>
              <a:t>regióne</a:t>
            </a:r>
            <a:r>
              <a:rPr lang="en-GB" sz="1800" dirty="0"/>
              <a:t>,</a:t>
            </a:r>
          </a:p>
          <a:p>
            <a:pPr marL="25400" indent="0"/>
            <a:endParaRPr lang="en-GB" sz="1800" dirty="0"/>
          </a:p>
          <a:p>
            <a:pPr>
              <a:buFontTx/>
              <a:buChar char="-"/>
            </a:pPr>
            <a:r>
              <a:rPr lang="en-GB" sz="1800" dirty="0" err="1"/>
              <a:t>zapojenie</a:t>
            </a:r>
            <a:r>
              <a:rPr lang="en-GB" sz="1800" dirty="0"/>
              <a:t> </a:t>
            </a:r>
            <a:r>
              <a:rPr lang="en-GB" sz="1800" dirty="0" err="1"/>
              <a:t>manažérov</a:t>
            </a:r>
            <a:r>
              <a:rPr lang="en-GB" sz="1800" dirty="0"/>
              <a:t> </a:t>
            </a:r>
            <a:r>
              <a:rPr lang="en-GB" sz="1800" dirty="0" err="1"/>
              <a:t>chránených</a:t>
            </a:r>
            <a:r>
              <a:rPr lang="en-GB" sz="1800" dirty="0"/>
              <a:t> </a:t>
            </a:r>
            <a:r>
              <a:rPr lang="en-GB" sz="1800" dirty="0" err="1"/>
              <a:t>území</a:t>
            </a:r>
            <a:r>
              <a:rPr lang="en-GB" sz="1800" dirty="0"/>
              <a:t> a  </a:t>
            </a:r>
            <a:r>
              <a:rPr lang="en-GB" sz="1800" dirty="0" err="1"/>
              <a:t>území</a:t>
            </a:r>
            <a:r>
              <a:rPr lang="en-GB" sz="1800" dirty="0"/>
              <a:t> Natura 2000, </a:t>
            </a:r>
            <a:r>
              <a:rPr lang="en-GB" sz="1800" dirty="0" err="1"/>
              <a:t>ochrancov</a:t>
            </a:r>
            <a:r>
              <a:rPr lang="en-GB" sz="1800" dirty="0"/>
              <a:t> </a:t>
            </a:r>
            <a:r>
              <a:rPr lang="en-GB" sz="1800" dirty="0" err="1"/>
              <a:t>prírody</a:t>
            </a:r>
            <a:r>
              <a:rPr lang="en-GB" sz="1800" dirty="0"/>
              <a:t>, </a:t>
            </a:r>
            <a:r>
              <a:rPr lang="en-GB" sz="1800" dirty="0" err="1"/>
              <a:t>územných</a:t>
            </a:r>
            <a:r>
              <a:rPr lang="en-GB" sz="1800" dirty="0"/>
              <a:t> </a:t>
            </a:r>
            <a:r>
              <a:rPr lang="en-GB" sz="1800" dirty="0" err="1"/>
              <a:t>plánovačov</a:t>
            </a:r>
            <a:r>
              <a:rPr lang="en-GB" sz="1800" dirty="0"/>
              <a:t> a </a:t>
            </a:r>
            <a:r>
              <a:rPr lang="en-GB" sz="1800" dirty="0" err="1"/>
              <a:t>ďalších</a:t>
            </a:r>
            <a:r>
              <a:rPr lang="en-GB" sz="1800" dirty="0"/>
              <a:t> </a:t>
            </a:r>
            <a:r>
              <a:rPr lang="en-GB" sz="1800" dirty="0" err="1"/>
              <a:t>kľúčových</a:t>
            </a:r>
            <a:r>
              <a:rPr lang="en-GB" sz="1800" dirty="0"/>
              <a:t> </a:t>
            </a:r>
            <a:r>
              <a:rPr lang="en-GB" sz="1800" dirty="0" err="1"/>
              <a:t>zainteresovaných</a:t>
            </a:r>
            <a:r>
              <a:rPr lang="en-GB" sz="1800" dirty="0"/>
              <a:t> </a:t>
            </a:r>
            <a:r>
              <a:rPr lang="en-GB" sz="1800" dirty="0" err="1"/>
              <a:t>strán</a:t>
            </a:r>
            <a:r>
              <a:rPr lang="en-GB" sz="1800" dirty="0"/>
              <a:t> do </a:t>
            </a:r>
            <a:r>
              <a:rPr lang="en-GB" sz="1800" dirty="0" err="1"/>
              <a:t>integrovaného</a:t>
            </a:r>
            <a:r>
              <a:rPr lang="en-GB" sz="1800" dirty="0"/>
              <a:t> </a:t>
            </a:r>
            <a:r>
              <a:rPr lang="en-GB" sz="1800" dirty="0" err="1"/>
              <a:t>systému</a:t>
            </a:r>
            <a:r>
              <a:rPr lang="en-GB" sz="1800" dirty="0"/>
              <a:t> </a:t>
            </a:r>
            <a:r>
              <a:rPr lang="en-GB" sz="1800" dirty="0" err="1"/>
              <a:t>na</a:t>
            </a:r>
            <a:r>
              <a:rPr lang="en-GB" sz="1800" dirty="0"/>
              <a:t> </a:t>
            </a:r>
            <a:r>
              <a:rPr lang="en-GB" sz="1800" dirty="0" err="1"/>
              <a:t>posilnenie</a:t>
            </a:r>
            <a:r>
              <a:rPr lang="en-GB" sz="1800" dirty="0"/>
              <a:t> </a:t>
            </a:r>
            <a:r>
              <a:rPr lang="en-GB" sz="1800" dirty="0" err="1"/>
              <a:t>vedeckých</a:t>
            </a:r>
            <a:r>
              <a:rPr lang="en-GB" sz="1800" dirty="0"/>
              <a:t> </a:t>
            </a:r>
            <a:r>
              <a:rPr lang="en-GB" sz="1800" dirty="0" err="1"/>
              <a:t>kapacít</a:t>
            </a:r>
            <a:r>
              <a:rPr lang="en-GB" sz="1800" dirty="0"/>
              <a:t> pre </a:t>
            </a:r>
            <a:r>
              <a:rPr lang="en-GB" sz="1800" dirty="0" err="1"/>
              <a:t>identifikáciu</a:t>
            </a:r>
            <a:r>
              <a:rPr lang="en-GB" sz="1800" dirty="0"/>
              <a:t> a </a:t>
            </a:r>
            <a:r>
              <a:rPr lang="en-GB" sz="1800" dirty="0" err="1"/>
              <a:t>manažment</a:t>
            </a:r>
            <a:r>
              <a:rPr lang="en-GB" sz="1800" dirty="0"/>
              <a:t> </a:t>
            </a:r>
            <a:r>
              <a:rPr lang="en-GB" sz="1800" dirty="0" err="1"/>
              <a:t>biokoridorov</a:t>
            </a:r>
            <a:r>
              <a:rPr lang="en-GB" sz="1800" dirty="0"/>
              <a:t>,</a:t>
            </a:r>
          </a:p>
          <a:p>
            <a:pPr marL="25400" indent="0"/>
            <a:endParaRPr lang="en-GB" sz="1800" dirty="0"/>
          </a:p>
          <a:p>
            <a:pPr>
              <a:buFontTx/>
              <a:buChar char="-"/>
            </a:pPr>
            <a:r>
              <a:rPr lang="en-GB" sz="1800" dirty="0" err="1"/>
              <a:t>zosúladenie</a:t>
            </a:r>
            <a:r>
              <a:rPr lang="en-GB" sz="1800" dirty="0"/>
              <a:t> </a:t>
            </a:r>
            <a:r>
              <a:rPr lang="en-GB" sz="1800" dirty="0" err="1"/>
              <a:t>ochrany</a:t>
            </a:r>
            <a:r>
              <a:rPr lang="en-GB" sz="1800" dirty="0"/>
              <a:t> </a:t>
            </a:r>
            <a:r>
              <a:rPr lang="en-GB" sz="1800" dirty="0" err="1"/>
              <a:t>prírody</a:t>
            </a:r>
            <a:r>
              <a:rPr lang="en-GB" sz="1800" dirty="0"/>
              <a:t>, </a:t>
            </a:r>
            <a:r>
              <a:rPr lang="en-GB" sz="1800" dirty="0" err="1"/>
              <a:t>územného</a:t>
            </a:r>
            <a:r>
              <a:rPr lang="en-GB" sz="1800" dirty="0"/>
              <a:t> </a:t>
            </a:r>
            <a:r>
              <a:rPr lang="en-GB" sz="1800" dirty="0" err="1"/>
              <a:t>plánovania</a:t>
            </a:r>
            <a:r>
              <a:rPr lang="en-GB" sz="1800" dirty="0"/>
              <a:t> a </a:t>
            </a:r>
            <a:r>
              <a:rPr lang="en-GB" sz="1800" dirty="0" err="1"/>
              <a:t>rozvoja</a:t>
            </a:r>
            <a:r>
              <a:rPr lang="en-GB" sz="1800" dirty="0"/>
              <a:t> v </a:t>
            </a:r>
            <a:r>
              <a:rPr lang="en-GB" sz="1800" dirty="0" err="1"/>
              <a:t>biokoridoroch</a:t>
            </a:r>
            <a:r>
              <a:rPr lang="en-GB" sz="1800" dirty="0"/>
              <a:t> </a:t>
            </a:r>
            <a:r>
              <a:rPr lang="en-GB" sz="1800" dirty="0" err="1"/>
              <a:t>chránených</a:t>
            </a:r>
            <a:r>
              <a:rPr lang="en-GB" sz="1800" dirty="0"/>
              <a:t> </a:t>
            </a:r>
            <a:r>
              <a:rPr lang="en-GB" sz="1800" dirty="0" err="1"/>
              <a:t>území</a:t>
            </a:r>
            <a:r>
              <a:rPr lang="en-GB" sz="1800" dirty="0"/>
              <a:t> a </a:t>
            </a:r>
            <a:r>
              <a:rPr lang="en-GB" sz="1800" dirty="0" err="1"/>
              <a:t>na</a:t>
            </a:r>
            <a:r>
              <a:rPr lang="en-GB" sz="1800" dirty="0"/>
              <a:t> </a:t>
            </a:r>
            <a:r>
              <a:rPr lang="en-GB" sz="1800" dirty="0" err="1"/>
              <a:t>lokalitách</a:t>
            </a:r>
            <a:r>
              <a:rPr lang="en-GB" sz="1800" dirty="0"/>
              <a:t> Natura 2000 </a:t>
            </a:r>
            <a:r>
              <a:rPr lang="en-GB" sz="1800" dirty="0" err="1"/>
              <a:t>prostredníctvom</a:t>
            </a:r>
            <a:r>
              <a:rPr lang="en-GB" sz="1800" dirty="0"/>
              <a:t> </a:t>
            </a:r>
            <a:r>
              <a:rPr lang="en-GB" sz="1800" dirty="0" err="1"/>
              <a:t>identifikácie</a:t>
            </a:r>
            <a:r>
              <a:rPr lang="en-GB" sz="1800" dirty="0"/>
              <a:t> a </a:t>
            </a:r>
            <a:r>
              <a:rPr lang="en-GB" sz="1800" dirty="0" err="1"/>
              <a:t>implementácie</a:t>
            </a:r>
            <a:r>
              <a:rPr lang="en-GB" sz="1800" dirty="0"/>
              <a:t> </a:t>
            </a:r>
            <a:r>
              <a:rPr lang="en-GB" sz="1800" dirty="0" err="1"/>
              <a:t>strategických</a:t>
            </a:r>
            <a:r>
              <a:rPr lang="en-GB" sz="1800" dirty="0"/>
              <a:t> </a:t>
            </a:r>
            <a:r>
              <a:rPr lang="en-GB" sz="1800" dirty="0" err="1"/>
              <a:t>usmernení</a:t>
            </a:r>
            <a:r>
              <a:rPr lang="en-GB" sz="1800" dirty="0"/>
              <a:t>, </a:t>
            </a:r>
            <a:r>
              <a:rPr lang="en-GB" sz="1800" dirty="0" err="1"/>
              <a:t>nástrojov</a:t>
            </a:r>
            <a:r>
              <a:rPr lang="en-GB" sz="1800" dirty="0"/>
              <a:t> a </a:t>
            </a:r>
            <a:r>
              <a:rPr lang="en-GB" sz="1800" dirty="0" err="1"/>
              <a:t>postupov</a:t>
            </a:r>
            <a:r>
              <a:rPr lang="en-GB" sz="1800" dirty="0"/>
              <a:t>.</a:t>
            </a:r>
          </a:p>
          <a:p>
            <a:pPr marL="25400" indent="0"/>
            <a:endParaRPr lang="en-GB" sz="1200" dirty="0"/>
          </a:p>
          <a:p>
            <a:pPr marL="0" lvl="0" indent="0">
              <a:spcBef>
                <a:spcPts val="0"/>
              </a:spcBef>
            </a:pPr>
            <a:endParaRPr sz="12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46;p10">
            <a:extLst>
              <a:ext uri="{FF2B5EF4-FFF2-40B4-BE49-F238E27FC236}">
                <a16:creationId xmlns:a16="http://schemas.microsoft.com/office/drawing/2014/main" id="{43208DAF-A4D5-8549-9158-AA4D3B567316}"/>
              </a:ext>
            </a:extLst>
          </p:cNvPr>
          <p:cNvSpPr txBox="1">
            <a:spLocks/>
          </p:cNvSpPr>
          <p:nvPr/>
        </p:nvSpPr>
        <p:spPr>
          <a:xfrm>
            <a:off x="2239107" y="1227572"/>
            <a:ext cx="4665785" cy="573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sk-SK" sz="3600" dirty="0"/>
              <a:t>Projekt ConnectGREEN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B6AED2E-3051-1E42-9417-9EEF6336A3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971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112"/>
    </mc:Choice>
    <mc:Fallback>
      <p:transition spd="slow" advTm="71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subTitle" idx="1"/>
          </p:nvPr>
        </p:nvSpPr>
        <p:spPr>
          <a:xfrm>
            <a:off x="239713" y="1793630"/>
            <a:ext cx="8686800" cy="797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</a:pPr>
            <a:r>
              <a:rPr lang="sk-SK" sz="1800" dirty="0">
                <a:latin typeface="Calibri"/>
                <a:ea typeface="Calibri"/>
                <a:cs typeface="Calibri"/>
                <a:sym typeface="Calibri"/>
              </a:rPr>
              <a:t>Za účelom šírenia tematiky ekologickej konektivity v krajinách Karpát, zapojených v projekte boli vypracované rôzne propagačné materiály a organizované viaceré aktivity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46;p10">
            <a:extLst>
              <a:ext uri="{FF2B5EF4-FFF2-40B4-BE49-F238E27FC236}">
                <a16:creationId xmlns:a16="http://schemas.microsoft.com/office/drawing/2014/main" id="{7C6400C6-03A5-1148-B6F9-6E6A82C9483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28600" y="1037492"/>
            <a:ext cx="8697913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sk-SK" sz="3600" dirty="0"/>
              <a:t>Projekt ConnectGREEN - propagácia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DF111EF-BC1E-294E-AA69-744E48683D47}"/>
              </a:ext>
            </a:extLst>
          </p:cNvPr>
          <p:cNvGrpSpPr/>
          <p:nvPr/>
        </p:nvGrpSpPr>
        <p:grpSpPr>
          <a:xfrm>
            <a:off x="367194" y="2590800"/>
            <a:ext cx="1750367" cy="4073770"/>
            <a:chOff x="367194" y="2590800"/>
            <a:chExt cx="1750367" cy="4073770"/>
          </a:xfrm>
        </p:grpSpPr>
        <p:pic>
          <p:nvPicPr>
            <p:cNvPr id="3" name="Picture 2" descr="A picture containing calendar&#10;&#10;Description automatically generated">
              <a:extLst>
                <a:ext uri="{FF2B5EF4-FFF2-40B4-BE49-F238E27FC236}">
                  <a16:creationId xmlns:a16="http://schemas.microsoft.com/office/drawing/2014/main" id="{67BA823A-31DA-E548-82FE-82C0413B9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7194" y="2590800"/>
              <a:ext cx="1750367" cy="407377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23A5C10-81BE-4A49-9916-F2847E8AA9C1}"/>
                </a:ext>
              </a:extLst>
            </p:cNvPr>
            <p:cNvSpPr txBox="1"/>
            <p:nvPr/>
          </p:nvSpPr>
          <p:spPr>
            <a:xfrm>
              <a:off x="674914" y="6259286"/>
              <a:ext cx="6815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K" dirty="0"/>
                <a:t>roll-up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05A65A8-6F60-A341-87F4-59E245361098}"/>
              </a:ext>
            </a:extLst>
          </p:cNvPr>
          <p:cNvGrpSpPr/>
          <p:nvPr/>
        </p:nvGrpSpPr>
        <p:grpSpPr>
          <a:xfrm>
            <a:off x="6802816" y="2497413"/>
            <a:ext cx="2251178" cy="3272701"/>
            <a:chOff x="6802816" y="2497413"/>
            <a:chExt cx="2251178" cy="3272701"/>
          </a:xfrm>
        </p:grpSpPr>
        <p:pic>
          <p:nvPicPr>
            <p:cNvPr id="6" name="Picture 5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70CEC527-F751-264B-8570-A1D027347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02816" y="2497413"/>
              <a:ext cx="2251178" cy="313512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E33E4A1-26CE-244F-9EED-9AC44CB30A1E}"/>
                </a:ext>
              </a:extLst>
            </p:cNvPr>
            <p:cNvSpPr txBox="1"/>
            <p:nvPr/>
          </p:nvSpPr>
          <p:spPr>
            <a:xfrm>
              <a:off x="8169442" y="5462337"/>
              <a:ext cx="6719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K" dirty="0"/>
                <a:t>plagát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6876070-A057-8E49-B4E4-C2B66799DF59}"/>
              </a:ext>
            </a:extLst>
          </p:cNvPr>
          <p:cNvGrpSpPr/>
          <p:nvPr/>
        </p:nvGrpSpPr>
        <p:grpSpPr>
          <a:xfrm>
            <a:off x="1561463" y="4049222"/>
            <a:ext cx="6366942" cy="2287101"/>
            <a:chOff x="1561463" y="4049222"/>
            <a:chExt cx="6366942" cy="2287101"/>
          </a:xfrm>
        </p:grpSpPr>
        <p:pic>
          <p:nvPicPr>
            <p:cNvPr id="9" name="Picture 8" descr="Graphical user interface, text&#10;&#10;Description automatically generated">
              <a:extLst>
                <a:ext uri="{FF2B5EF4-FFF2-40B4-BE49-F238E27FC236}">
                  <a16:creationId xmlns:a16="http://schemas.microsoft.com/office/drawing/2014/main" id="{FD5FCA7D-48A1-274B-9A97-1551CB3C8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61463" y="4049222"/>
              <a:ext cx="6366942" cy="228710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11BF7C4-7EA6-5D43-B474-644E51B7262D}"/>
                </a:ext>
              </a:extLst>
            </p:cNvPr>
            <p:cNvSpPr txBox="1"/>
            <p:nvPr/>
          </p:nvSpPr>
          <p:spPr>
            <a:xfrm>
              <a:off x="2490537" y="5632540"/>
              <a:ext cx="5629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K" dirty="0"/>
                <a:t>leták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11D69F2-2CFB-5D46-BA6A-148F6EC93CC3}"/>
              </a:ext>
            </a:extLst>
          </p:cNvPr>
          <p:cNvGrpSpPr/>
          <p:nvPr/>
        </p:nvGrpSpPr>
        <p:grpSpPr>
          <a:xfrm>
            <a:off x="1844890" y="2504024"/>
            <a:ext cx="4957926" cy="3539196"/>
            <a:chOff x="1844890" y="2504024"/>
            <a:chExt cx="4957926" cy="3539196"/>
          </a:xfrm>
        </p:grpSpPr>
        <p:pic>
          <p:nvPicPr>
            <p:cNvPr id="17" name="Picture 16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8995ED67-44A6-B74B-8E20-6A3AEEA3849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44890" y="2504024"/>
              <a:ext cx="4957926" cy="353919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BC9DB4E-B58D-244C-98B3-CCD0B6A955D0}"/>
                </a:ext>
              </a:extLst>
            </p:cNvPr>
            <p:cNvSpPr txBox="1"/>
            <p:nvPr/>
          </p:nvSpPr>
          <p:spPr>
            <a:xfrm>
              <a:off x="2772024" y="2557990"/>
              <a:ext cx="27719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K" dirty="0"/>
                <a:t>brožúra o ekologickej konektivite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7EE21AD-6714-9C42-99E0-CF5E354707BD}"/>
              </a:ext>
            </a:extLst>
          </p:cNvPr>
          <p:cNvGrpSpPr/>
          <p:nvPr/>
        </p:nvGrpSpPr>
        <p:grpSpPr>
          <a:xfrm>
            <a:off x="1744499" y="2516586"/>
            <a:ext cx="5677227" cy="4020327"/>
            <a:chOff x="1744499" y="2516586"/>
            <a:chExt cx="5677227" cy="4020327"/>
          </a:xfrm>
        </p:grpSpPr>
        <p:pic>
          <p:nvPicPr>
            <p:cNvPr id="21" name="Picture 20" descr="Graphical user interface, text, website&#10;&#10;Description automatically generated">
              <a:extLst>
                <a:ext uri="{FF2B5EF4-FFF2-40B4-BE49-F238E27FC236}">
                  <a16:creationId xmlns:a16="http://schemas.microsoft.com/office/drawing/2014/main" id="{4593DC0D-7305-4D4C-8DA3-CEE389446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44499" y="2516586"/>
              <a:ext cx="5677227" cy="4020327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B55FBA5-96B8-6548-BBBE-B11C81FAFF0E}"/>
                </a:ext>
              </a:extLst>
            </p:cNvPr>
            <p:cNvSpPr txBox="1"/>
            <p:nvPr/>
          </p:nvSpPr>
          <p:spPr>
            <a:xfrm>
              <a:off x="3494866" y="2609973"/>
              <a:ext cx="9108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K" dirty="0"/>
                <a:t>factsheet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230C5B3-8842-6F41-A09F-76FB8C5E3CFC}"/>
              </a:ext>
            </a:extLst>
          </p:cNvPr>
          <p:cNvGrpSpPr/>
          <p:nvPr/>
        </p:nvGrpSpPr>
        <p:grpSpPr>
          <a:xfrm>
            <a:off x="338857" y="2475638"/>
            <a:ext cx="8594693" cy="4061275"/>
            <a:chOff x="338857" y="2475638"/>
            <a:chExt cx="8594693" cy="4061275"/>
          </a:xfrm>
        </p:grpSpPr>
        <p:pic>
          <p:nvPicPr>
            <p:cNvPr id="25" name="Picture 24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357D8915-FC3E-3C41-B1C5-82402CA91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38857" y="2475638"/>
              <a:ext cx="8488510" cy="406127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2FF867D-CE06-7E4E-A2CF-CB4ED5351760}"/>
                </a:ext>
              </a:extLst>
            </p:cNvPr>
            <p:cNvSpPr txBox="1"/>
            <p:nvPr/>
          </p:nvSpPr>
          <p:spPr>
            <a:xfrm>
              <a:off x="2203823" y="6180154"/>
              <a:ext cx="67297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K" b="1" dirty="0"/>
                <a:t>video súťaž – Slovensko malo najvyššiu účasť spomedzi partnerských krajín</a:t>
              </a:r>
            </a:p>
          </p:txBody>
        </p:sp>
      </p:grpSp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14D9DFD3-CF77-3C44-9538-D540F3ADF25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741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766"/>
    </mc:Choice>
    <mc:Fallback>
      <p:transition spd="slow" advTm="82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|2|1|1.3|4.4|6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48.3|1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4|10.8|4.3|13.9|8|6.1|7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5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12|1.4|5.2|1.4|2.2|1.4|4.6|1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3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9.3|2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|23.9|2.7|9.7|13.3|12.2|15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</TotalTime>
  <Words>1665</Words>
  <Application>Microsoft Macintosh PowerPoint</Application>
  <PresentationFormat>On-screen Show (4:3)</PresentationFormat>
  <Paragraphs>126</Paragraphs>
  <Slides>29</Slides>
  <Notes>29</Notes>
  <HiddenSlides>0</HiddenSlides>
  <MMClips>29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Noto Sans Symbols</vt:lpstr>
      <vt:lpstr>Office Theme</vt:lpstr>
      <vt:lpstr>Projekt ConnectGREEN</vt:lpstr>
      <vt:lpstr>PowerPoint Presentation</vt:lpstr>
      <vt:lpstr>Ekologická konektivita a fragmentácia krajiny</vt:lpstr>
      <vt:lpstr>Fragmentácia krajiny na úrovni EÚ</vt:lpstr>
      <vt:lpstr>Fragmentácia krajiny na úrovni EÚ</vt:lpstr>
      <vt:lpstr>Ekologická konektivita a ekologické siete</vt:lpstr>
      <vt:lpstr>PowerPoint Presentation</vt:lpstr>
      <vt:lpstr>PowerPoint Presentation</vt:lpstr>
      <vt:lpstr>Projekt ConnectGREEN - propagácia</vt:lpstr>
      <vt:lpstr>Projekt ConnectGREEN – vedecká báza</vt:lpstr>
      <vt:lpstr>Projekt ConnectGREEN – pilotné územia</vt:lpstr>
      <vt:lpstr>Projekt ConnectGREEN – pilotné územia</vt:lpstr>
      <vt:lpstr>Projekt ConnectGREEN – pilotné územia</vt:lpstr>
      <vt:lpstr>Projekt ConnectGREEN – pilotné územia</vt:lpstr>
      <vt:lpstr>Mapa ekologickej konektivity a migračných bariér Karpát</vt:lpstr>
      <vt:lpstr>Strategické usmernenia, nástroje a postupy</vt:lpstr>
      <vt:lpstr>Strategické usmernenia, nástroje a postupy</vt:lpstr>
      <vt:lpstr>Ďalšie aktivity v projekte ConnectGREEN</vt:lpstr>
      <vt:lpstr>Ekologická konektivita a ekologické siete v SR</vt:lpstr>
      <vt:lpstr>Ekologická konektivita a ekologické siete v SR regionálna úroveň - RÚSES</vt:lpstr>
      <vt:lpstr>Ekologická konektivita a ekologické siete v SR miestna úroveň - MÚSES</vt:lpstr>
      <vt:lpstr>Ekologická konektivita a ekologické siete v SR</vt:lpstr>
      <vt:lpstr>Implementácia výstupov projektu v krajinno-ekologickom plánovaní na Slovensku</vt:lpstr>
      <vt:lpstr>Implementácia výstupov projektu v krajinno-ekologickom plánovaní na Slovensku</vt:lpstr>
      <vt:lpstr>Implementácia výstupov projektu v krajinno-ekologickom plánovaní na Slovensku</vt:lpstr>
      <vt:lpstr>Implementácia výstupov projektu v krajinno-ekologickom plánovaní na Slovensku</vt:lpstr>
      <vt:lpstr>Implementácia výstupov projektu v krajinno-ekologickom plánovaní na Slovensku</vt:lpstr>
      <vt:lpstr>Implementácia výstupov projektu v krajinno-ekologickom plánovaní na Slovensku</vt:lpstr>
      <vt:lpstr>Ďakujem za pozornosť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 ConnectGREEN</dc:title>
  <cp:lastModifiedBy>Rastislav Stanik</cp:lastModifiedBy>
  <cp:revision>31</cp:revision>
  <dcterms:modified xsi:type="dcterms:W3CDTF">2021-07-15T02:29:10Z</dcterms:modified>
</cp:coreProperties>
</file>