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7" r:id="rId1"/>
    <p:sldMasterId id="2147483678" r:id="rId2"/>
  </p:sldMasterIdLst>
  <p:notesMasterIdLst>
    <p:notesMasterId r:id="rId16"/>
  </p:notesMasterIdLst>
  <p:sldIdLst>
    <p:sldId id="344" r:id="rId3"/>
    <p:sldId id="353" r:id="rId4"/>
    <p:sldId id="352" r:id="rId5"/>
    <p:sldId id="342" r:id="rId6"/>
    <p:sldId id="337" r:id="rId7"/>
    <p:sldId id="339" r:id="rId8"/>
    <p:sldId id="346" r:id="rId9"/>
    <p:sldId id="338" r:id="rId10"/>
    <p:sldId id="354" r:id="rId11"/>
    <p:sldId id="355" r:id="rId12"/>
    <p:sldId id="340" r:id="rId13"/>
    <p:sldId id="347" r:id="rId14"/>
    <p:sldId id="272" r:id="rId15"/>
  </p:sldIdLst>
  <p:sldSz cx="9144000" cy="5143500" type="screen16x9"/>
  <p:notesSz cx="6858000" cy="9144000"/>
  <p:embeddedFontLst>
    <p:embeddedFont>
      <p:font typeface="Montserrat" pitchFamily="2" charset="0"/>
      <p:regular r:id="rId17"/>
      <p:bold r:id="rId18"/>
      <p:italic r:id="rId19"/>
      <p:boldItalic r:id="rId20"/>
    </p:embeddedFont>
    <p:embeddedFont>
      <p:font typeface="Montserrat ExtraBold" pitchFamily="2" charset="0"/>
      <p:bold r:id="rId21"/>
      <p:italic r:id="rId22"/>
      <p:boldItalic r:id="rId23"/>
    </p:embeddedFont>
    <p:embeddedFont>
      <p:font typeface="Montserrat ExtraLight" pitchFamily="2" charset="0"/>
      <p:regular r:id="rId24"/>
      <p:bold r:id="rId25"/>
      <p:italic r:id="rId26"/>
      <p:boldItalic r:id="rId27"/>
    </p:embeddedFont>
    <p:embeddedFont>
      <p:font typeface="Montserrat Light" pitchFamily="2" charset="0"/>
      <p:regular r:id="rId28"/>
      <p: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áš Bartl" initials="T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707D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31"/>
    <p:restoredTop sz="93188"/>
  </p:normalViewPr>
  <p:slideViewPr>
    <p:cSldViewPr snapToGrid="0">
      <p:cViewPr varScale="1">
        <p:scale>
          <a:sx n="156" d="100"/>
          <a:sy n="156" d="100"/>
        </p:scale>
        <p:origin x="512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commentAuthors" Target="commentAuthor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 1">
  <p:cSld name="Úvodní snímek 1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ctrTitle"/>
          </p:nvPr>
        </p:nvSpPr>
        <p:spPr>
          <a:xfrm>
            <a:off x="259556" y="2585537"/>
            <a:ext cx="86250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Montserrat ExtraBold"/>
              <a:buNone/>
              <a:defRPr sz="5000" b="1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ubTitle" idx="1"/>
          </p:nvPr>
        </p:nvSpPr>
        <p:spPr>
          <a:xfrm>
            <a:off x="259556" y="3941846"/>
            <a:ext cx="8625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R="0" lvl="1" algn="ctr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 sz="15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259557" y="3274219"/>
            <a:ext cx="8620200" cy="4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914400" marR="0" lvl="1" indent="-3048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  <a:defRPr sz="12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endParaRPr/>
          </a:p>
        </p:txBody>
      </p:sp>
      <p:pic>
        <p:nvPicPr>
          <p:cNvPr id="58" name="Shape 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10081" y="1201265"/>
            <a:ext cx="1123837" cy="112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259556" y="433388"/>
            <a:ext cx="86223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ontserrat ExtraBold"/>
              <a:buNone/>
              <a:defRPr sz="4000" b="1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259556" y="1145381"/>
            <a:ext cx="8622300" cy="3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302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914400" marR="0" lvl="1" indent="-3048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  <a:defRPr sz="12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1828800" marR="0" lvl="3" indent="-3302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2286000" marR="0" lvl="4" indent="-3302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ředělový slide půlený">
  <p:cSld name="Předělový slide půlený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4610100" y="433388"/>
            <a:ext cx="42720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914400" marR="0" lvl="1" indent="-3048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  <a:defRPr sz="12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259556" y="1137643"/>
            <a:ext cx="4055100" cy="22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 ExtraBold"/>
              <a:buNone/>
              <a:defRPr sz="45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2"/>
          </p:nvPr>
        </p:nvSpPr>
        <p:spPr>
          <a:xfrm>
            <a:off x="259556" y="3440311"/>
            <a:ext cx="40551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Helvetica Neue"/>
              <a:buNone/>
              <a:defRPr sz="1500" b="0" i="0" u="none" strike="noStrike" cap="none">
                <a:solidFill>
                  <a:srgbClr val="888888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3"/>
          </p:nvPr>
        </p:nvSpPr>
        <p:spPr>
          <a:xfrm>
            <a:off x="4610100" y="1145381"/>
            <a:ext cx="4272000" cy="3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302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914400" marR="0" lvl="1" indent="-3048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  <a:defRPr sz="12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Tretiny">
  <p:cSld name="Slide Tretin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259557" y="433388"/>
            <a:ext cx="49983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ontserrat ExtraBold"/>
              <a:buNone/>
              <a:defRPr sz="3800" b="1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259557" y="1353787"/>
            <a:ext cx="4998300" cy="3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302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914400" marR="0" lvl="1" indent="-3048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  <a:defRPr sz="12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1828800" marR="0" lvl="3" indent="-3302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2286000" marR="0" lvl="4" indent="-3302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2"/>
          </p:nvPr>
        </p:nvSpPr>
        <p:spPr>
          <a:xfrm>
            <a:off x="5334000" y="1353787"/>
            <a:ext cx="3548100" cy="3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302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914400" marR="0" lvl="1" indent="-3048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  <a:defRPr sz="12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3"/>
          </p:nvPr>
        </p:nvSpPr>
        <p:spPr>
          <a:xfrm>
            <a:off x="5334000" y="433388"/>
            <a:ext cx="35481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914400" marR="0" lvl="1" indent="-3048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  <a:defRPr sz="12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noho obsahu">
  <p:cSld name="Mnoho obsahu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259556" y="177944"/>
            <a:ext cx="86223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 ExtraBold"/>
              <a:buNone/>
              <a:defRPr sz="2700" b="1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ředělový slide">
  <p:cSld name="Předělový slide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Shape 77"/>
          <p:cNvPicPr preferRelativeResize="0"/>
          <p:nvPr/>
        </p:nvPicPr>
        <p:blipFill rotWithShape="1">
          <a:blip r:embed="rId2">
            <a:alphaModFix/>
          </a:blip>
          <a:srcRect r="1555"/>
          <a:stretch/>
        </p:blipFill>
        <p:spPr>
          <a:xfrm>
            <a:off x="0" y="-1"/>
            <a:ext cx="9449994" cy="539948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259556" y="1280517"/>
            <a:ext cx="82509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Montserrat ExtraBold"/>
              <a:buNone/>
              <a:defRPr sz="38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259556" y="3440311"/>
            <a:ext cx="82509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Helvetica Neue"/>
              <a:buNone/>
              <a:defRPr sz="1500" b="0" i="0" u="none" strike="noStrike" cap="none">
                <a:solidFill>
                  <a:srgbClr val="888888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Pouze nadpis">
  <p:cSld name="1_Pouze nadpi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259556" y="433388"/>
            <a:ext cx="86223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ontserrat ExtraBold"/>
              <a:buNone/>
              <a:defRPr sz="3800" b="1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259556" y="433388"/>
            <a:ext cx="86223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ontserrat ExtraBold"/>
              <a:buNone/>
              <a:defRPr sz="3800" b="1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269081" y="1145381"/>
            <a:ext cx="4262400" cy="3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302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914400" marR="0" lvl="1" indent="-3048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  <a:defRPr sz="12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2"/>
          </p:nvPr>
        </p:nvSpPr>
        <p:spPr>
          <a:xfrm>
            <a:off x="4610100" y="1145381"/>
            <a:ext cx="4272000" cy="3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302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914400" marR="0" lvl="1" indent="-3048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  <a:defRPr sz="12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ředělový slide 2">
  <p:cSld name="Předělový slide 2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Shape 87"/>
          <p:cNvPicPr preferRelativeResize="0"/>
          <p:nvPr/>
        </p:nvPicPr>
        <p:blipFill rotWithShape="1">
          <a:blip r:embed="rId2">
            <a:alphaModFix/>
          </a:blip>
          <a:srcRect r="1555"/>
          <a:stretch/>
        </p:blipFill>
        <p:spPr>
          <a:xfrm>
            <a:off x="0" y="-1"/>
            <a:ext cx="9449994" cy="539948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259556" y="1280517"/>
            <a:ext cx="82509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 ExtraBold"/>
              <a:buNone/>
              <a:defRPr sz="45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259556" y="3440311"/>
            <a:ext cx="82509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Helvetica Neue"/>
              <a:buNone/>
              <a:defRPr sz="1500" b="0" i="0" u="none" strike="noStrike" cap="none">
                <a:solidFill>
                  <a:srgbClr val="888888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 2">
  <p:cSld name="Úvodní snímek 2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Shape 91"/>
          <p:cNvPicPr preferRelativeResize="0"/>
          <p:nvPr/>
        </p:nvPicPr>
        <p:blipFill rotWithShape="1">
          <a:blip r:embed="rId2">
            <a:alphaModFix amt="76000"/>
          </a:blip>
          <a:srcRect r="1555"/>
          <a:stretch/>
        </p:blipFill>
        <p:spPr>
          <a:xfrm>
            <a:off x="-1" y="-1"/>
            <a:ext cx="9143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Shape 92"/>
          <p:cNvSpPr/>
          <p:nvPr/>
        </p:nvSpPr>
        <p:spPr>
          <a:xfrm>
            <a:off x="4033808" y="1278700"/>
            <a:ext cx="1103700" cy="11037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93" name="Shape 93"/>
          <p:cNvSpPr txBox="1">
            <a:spLocks noGrp="1"/>
          </p:cNvSpPr>
          <p:nvPr>
            <p:ph type="ctrTitle"/>
          </p:nvPr>
        </p:nvSpPr>
        <p:spPr>
          <a:xfrm>
            <a:off x="259076" y="2585537"/>
            <a:ext cx="86259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Montserrat ExtraBold"/>
              <a:buNone/>
              <a:defRPr sz="50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ubTitle" idx="1"/>
          </p:nvPr>
        </p:nvSpPr>
        <p:spPr>
          <a:xfrm>
            <a:off x="259076" y="3930689"/>
            <a:ext cx="86259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R="0" lvl="1" algn="ctr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 sz="15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body" idx="2"/>
          </p:nvPr>
        </p:nvSpPr>
        <p:spPr>
          <a:xfrm>
            <a:off x="259557" y="3274219"/>
            <a:ext cx="8620200" cy="4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914400" marR="0" lvl="1" indent="-3048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  <a:defRPr sz="12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endParaRPr/>
          </a:p>
        </p:txBody>
      </p:sp>
      <p:pic>
        <p:nvPicPr>
          <p:cNvPr id="96" name="Shape 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82757" y="1503197"/>
            <a:ext cx="383286" cy="646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nadpisy">
  <p:cSld name="Dva nadpis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259557" y="433388"/>
            <a:ext cx="42720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ontserrat ExtraBold"/>
              <a:buNone/>
              <a:defRPr sz="3800" b="1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259557" y="1353787"/>
            <a:ext cx="4272000" cy="3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302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914400" marR="0" lvl="1" indent="-3048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  <a:defRPr sz="12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1828800" marR="0" lvl="3" indent="-3302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2286000" marR="0" lvl="4" indent="-3302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2"/>
          </p:nvPr>
        </p:nvSpPr>
        <p:spPr>
          <a:xfrm>
            <a:off x="4610100" y="1353787"/>
            <a:ext cx="4272000" cy="3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302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914400" marR="0" lvl="1" indent="-3048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  <a:defRPr sz="12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3"/>
          </p:nvPr>
        </p:nvSpPr>
        <p:spPr>
          <a:xfrm>
            <a:off x="4610100" y="433388"/>
            <a:ext cx="42720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914400" marR="0" lvl="1" indent="-3048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  <a:defRPr sz="12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ředělový slide s fotkou">
  <p:cSld name="Předělový slide s fotkou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259556" y="1280517"/>
            <a:ext cx="82509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Montserrat ExtraBold"/>
              <a:buNone/>
              <a:defRPr sz="38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259556" y="3440311"/>
            <a:ext cx="82509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Helvetica Neue"/>
              <a:buNone/>
              <a:defRPr sz="1500" b="0" i="0" u="none" strike="noStrike" cap="none">
                <a:solidFill>
                  <a:srgbClr val="888888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ři obsahy">
  <p:cSld name="Tři obsahy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259556" y="433388"/>
            <a:ext cx="86223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ontserrat ExtraBold"/>
              <a:buNone/>
              <a:defRPr sz="3800" b="1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pic" idx="2"/>
          </p:nvPr>
        </p:nvSpPr>
        <p:spPr>
          <a:xfrm>
            <a:off x="259556" y="1145381"/>
            <a:ext cx="2821800" cy="3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R="0" lvl="1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  <a:defRPr sz="12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pic" idx="3"/>
          </p:nvPr>
        </p:nvSpPr>
        <p:spPr>
          <a:xfrm>
            <a:off x="3159919" y="1145381"/>
            <a:ext cx="2821800" cy="3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R="0" lvl="1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  <a:defRPr sz="12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pic" idx="4"/>
          </p:nvPr>
        </p:nvSpPr>
        <p:spPr>
          <a:xfrm>
            <a:off x="6057900" y="1145381"/>
            <a:ext cx="2824200" cy="3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R="0" lvl="1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  <a:defRPr sz="12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">
  <p:cSld name="obsah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4457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ontserrat ExtraBold"/>
              <a:buNone/>
              <a:defRPr sz="3800" b="1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0" marR="0" lvl="1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0" marR="0" lvl="2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0" marR="0" lvl="3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0" marR="0" lvl="4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0" marR="0" lvl="5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0" marR="0" lvl="6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0" marR="0" lvl="7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0" marR="0" lvl="8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457200" y="1230154"/>
            <a:ext cx="4457700" cy="32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302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AutoNum type="arabicPlain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914400" marR="0" lvl="1" indent="-3048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AutoNum type="arabicPlain"/>
              <a:defRPr sz="12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AutoNum type="arabicPlain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AutoNum type="arabicPlain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AutoNum type="arabicPlain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endParaRPr/>
          </a:p>
        </p:txBody>
      </p:sp>
      <p:sp>
        <p:nvSpPr>
          <p:cNvPr id="116" name="Shape 116"/>
          <p:cNvSpPr>
            <a:spLocks noGrp="1"/>
          </p:cNvSpPr>
          <p:nvPr>
            <p:ph type="pic" idx="2"/>
          </p:nvPr>
        </p:nvSpPr>
        <p:spPr>
          <a:xfrm>
            <a:off x="4914930" y="0"/>
            <a:ext cx="42291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R="0" lvl="1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  <a:defRPr sz="12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SECTION_HEADER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Montserrat ExtraBold"/>
              <a:buNone/>
              <a:defRPr sz="4500" b="1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Helvetica Neue"/>
              <a:buNone/>
              <a:defRPr sz="1500" b="0" i="0" u="none" strike="noStrike" cap="none">
                <a:solidFill>
                  <a:srgbClr val="888888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0" tIns="0" rIns="0" bIns="0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/>
          <a:lstStyle>
            <a:lvl1pPr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259556" y="433388"/>
            <a:ext cx="86223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ontserrat ExtraBold"/>
              <a:buNone/>
              <a:defRPr sz="3800" b="1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259556" y="1145381"/>
            <a:ext cx="8622300" cy="3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302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marL="914400" marR="0" lvl="1" indent="-3048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  <a:defRPr sz="12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endParaRPr/>
          </a:p>
        </p:txBody>
      </p:sp>
      <p:pic>
        <p:nvPicPr>
          <p:cNvPr id="53" name="Shape 5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735311" y="4697582"/>
            <a:ext cx="146752" cy="25074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4" r:id="rId14"/>
    <p:sldLayoutId id="2147483675" r:id="rId15"/>
    <p:sldLayoutId id="214748367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3">
          <p15:clr>
            <a:srgbClr val="F26B43"/>
          </p15:clr>
        </p15:guide>
        <p15:guide id="2" pos="163">
          <p15:clr>
            <a:srgbClr val="F26B43"/>
          </p15:clr>
        </p15:guide>
        <p15:guide id="3" pos="571">
          <p15:clr>
            <a:srgbClr val="F26B43"/>
          </p15:clr>
        </p15:guide>
        <p15:guide id="4" pos="1027">
          <p15:clr>
            <a:srgbClr val="F26B43"/>
          </p15:clr>
        </p15:guide>
        <p15:guide id="5" pos="619">
          <p15:clr>
            <a:srgbClr val="F26B43"/>
          </p15:clr>
        </p15:guide>
        <p15:guide id="6" pos="1077">
          <p15:clr>
            <a:srgbClr val="F26B43"/>
          </p15:clr>
        </p15:guide>
        <p15:guide id="7" pos="1485">
          <p15:clr>
            <a:srgbClr val="F26B43"/>
          </p15:clr>
        </p15:guide>
        <p15:guide id="8" pos="1533">
          <p15:clr>
            <a:srgbClr val="F26B43"/>
          </p15:clr>
        </p15:guide>
        <p15:guide id="9" pos="1941">
          <p15:clr>
            <a:srgbClr val="F26B43"/>
          </p15:clr>
        </p15:guide>
        <p15:guide id="10" pos="1991">
          <p15:clr>
            <a:srgbClr val="F26B43"/>
          </p15:clr>
        </p15:guide>
        <p15:guide id="11" pos="2399">
          <p15:clr>
            <a:srgbClr val="F26B43"/>
          </p15:clr>
        </p15:guide>
        <p15:guide id="12" pos="2447">
          <p15:clr>
            <a:srgbClr val="F26B43"/>
          </p15:clr>
        </p15:guide>
        <p15:guide id="13" pos="2855">
          <p15:clr>
            <a:srgbClr val="F26B43"/>
          </p15:clr>
        </p15:guide>
        <p15:guide id="14" pos="2904">
          <p15:clr>
            <a:srgbClr val="F26B43"/>
          </p15:clr>
        </p15:guide>
        <p15:guide id="15" pos="3312">
          <p15:clr>
            <a:srgbClr val="F26B43"/>
          </p15:clr>
        </p15:guide>
        <p15:guide id="16" pos="3360">
          <p15:clr>
            <a:srgbClr val="F26B43"/>
          </p15:clr>
        </p15:guide>
        <p15:guide id="17" pos="3768">
          <p15:clr>
            <a:srgbClr val="F26B43"/>
          </p15:clr>
        </p15:guide>
        <p15:guide id="18" pos="3816">
          <p15:clr>
            <a:srgbClr val="F26B43"/>
          </p15:clr>
        </p15:guide>
        <p15:guide id="19" pos="4224">
          <p15:clr>
            <a:srgbClr val="F26B43"/>
          </p15:clr>
        </p15:guide>
        <p15:guide id="20" pos="4273">
          <p15:clr>
            <a:srgbClr val="F26B43"/>
          </p15:clr>
        </p15:guide>
        <p15:guide id="21" pos="4681">
          <p15:clr>
            <a:srgbClr val="F26B43"/>
          </p15:clr>
        </p15:guide>
        <p15:guide id="22" pos="4729">
          <p15:clr>
            <a:srgbClr val="F26B43"/>
          </p15:clr>
        </p15:guide>
        <p15:guide id="23" pos="5137">
          <p15:clr>
            <a:srgbClr val="F26B43"/>
          </p15:clr>
        </p15:guide>
        <p15:guide id="24" pos="5187">
          <p15:clr>
            <a:srgbClr val="F26B43"/>
          </p15:clr>
        </p15:guide>
        <p15:guide id="25" pos="5595">
          <p15:clr>
            <a:srgbClr val="F26B43"/>
          </p15:clr>
        </p15:guide>
        <p15:guide id="26" orient="horz" pos="675">
          <p15:clr>
            <a:srgbClr val="F26B43"/>
          </p15:clr>
        </p15:guide>
        <p15:guide id="27" orient="horz" pos="721">
          <p15:clr>
            <a:srgbClr val="F26B43"/>
          </p15:clr>
        </p15:guide>
        <p15:guide id="28" orient="horz" pos="1123">
          <p15:clr>
            <a:srgbClr val="F26B43"/>
          </p15:clr>
        </p15:guide>
        <p15:guide id="29" orient="horz" pos="1173">
          <p15:clr>
            <a:srgbClr val="F26B43"/>
          </p15:clr>
        </p15:guide>
        <p15:guide id="30" orient="horz" pos="1573">
          <p15:clr>
            <a:srgbClr val="F26B43"/>
          </p15:clr>
        </p15:guide>
        <p15:guide id="31" orient="horz" pos="1623">
          <p15:clr>
            <a:srgbClr val="F26B43"/>
          </p15:clr>
        </p15:guide>
        <p15:guide id="32" orient="horz" pos="2025">
          <p15:clr>
            <a:srgbClr val="F26B43"/>
          </p15:clr>
        </p15:guide>
        <p15:guide id="33" orient="horz" pos="2063">
          <p15:clr>
            <a:srgbClr val="F26B43"/>
          </p15:clr>
        </p15:guide>
        <p15:guide id="34" orient="horz" pos="2475">
          <p15:clr>
            <a:srgbClr val="F26B43"/>
          </p15:clr>
        </p15:guide>
        <p15:guide id="35" orient="horz" pos="2521">
          <p15:clr>
            <a:srgbClr val="F26B43"/>
          </p15:clr>
        </p15:guide>
        <p15:guide id="36" orient="horz" pos="29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CCB571-455A-2041-9201-B363BF9C76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288" y="2571750"/>
            <a:ext cx="8665712" cy="1341211"/>
          </a:xfrm>
        </p:spPr>
        <p:txBody>
          <a:bodyPr/>
          <a:lstStyle/>
          <a:p>
            <a:pPr algn="l"/>
            <a:r>
              <a:rPr lang="cs-CZ" sz="3200" b="1" dirty="0">
                <a:solidFill>
                  <a:sysClr val="windowText" lastClr="000000"/>
                </a:solidFill>
                <a:latin typeface="Montserrat" pitchFamily="2" charset="0"/>
              </a:rPr>
              <a:t>Digitalizace světa nakládání s odpady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247AF7E-7956-C940-A7A8-117972672398}"/>
              </a:ext>
            </a:extLst>
          </p:cNvPr>
          <p:cNvSpPr txBox="1"/>
          <p:nvPr/>
        </p:nvSpPr>
        <p:spPr>
          <a:xfrm>
            <a:off x="4441372" y="4400803"/>
            <a:ext cx="4309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Montserrat Light" pitchFamily="2" charset="0"/>
              </a:rPr>
              <a:t>Ekoinovačné</a:t>
            </a:r>
            <a:r>
              <a:rPr lang="cs-CZ" dirty="0">
                <a:latin typeface="Montserrat Light" pitchFamily="2" charset="0"/>
              </a:rPr>
              <a:t> Slovensko 2019, Bratislava  6. 11. 19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F5F2FA9D-159F-5A49-89DF-7A8434329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29" y="742697"/>
            <a:ext cx="4963886" cy="232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17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51F57B-D7A8-FD45-8373-E132FC438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…a jsme také u Vás!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BE30A5F-1AFA-D84E-BBD3-75C34CBC1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589" y="1151539"/>
            <a:ext cx="2506021" cy="166764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E713475-AF9D-DE44-90E3-FD81E07E8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85" y="2065565"/>
            <a:ext cx="1106694" cy="73645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9AFF200-1541-2541-821B-CA1ED0D58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1122" y="2073372"/>
            <a:ext cx="1400618" cy="73645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983EE25-03C8-D446-95A2-24D923E835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8062" y="2073372"/>
            <a:ext cx="1214409" cy="72864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2F5893A-92BC-5B40-95AF-BBA3755D9A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2843" y="2062313"/>
            <a:ext cx="1214409" cy="756868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26FA3618-22DD-444F-A252-7EC9CD6D25AE}"/>
              </a:ext>
            </a:extLst>
          </p:cNvPr>
          <p:cNvSpPr/>
          <p:nvPr/>
        </p:nvSpPr>
        <p:spPr>
          <a:xfrm>
            <a:off x="3263137" y="1071488"/>
            <a:ext cx="2786598" cy="21289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5FE48445-DBE3-634C-9013-4D7045865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9556" y="3459312"/>
            <a:ext cx="8622300" cy="3498000"/>
          </a:xfrm>
        </p:spPr>
        <p:txBody>
          <a:bodyPr/>
          <a:lstStyle/>
          <a:p>
            <a:pPr marL="469900" indent="-342900">
              <a:lnSpc>
                <a:spcPct val="100000"/>
              </a:lnSpc>
              <a:buFont typeface="+mj-lt"/>
              <a:buAutoNum type="arabicPeriod"/>
            </a:pPr>
            <a:r>
              <a:rPr lang="cs-CZ" dirty="0">
                <a:latin typeface="Montserrat Light" pitchFamily="2" charset="0"/>
              </a:rPr>
              <a:t>Slovenské adresy a překlad webu</a:t>
            </a:r>
          </a:p>
          <a:p>
            <a:pPr marL="469900" indent="-342900">
              <a:lnSpc>
                <a:spcPct val="100000"/>
              </a:lnSpc>
              <a:buFont typeface="+mj-lt"/>
              <a:buAutoNum type="arabicPeriod"/>
            </a:pPr>
            <a:r>
              <a:rPr lang="cs-CZ" dirty="0">
                <a:latin typeface="Montserrat Light" pitchFamily="2" charset="0"/>
              </a:rPr>
              <a:t>Již prvních několik desítek slovenských firem</a:t>
            </a:r>
          </a:p>
          <a:p>
            <a:pPr marL="469900" indent="-342900">
              <a:lnSpc>
                <a:spcPct val="100000"/>
              </a:lnSpc>
              <a:buFont typeface="+mj-lt"/>
              <a:buAutoNum type="arabicPeriod"/>
            </a:pPr>
            <a:r>
              <a:rPr lang="cs-CZ" dirty="0">
                <a:latin typeface="Montserrat Light" pitchFamily="2" charset="0"/>
              </a:rPr>
              <a:t>Hledáme partnery na další rozšiřování </a:t>
            </a:r>
          </a:p>
        </p:txBody>
      </p:sp>
    </p:spTree>
    <p:extLst>
      <p:ext uri="{BB962C8B-B14F-4D97-AF65-F5344CB8AC3E}">
        <p14:creationId xmlns:p14="http://schemas.microsoft.com/office/powerpoint/2010/main" val="958008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482A40-32A0-EE43-9C89-EFEFCF0F1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Vize</a:t>
            </a:r>
            <a:endParaRPr lang="en-GB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183E9F9-68F3-EA46-BF7C-BA76F6B148A7}"/>
              </a:ext>
            </a:extLst>
          </p:cNvPr>
          <p:cNvSpPr txBox="1"/>
          <p:nvPr/>
        </p:nvSpPr>
        <p:spPr>
          <a:xfrm>
            <a:off x="259556" y="1771389"/>
            <a:ext cx="24346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Montserrat Light" pitchFamily="2" charset="0"/>
              </a:rPr>
              <a:t>Globální</a:t>
            </a:r>
            <a:r>
              <a:rPr lang="en-GB" sz="2000" dirty="0">
                <a:latin typeface="Montserrat Light" pitchFamily="2" charset="0"/>
              </a:rPr>
              <a:t> </a:t>
            </a:r>
            <a:r>
              <a:rPr lang="en-GB" sz="2000" dirty="0" err="1">
                <a:latin typeface="Montserrat Light" pitchFamily="2" charset="0"/>
              </a:rPr>
              <a:t>digitální</a:t>
            </a:r>
            <a:r>
              <a:rPr lang="en-GB" sz="2000" dirty="0">
                <a:latin typeface="Montserrat Light" pitchFamily="2" charset="0"/>
              </a:rPr>
              <a:t> </a:t>
            </a:r>
            <a:r>
              <a:rPr lang="en-GB" sz="2000" dirty="0" err="1">
                <a:latin typeface="Montserrat Light" pitchFamily="2" charset="0"/>
              </a:rPr>
              <a:t>tržiště</a:t>
            </a:r>
            <a:r>
              <a:rPr lang="en-GB" sz="2000" dirty="0">
                <a:latin typeface="Montserrat Light" pitchFamily="2" charset="0"/>
              </a:rPr>
              <a:t> v </a:t>
            </a:r>
            <a:r>
              <a:rPr lang="en-GB" sz="2000" dirty="0" err="1">
                <a:latin typeface="Montserrat Light" pitchFamily="2" charset="0"/>
              </a:rPr>
              <a:t>realném</a:t>
            </a:r>
            <a:r>
              <a:rPr lang="en-GB" sz="2000" dirty="0">
                <a:latin typeface="Montserrat Light" pitchFamily="2" charset="0"/>
              </a:rPr>
              <a:t> </a:t>
            </a:r>
            <a:r>
              <a:rPr lang="en-GB" sz="2000" dirty="0" err="1">
                <a:latin typeface="Montserrat Light" pitchFamily="2" charset="0"/>
              </a:rPr>
              <a:t>čase</a:t>
            </a:r>
            <a:r>
              <a:rPr lang="en-GB" sz="2000" dirty="0">
                <a:latin typeface="Montserrat Light" pitchFamily="2" charset="0"/>
              </a:rPr>
              <a:t> </a:t>
            </a:r>
            <a:r>
              <a:rPr lang="en-GB" sz="2000" dirty="0" err="1">
                <a:latin typeface="Montserrat Light" pitchFamily="2" charset="0"/>
              </a:rPr>
              <a:t>propojující</a:t>
            </a:r>
            <a:r>
              <a:rPr lang="en-GB" sz="2000" dirty="0">
                <a:latin typeface="Montserrat Light" pitchFamily="2" charset="0"/>
              </a:rPr>
              <a:t> </a:t>
            </a:r>
            <a:r>
              <a:rPr lang="en-GB" sz="2000" dirty="0" err="1">
                <a:latin typeface="Montserrat Light" pitchFamily="2" charset="0"/>
              </a:rPr>
              <a:t>půdodce</a:t>
            </a:r>
            <a:r>
              <a:rPr lang="en-GB" sz="2000" dirty="0">
                <a:latin typeface="Montserrat Light" pitchFamily="2" charset="0"/>
              </a:rPr>
              <a:t>, </a:t>
            </a:r>
            <a:r>
              <a:rPr lang="en-GB" sz="2000" dirty="0" err="1">
                <a:latin typeface="Montserrat Light" pitchFamily="2" charset="0"/>
              </a:rPr>
              <a:t>či</a:t>
            </a:r>
            <a:r>
              <a:rPr lang="en-GB" sz="2000" dirty="0">
                <a:latin typeface="Montserrat Light" pitchFamily="2" charset="0"/>
              </a:rPr>
              <a:t> </a:t>
            </a:r>
            <a:r>
              <a:rPr lang="en-GB" sz="2000" dirty="0" err="1">
                <a:latin typeface="Montserrat Light" pitchFamily="2" charset="0"/>
              </a:rPr>
              <a:t>vlastníky</a:t>
            </a:r>
            <a:r>
              <a:rPr lang="en-GB" sz="2000" dirty="0">
                <a:latin typeface="Montserrat Light" pitchFamily="2" charset="0"/>
              </a:rPr>
              <a:t> </a:t>
            </a:r>
            <a:r>
              <a:rPr lang="en-GB" sz="2000" dirty="0" err="1">
                <a:latin typeface="Montserrat Light" pitchFamily="2" charset="0"/>
              </a:rPr>
              <a:t>odpadů</a:t>
            </a:r>
            <a:r>
              <a:rPr lang="en-GB" sz="2000" dirty="0">
                <a:latin typeface="Montserrat Light" pitchFamily="2" charset="0"/>
              </a:rPr>
              <a:t> a </a:t>
            </a:r>
            <a:r>
              <a:rPr lang="en-GB" sz="2000" dirty="0" err="1">
                <a:latin typeface="Montserrat Light" pitchFamily="2" charset="0"/>
              </a:rPr>
              <a:t>materiálů</a:t>
            </a:r>
            <a:r>
              <a:rPr lang="en-GB" sz="2000" dirty="0">
                <a:latin typeface="Montserrat Light" pitchFamily="2" charset="0"/>
              </a:rPr>
              <a:t> s </a:t>
            </a:r>
            <a:r>
              <a:rPr lang="en-GB" sz="2000" dirty="0" err="1">
                <a:latin typeface="Montserrat Light" pitchFamily="2" charset="0"/>
              </a:rPr>
              <a:t>těmi</a:t>
            </a:r>
            <a:r>
              <a:rPr lang="en-GB" sz="2000" dirty="0">
                <a:latin typeface="Montserrat Light" pitchFamily="2" charset="0"/>
              </a:rPr>
              <a:t> co </a:t>
            </a:r>
            <a:r>
              <a:rPr lang="en-GB" sz="2000" dirty="0" err="1">
                <a:latin typeface="Montserrat Light" pitchFamily="2" charset="0"/>
              </a:rPr>
              <a:t>mají</a:t>
            </a:r>
            <a:r>
              <a:rPr lang="en-GB" sz="2000" dirty="0">
                <a:latin typeface="Montserrat Light" pitchFamily="2" charset="0"/>
              </a:rPr>
              <a:t> </a:t>
            </a:r>
            <a:r>
              <a:rPr lang="en-GB" sz="2000" dirty="0" err="1">
                <a:latin typeface="Montserrat Light" pitchFamily="2" charset="0"/>
              </a:rPr>
              <a:t>výrobní</a:t>
            </a:r>
            <a:r>
              <a:rPr lang="en-GB" sz="2000" dirty="0">
                <a:latin typeface="Montserrat Light" pitchFamily="2" charset="0"/>
              </a:rPr>
              <a:t> </a:t>
            </a:r>
            <a:r>
              <a:rPr lang="en-GB" sz="2000" dirty="0" err="1">
                <a:latin typeface="Montserrat Light" pitchFamily="2" charset="0"/>
              </a:rPr>
              <a:t>příležitosti</a:t>
            </a:r>
            <a:r>
              <a:rPr lang="en-GB" sz="2000" dirty="0">
                <a:latin typeface="Montserrat Light" pitchFamily="2" charset="0"/>
              </a:rPr>
              <a:t>.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82C5DCE-7CF4-A74D-87BB-E236F789F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074" y="899396"/>
            <a:ext cx="6366474" cy="356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96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1BB693-1FA8-9C43-8749-1D38D794B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556" y="433388"/>
            <a:ext cx="8778308" cy="638100"/>
          </a:xfrm>
        </p:spPr>
        <p:txBody>
          <a:bodyPr/>
          <a:lstStyle/>
          <a:p>
            <a:r>
              <a:rPr lang="cs-CZ" dirty="0"/>
              <a:t>Jak se může zapojit moje firma?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2351A8D-5B3F-044F-8D90-6706EC1751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0" indent="0">
              <a:buNone/>
            </a:pPr>
            <a:endParaRPr lang="cs-CZ" b="1" dirty="0"/>
          </a:p>
          <a:p>
            <a:pPr>
              <a:lnSpc>
                <a:spcPct val="300000"/>
              </a:lnSpc>
            </a:pPr>
            <a:r>
              <a:rPr lang="cs-CZ" b="1" dirty="0"/>
              <a:t>Registrujte se zdarma na </a:t>
            </a:r>
            <a:r>
              <a:rPr lang="cs-CZ" b="1" dirty="0" err="1"/>
              <a:t>cyrkl.com</a:t>
            </a:r>
            <a:r>
              <a:rPr lang="cs-CZ" b="1" dirty="0"/>
              <a:t>/</a:t>
            </a:r>
            <a:r>
              <a:rPr lang="cs-CZ" b="1" dirty="0" err="1"/>
              <a:t>cz</a:t>
            </a:r>
            <a:endParaRPr lang="cs-CZ" b="1" dirty="0"/>
          </a:p>
          <a:p>
            <a:pPr>
              <a:lnSpc>
                <a:spcPct val="300000"/>
              </a:lnSpc>
            </a:pPr>
            <a:r>
              <a:rPr lang="cs-CZ" b="1" dirty="0"/>
              <a:t>Nabízejte svoje materiály k dalšímu použití a dejte jim druhý život</a:t>
            </a:r>
          </a:p>
          <a:p>
            <a:pPr>
              <a:lnSpc>
                <a:spcPct val="300000"/>
              </a:lnSpc>
            </a:pPr>
            <a:r>
              <a:rPr lang="cs-CZ" b="1" dirty="0"/>
              <a:t>Nebojte se druhotných surovin a poptávejte kvalitní a levné materiály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7AC3B6A-EB92-3545-A7D5-66838C1AA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977" y="1639883"/>
            <a:ext cx="1005114" cy="93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14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33B0E21-B8F1-5E48-A686-D854B63609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778"/>
          <a:stretch/>
        </p:blipFill>
        <p:spPr>
          <a:xfrm>
            <a:off x="0" y="0"/>
            <a:ext cx="9144000" cy="51181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037EB9E-A13F-8147-8A5C-992853FCE9D1}"/>
              </a:ext>
            </a:extLst>
          </p:cNvPr>
          <p:cNvSpPr txBox="1"/>
          <p:nvPr/>
        </p:nvSpPr>
        <p:spPr>
          <a:xfrm>
            <a:off x="6209606" y="3207521"/>
            <a:ext cx="2934393" cy="101566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endParaRPr lang="cs-CZ" sz="2000" dirty="0">
              <a:latin typeface="Montserrat ExtraLight" pitchFamily="2" charset="0"/>
            </a:endParaRPr>
          </a:p>
          <a:p>
            <a:pPr algn="r"/>
            <a:r>
              <a:rPr lang="cs-CZ" sz="2000" dirty="0" err="1">
                <a:latin typeface="Montserrat ExtraLight" pitchFamily="2" charset="0"/>
              </a:rPr>
              <a:t>cyril.klepek@cyrkl.cz</a:t>
            </a:r>
            <a:br>
              <a:rPr lang="cs-CZ" sz="2000" dirty="0">
                <a:latin typeface="Montserrat ExtraLight" pitchFamily="2" charset="0"/>
              </a:rPr>
            </a:br>
            <a:r>
              <a:rPr lang="cs-CZ" sz="2000" dirty="0">
                <a:latin typeface="Montserrat ExtraLight" pitchFamily="2" charset="0"/>
              </a:rPr>
              <a:t>CEO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E4B88DF-3FBE-F945-86C4-EF99F6F67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846" y="3207521"/>
            <a:ext cx="1015663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34CB71C-7C39-234E-B08F-C44628871FCF}"/>
              </a:ext>
            </a:extLst>
          </p:cNvPr>
          <p:cNvSpPr txBox="1"/>
          <p:nvPr/>
        </p:nvSpPr>
        <p:spPr>
          <a:xfrm>
            <a:off x="1173345" y="1014579"/>
            <a:ext cx="6672533" cy="107721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3200" b="1" dirty="0" err="1"/>
              <a:t>CYRKL.com</a:t>
            </a:r>
            <a:r>
              <a:rPr lang="cs-CZ" sz="3200" b="1" dirty="0"/>
              <a:t> - místo, kde se odpad stává zdrojem</a:t>
            </a:r>
            <a:endParaRPr lang="en-GB" sz="3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775E0E0-C850-0945-9DF6-3843534B4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66" y="236764"/>
            <a:ext cx="3624092" cy="466997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21186AD-1D00-BD4C-BEF0-014CF8A9DAF5}"/>
              </a:ext>
            </a:extLst>
          </p:cNvPr>
          <p:cNvSpPr txBox="1"/>
          <p:nvPr/>
        </p:nvSpPr>
        <p:spPr>
          <a:xfrm>
            <a:off x="4829644" y="751115"/>
            <a:ext cx="27713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GB" sz="2800" b="1" dirty="0" err="1">
                <a:latin typeface="Montserrat" pitchFamily="2" charset="0"/>
              </a:rPr>
              <a:t>Jak</a:t>
            </a:r>
            <a:r>
              <a:rPr lang="en-GB" sz="2800" b="1" dirty="0">
                <a:latin typeface="Montserrat" pitchFamily="2" charset="0"/>
              </a:rPr>
              <a:t> </a:t>
            </a:r>
            <a:r>
              <a:rPr lang="en-GB" sz="2800" b="1" dirty="0" err="1">
                <a:latin typeface="Montserrat" pitchFamily="2" charset="0"/>
              </a:rPr>
              <a:t>hodnotíte</a:t>
            </a:r>
            <a:r>
              <a:rPr lang="en-GB" sz="2800" b="1" dirty="0">
                <a:latin typeface="Montserrat" pitchFamily="2" charset="0"/>
              </a:rPr>
              <a:t> </a:t>
            </a:r>
            <a:r>
              <a:rPr lang="en-GB" sz="2800" b="1" dirty="0" err="1">
                <a:latin typeface="Montserrat" pitchFamily="2" charset="0"/>
              </a:rPr>
              <a:t>odpadové</a:t>
            </a:r>
            <a:r>
              <a:rPr lang="en-GB" sz="2800" b="1" dirty="0">
                <a:latin typeface="Montserrat" pitchFamily="2" charset="0"/>
              </a:rPr>
              <a:t> </a:t>
            </a:r>
            <a:r>
              <a:rPr lang="en-GB" sz="2800" b="1" dirty="0" err="1">
                <a:latin typeface="Montserrat" pitchFamily="2" charset="0"/>
              </a:rPr>
              <a:t>hospodářství</a:t>
            </a:r>
            <a:r>
              <a:rPr lang="en-GB" sz="2800" b="1" dirty="0">
                <a:latin typeface="Montserrat" pitchFamily="2" charset="0"/>
              </a:rPr>
              <a:t> </a:t>
            </a:r>
            <a:r>
              <a:rPr lang="en-GB" sz="2800" b="1" dirty="0" err="1">
                <a:latin typeface="Montserrat" pitchFamily="2" charset="0"/>
              </a:rPr>
              <a:t>na</a:t>
            </a:r>
            <a:r>
              <a:rPr lang="en-GB" sz="2800" b="1" dirty="0">
                <a:latin typeface="Montserrat" pitchFamily="2" charset="0"/>
              </a:rPr>
              <a:t> </a:t>
            </a:r>
            <a:r>
              <a:rPr lang="en-GB" sz="2800" b="1" dirty="0" err="1">
                <a:latin typeface="Montserrat" pitchFamily="2" charset="0"/>
              </a:rPr>
              <a:t>Slovensku</a:t>
            </a:r>
            <a:r>
              <a:rPr lang="en-GB" sz="2800" b="1" dirty="0">
                <a:latin typeface="Montserrat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77187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73E6E77-BB1E-364A-80D7-236FD25AC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34" y="146015"/>
            <a:ext cx="8384775" cy="485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59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46F07C-099A-D34B-B946-3C7049EC2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Problém</a:t>
            </a:r>
            <a:endParaRPr lang="en-GB" dirty="0"/>
          </a:p>
        </p:txBody>
      </p:sp>
      <p:pic>
        <p:nvPicPr>
          <p:cNvPr id="4" name="Grafický objekt 3" descr="Notebook">
            <a:extLst>
              <a:ext uri="{FF2B5EF4-FFF2-40B4-BE49-F238E27FC236}">
                <a16:creationId xmlns:a16="http://schemas.microsoft.com/office/drawing/2014/main" id="{F5FBA682-EC6A-8D45-B026-84B815336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06952" y="2516678"/>
            <a:ext cx="914400" cy="914400"/>
          </a:xfrm>
          <a:prstGeom prst="rect">
            <a:avLst/>
          </a:prstGeom>
        </p:spPr>
      </p:pic>
      <p:pic>
        <p:nvPicPr>
          <p:cNvPr id="6" name="Grafický objekt 5" descr="Váhy spravedlnosti">
            <a:extLst>
              <a:ext uri="{FF2B5EF4-FFF2-40B4-BE49-F238E27FC236}">
                <a16:creationId xmlns:a16="http://schemas.microsoft.com/office/drawing/2014/main" id="{46EBF199-16CD-2A41-8AC9-277AF05268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89738" y="2516678"/>
            <a:ext cx="914400" cy="914400"/>
          </a:xfrm>
          <a:prstGeom prst="rect">
            <a:avLst/>
          </a:prstGeom>
        </p:spPr>
      </p:pic>
      <p:pic>
        <p:nvPicPr>
          <p:cNvPr id="8" name="Grafický objekt 7" descr="Zákaz">
            <a:extLst>
              <a:ext uri="{FF2B5EF4-FFF2-40B4-BE49-F238E27FC236}">
                <a16:creationId xmlns:a16="http://schemas.microsoft.com/office/drawing/2014/main" id="{494201D8-D1FD-F943-902A-02CD98046B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91952" y="2516678"/>
            <a:ext cx="914400" cy="9144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6D23475E-DFB8-504C-976A-6C646BD41EB4}"/>
              </a:ext>
            </a:extLst>
          </p:cNvPr>
          <p:cNvSpPr txBox="1"/>
          <p:nvPr/>
        </p:nvSpPr>
        <p:spPr>
          <a:xfrm>
            <a:off x="172720" y="1259840"/>
            <a:ext cx="87091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ontserrat" pitchFamily="2" charset="0"/>
              </a:rPr>
              <a:t>Jen 9 % </a:t>
            </a:r>
            <a:r>
              <a:rPr lang="en-GB" b="1" dirty="0" err="1">
                <a:latin typeface="Montserrat" pitchFamily="2" charset="0"/>
              </a:rPr>
              <a:t>materiálu</a:t>
            </a:r>
            <a:r>
              <a:rPr lang="en-GB" b="1" dirty="0">
                <a:latin typeface="Montserrat" pitchFamily="2" charset="0"/>
              </a:rPr>
              <a:t> se </a:t>
            </a:r>
            <a:r>
              <a:rPr lang="en-GB" b="1" dirty="0" err="1">
                <a:latin typeface="Montserrat" pitchFamily="2" charset="0"/>
              </a:rPr>
              <a:t>vrací</a:t>
            </a:r>
            <a:r>
              <a:rPr lang="en-GB" b="1" dirty="0">
                <a:latin typeface="Montserrat" pitchFamily="2" charset="0"/>
              </a:rPr>
              <a:t> </a:t>
            </a:r>
            <a:r>
              <a:rPr lang="en-GB" b="1" dirty="0" err="1">
                <a:latin typeface="Montserrat" pitchFamily="2" charset="0"/>
              </a:rPr>
              <a:t>zpátky</a:t>
            </a:r>
            <a:r>
              <a:rPr lang="en-GB" b="1" dirty="0">
                <a:latin typeface="Montserrat" pitchFamily="2" charset="0"/>
              </a:rPr>
              <a:t> do </a:t>
            </a:r>
            <a:r>
              <a:rPr lang="en-GB" b="1" dirty="0" err="1">
                <a:latin typeface="Montserrat" pitchFamily="2" charset="0"/>
              </a:rPr>
              <a:t>oběhu</a:t>
            </a:r>
            <a:r>
              <a:rPr lang="en-GB" dirty="0">
                <a:latin typeface="Montserrat" pitchFamily="2" charset="0"/>
              </a:rPr>
              <a:t>. </a:t>
            </a:r>
            <a:r>
              <a:rPr lang="en-GB" dirty="0" err="1">
                <a:latin typeface="Montserrat" pitchFamily="2" charset="0"/>
              </a:rPr>
              <a:t>Končí</a:t>
            </a:r>
            <a:r>
              <a:rPr lang="en-GB" dirty="0">
                <a:latin typeface="Montserrat" pitchFamily="2" charset="0"/>
              </a:rPr>
              <a:t> </a:t>
            </a:r>
            <a:r>
              <a:rPr lang="en-GB" dirty="0" err="1">
                <a:latin typeface="Montserrat" pitchFamily="2" charset="0"/>
              </a:rPr>
              <a:t>na</a:t>
            </a:r>
            <a:r>
              <a:rPr lang="en-GB" dirty="0">
                <a:latin typeface="Montserrat" pitchFamily="2" charset="0"/>
              </a:rPr>
              <a:t> </a:t>
            </a:r>
            <a:r>
              <a:rPr lang="en-GB" dirty="0" err="1">
                <a:latin typeface="Montserrat" pitchFamily="2" charset="0"/>
              </a:rPr>
              <a:t>skládkách</a:t>
            </a:r>
            <a:r>
              <a:rPr lang="en-GB" dirty="0">
                <a:latin typeface="Montserrat" pitchFamily="2" charset="0"/>
              </a:rPr>
              <a:t>, v </a:t>
            </a:r>
            <a:r>
              <a:rPr lang="en-GB" dirty="0" err="1">
                <a:latin typeface="Montserrat" pitchFamily="2" charset="0"/>
              </a:rPr>
              <a:t>oceánech</a:t>
            </a:r>
            <a:r>
              <a:rPr lang="en-GB" dirty="0">
                <a:latin typeface="Montserrat" pitchFamily="2" charset="0"/>
              </a:rPr>
              <a:t> a to </a:t>
            </a:r>
            <a:r>
              <a:rPr lang="en-GB" dirty="0" err="1">
                <a:latin typeface="Montserrat" pitchFamily="2" charset="0"/>
              </a:rPr>
              <a:t>často</a:t>
            </a:r>
            <a:r>
              <a:rPr lang="en-GB" dirty="0">
                <a:latin typeface="Montserrat" pitchFamily="2" charset="0"/>
              </a:rPr>
              <a:t> I </a:t>
            </a:r>
            <a:r>
              <a:rPr lang="en-GB" dirty="0" err="1">
                <a:latin typeface="Montserrat" pitchFamily="2" charset="0"/>
              </a:rPr>
              <a:t>díky</a:t>
            </a:r>
            <a:r>
              <a:rPr lang="en-GB" dirty="0">
                <a:latin typeface="Montserrat" pitchFamily="2" charset="0"/>
              </a:rPr>
              <a:t> </a:t>
            </a:r>
            <a:r>
              <a:rPr lang="en-GB" dirty="0" err="1">
                <a:latin typeface="Montserrat" pitchFamily="2" charset="0"/>
              </a:rPr>
              <a:t>velké</a:t>
            </a:r>
            <a:r>
              <a:rPr lang="en-GB" dirty="0">
                <a:latin typeface="Montserrat" pitchFamily="2" charset="0"/>
              </a:rPr>
              <a:t> </a:t>
            </a:r>
            <a:r>
              <a:rPr lang="en-GB" dirty="0" err="1">
                <a:latin typeface="Montserrat" pitchFamily="2" charset="0"/>
              </a:rPr>
              <a:t>netransparentnosti</a:t>
            </a:r>
            <a:r>
              <a:rPr lang="en-GB" dirty="0">
                <a:latin typeface="Montserrat" pitchFamily="2" charset="0"/>
              </a:rPr>
              <a:t> </a:t>
            </a:r>
            <a:r>
              <a:rPr lang="en-GB" dirty="0" err="1">
                <a:latin typeface="Montserrat" pitchFamily="2" charset="0"/>
              </a:rPr>
              <a:t>trhu</a:t>
            </a:r>
            <a:r>
              <a:rPr lang="en-GB" dirty="0">
                <a:latin typeface="Montserrat" pitchFamily="2" charset="0"/>
              </a:rPr>
              <a:t>… </a:t>
            </a:r>
          </a:p>
          <a:p>
            <a:endParaRPr lang="en-GB" dirty="0">
              <a:latin typeface="Montserrat" pitchFamily="2" charset="0"/>
            </a:endParaRPr>
          </a:p>
          <a:p>
            <a:r>
              <a:rPr lang="en-GB" dirty="0" err="1">
                <a:latin typeface="Montserrat" pitchFamily="2" charset="0"/>
              </a:rPr>
              <a:t>Přitom</a:t>
            </a:r>
            <a:r>
              <a:rPr lang="en-GB" dirty="0">
                <a:latin typeface="Montserrat" pitchFamily="2" charset="0"/>
              </a:rPr>
              <a:t> </a:t>
            </a:r>
            <a:r>
              <a:rPr lang="en-GB" dirty="0" err="1">
                <a:latin typeface="Montserrat" pitchFamily="2" charset="0"/>
              </a:rPr>
              <a:t>nám</a:t>
            </a:r>
            <a:r>
              <a:rPr lang="en-GB" dirty="0">
                <a:latin typeface="Montserrat" pitchFamily="2" charset="0"/>
              </a:rPr>
              <a:t> </a:t>
            </a:r>
            <a:r>
              <a:rPr lang="en-GB" dirty="0" err="1">
                <a:latin typeface="Montserrat" pitchFamily="2" charset="0"/>
              </a:rPr>
              <a:t>dochází</a:t>
            </a:r>
            <a:r>
              <a:rPr lang="en-GB" dirty="0">
                <a:latin typeface="Montserrat" pitchFamily="2" charset="0"/>
              </a:rPr>
              <a:t> </a:t>
            </a:r>
            <a:r>
              <a:rPr lang="en-GB" dirty="0" err="1">
                <a:latin typeface="Montserrat" pitchFamily="2" charset="0"/>
              </a:rPr>
              <a:t>písek</a:t>
            </a:r>
            <a:r>
              <a:rPr lang="en-GB" dirty="0">
                <a:latin typeface="Montserrat" pitchFamily="2" charset="0"/>
              </a:rPr>
              <a:t>, </a:t>
            </a:r>
            <a:r>
              <a:rPr lang="en-GB" dirty="0" err="1">
                <a:latin typeface="Montserrat" pitchFamily="2" charset="0"/>
              </a:rPr>
              <a:t>štěrk</a:t>
            </a:r>
            <a:r>
              <a:rPr lang="en-GB" dirty="0">
                <a:latin typeface="Montserrat" pitchFamily="2" charset="0"/>
              </a:rPr>
              <a:t> a </a:t>
            </a:r>
            <a:r>
              <a:rPr lang="en-GB" dirty="0" err="1">
                <a:latin typeface="Montserrat" pitchFamily="2" charset="0"/>
              </a:rPr>
              <a:t>komodity</a:t>
            </a:r>
            <a:r>
              <a:rPr lang="en-GB" dirty="0">
                <a:latin typeface="Montserrat" pitchFamily="2" charset="0"/>
              </a:rPr>
              <a:t> </a:t>
            </a:r>
            <a:r>
              <a:rPr lang="en-GB" dirty="0" err="1">
                <a:latin typeface="Montserrat" pitchFamily="2" charset="0"/>
              </a:rPr>
              <a:t>jsou</a:t>
            </a:r>
            <a:r>
              <a:rPr lang="en-GB" dirty="0">
                <a:latin typeface="Montserrat" pitchFamily="2" charset="0"/>
              </a:rPr>
              <a:t> </a:t>
            </a:r>
            <a:r>
              <a:rPr lang="en-GB" dirty="0" err="1">
                <a:latin typeface="Montserrat" pitchFamily="2" charset="0"/>
              </a:rPr>
              <a:t>čím</a:t>
            </a:r>
            <a:r>
              <a:rPr lang="en-GB" dirty="0">
                <a:latin typeface="Montserrat" pitchFamily="2" charset="0"/>
              </a:rPr>
              <a:t> </a:t>
            </a:r>
            <a:r>
              <a:rPr lang="en-GB" dirty="0" err="1">
                <a:latin typeface="Montserrat" pitchFamily="2" charset="0"/>
              </a:rPr>
              <a:t>dál</a:t>
            </a:r>
            <a:r>
              <a:rPr lang="en-GB" dirty="0">
                <a:latin typeface="Montserrat" pitchFamily="2" charset="0"/>
              </a:rPr>
              <a:t> </a:t>
            </a:r>
            <a:r>
              <a:rPr lang="en-GB" dirty="0" err="1">
                <a:latin typeface="Montserrat" pitchFamily="2" charset="0"/>
              </a:rPr>
              <a:t>tím</a:t>
            </a:r>
            <a:r>
              <a:rPr lang="en-GB" dirty="0">
                <a:latin typeface="Montserrat" pitchFamily="2" charset="0"/>
              </a:rPr>
              <a:t> </a:t>
            </a:r>
            <a:r>
              <a:rPr lang="en-GB" dirty="0" err="1">
                <a:latin typeface="Montserrat" pitchFamily="2" charset="0"/>
              </a:rPr>
              <a:t>vzácnější</a:t>
            </a:r>
            <a:r>
              <a:rPr lang="en-GB" dirty="0">
                <a:latin typeface="Montserrat" pitchFamily="2" charset="0"/>
              </a:rPr>
              <a:t>. </a:t>
            </a:r>
            <a:r>
              <a:rPr lang="en-GB" dirty="0" err="1">
                <a:latin typeface="Montserrat" pitchFamily="2" charset="0"/>
              </a:rPr>
              <a:t>Proč</a:t>
            </a:r>
            <a:r>
              <a:rPr lang="en-GB" dirty="0">
                <a:latin typeface="Montserrat" pitchFamily="2" charset="0"/>
              </a:rPr>
              <a:t> </a:t>
            </a:r>
            <a:r>
              <a:rPr lang="en-GB" dirty="0" err="1">
                <a:latin typeface="Montserrat" pitchFamily="2" charset="0"/>
              </a:rPr>
              <a:t>tedy</a:t>
            </a:r>
            <a:r>
              <a:rPr lang="en-GB" dirty="0">
                <a:latin typeface="Montserrat" pitchFamily="2" charset="0"/>
              </a:rPr>
              <a:t> ne </a:t>
            </a:r>
            <a:r>
              <a:rPr lang="en-GB" dirty="0" err="1">
                <a:latin typeface="Montserrat" pitchFamily="2" charset="0"/>
              </a:rPr>
              <a:t>více</a:t>
            </a:r>
            <a:r>
              <a:rPr lang="en-GB" dirty="0">
                <a:latin typeface="Montserrat" pitchFamily="2" charset="0"/>
              </a:rPr>
              <a:t>? </a:t>
            </a:r>
            <a:r>
              <a:rPr lang="en-GB" dirty="0" err="1">
                <a:latin typeface="Montserrat" pitchFamily="2" charset="0"/>
              </a:rPr>
              <a:t>Chybí</a:t>
            </a:r>
            <a:r>
              <a:rPr lang="en-GB" dirty="0">
                <a:latin typeface="Montserrat" pitchFamily="2" charset="0"/>
              </a:rPr>
              <a:t> </a:t>
            </a:r>
            <a:r>
              <a:rPr lang="en-GB" dirty="0" err="1">
                <a:latin typeface="Montserrat" pitchFamily="2" charset="0"/>
              </a:rPr>
              <a:t>nástroj</a:t>
            </a:r>
            <a:r>
              <a:rPr lang="en-GB" dirty="0">
                <a:latin typeface="Montserrat" pitchFamily="2" charset="0"/>
              </a:rPr>
              <a:t>…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0F68220-5162-034E-850A-67970874B773}"/>
              </a:ext>
            </a:extLst>
          </p:cNvPr>
          <p:cNvSpPr txBox="1"/>
          <p:nvPr/>
        </p:nvSpPr>
        <p:spPr>
          <a:xfrm>
            <a:off x="729477" y="3595780"/>
            <a:ext cx="1839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Montserrat" pitchFamily="2" charset="0"/>
              </a:rPr>
              <a:t>Nedostatek</a:t>
            </a:r>
            <a:r>
              <a:rPr lang="en-GB" dirty="0">
                <a:latin typeface="Montserrat" pitchFamily="2" charset="0"/>
              </a:rPr>
              <a:t> </a:t>
            </a:r>
            <a:r>
              <a:rPr lang="en-GB" dirty="0" err="1">
                <a:latin typeface="Montserrat" pitchFamily="2" charset="0"/>
              </a:rPr>
              <a:t>transparentnosti</a:t>
            </a:r>
            <a:endParaRPr lang="en-GB" dirty="0">
              <a:latin typeface="Montserrat" pitchFamily="2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4B1C6C8-05C5-CC49-98B6-586224A51A9B}"/>
              </a:ext>
            </a:extLst>
          </p:cNvPr>
          <p:cNvSpPr txBox="1"/>
          <p:nvPr/>
        </p:nvSpPr>
        <p:spPr>
          <a:xfrm>
            <a:off x="3674599" y="3606550"/>
            <a:ext cx="16147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Montserrat" pitchFamily="2" charset="0"/>
              </a:rPr>
              <a:t>Nedostatečná</a:t>
            </a:r>
            <a:r>
              <a:rPr lang="en-GB" dirty="0">
                <a:latin typeface="Montserrat" pitchFamily="2" charset="0"/>
              </a:rPr>
              <a:t> </a:t>
            </a:r>
            <a:r>
              <a:rPr lang="en-GB" dirty="0" err="1">
                <a:latin typeface="Montserrat" pitchFamily="2" charset="0"/>
              </a:rPr>
              <a:t>garance</a:t>
            </a:r>
            <a:r>
              <a:rPr lang="en-GB" dirty="0">
                <a:latin typeface="Montserrat" pitchFamily="2" charset="0"/>
              </a:rPr>
              <a:t> </a:t>
            </a:r>
            <a:r>
              <a:rPr lang="en-GB" dirty="0" err="1">
                <a:latin typeface="Montserrat" pitchFamily="2" charset="0"/>
              </a:rPr>
              <a:t>dostupnosti</a:t>
            </a:r>
            <a:endParaRPr lang="en-GB" dirty="0">
              <a:latin typeface="Montserrat" pitchFamily="2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F2584AC-FE4D-454C-928E-1D94B007D21E}"/>
              </a:ext>
            </a:extLst>
          </p:cNvPr>
          <p:cNvSpPr txBox="1"/>
          <p:nvPr/>
        </p:nvSpPr>
        <p:spPr>
          <a:xfrm>
            <a:off x="6395164" y="3587922"/>
            <a:ext cx="1937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Montserrat" pitchFamily="2" charset="0"/>
              </a:rPr>
              <a:t>Chybí</a:t>
            </a:r>
            <a:r>
              <a:rPr lang="en-GB" dirty="0">
                <a:latin typeface="Montserrat" pitchFamily="2" charset="0"/>
              </a:rPr>
              <a:t> </a:t>
            </a:r>
            <a:r>
              <a:rPr lang="en-GB" dirty="0" err="1">
                <a:latin typeface="Montserrat" pitchFamily="2" charset="0"/>
              </a:rPr>
              <a:t>centrální</a:t>
            </a:r>
            <a:r>
              <a:rPr lang="en-GB" dirty="0">
                <a:latin typeface="Montserrat" pitchFamily="2" charset="0"/>
              </a:rPr>
              <a:t> </a:t>
            </a:r>
            <a:r>
              <a:rPr lang="en-GB" dirty="0" err="1">
                <a:latin typeface="Montserrat" pitchFamily="2" charset="0"/>
              </a:rPr>
              <a:t>autorita</a:t>
            </a:r>
            <a:endParaRPr lang="en-GB" dirty="0">
              <a:latin typeface="Montserrat" pitchFamily="2" charset="0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3C6DD770-6F55-4046-AC7F-34CD4C177E7F}"/>
              </a:ext>
            </a:extLst>
          </p:cNvPr>
          <p:cNvSpPr/>
          <p:nvPr/>
        </p:nvSpPr>
        <p:spPr>
          <a:xfrm>
            <a:off x="8488545" y="4636736"/>
            <a:ext cx="509798" cy="4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879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01118D8E-59BD-2143-85C0-844589390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556" y="433388"/>
            <a:ext cx="8622300" cy="638100"/>
          </a:xfrm>
        </p:spPr>
        <p:txBody>
          <a:bodyPr/>
          <a:lstStyle/>
          <a:p>
            <a:r>
              <a:rPr lang="en-GB" dirty="0" err="1"/>
              <a:t>Řešení</a:t>
            </a:r>
            <a:endParaRPr lang="en-GB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B84E3F5-0781-DE4D-AB41-E28C64F8A5E6}"/>
              </a:ext>
            </a:extLst>
          </p:cNvPr>
          <p:cNvSpPr txBox="1"/>
          <p:nvPr/>
        </p:nvSpPr>
        <p:spPr>
          <a:xfrm>
            <a:off x="196996" y="1931479"/>
            <a:ext cx="339344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err="1">
                <a:latin typeface="Montserrat" pitchFamily="2" charset="0"/>
              </a:rPr>
              <a:t>Burza</a:t>
            </a:r>
            <a:r>
              <a:rPr lang="en-GB" sz="1800" b="1" dirty="0">
                <a:latin typeface="Montserrat" pitchFamily="2" charset="0"/>
              </a:rPr>
              <a:t> </a:t>
            </a:r>
            <a:r>
              <a:rPr lang="en-GB" sz="1800" b="1" dirty="0" err="1">
                <a:latin typeface="Montserrat" pitchFamily="2" charset="0"/>
              </a:rPr>
              <a:t>druhotných</a:t>
            </a:r>
            <a:r>
              <a:rPr lang="en-GB" sz="1800" b="1" dirty="0">
                <a:latin typeface="Montserrat" pitchFamily="2" charset="0"/>
              </a:rPr>
              <a:t> </a:t>
            </a:r>
            <a:r>
              <a:rPr lang="en-GB" sz="1800" b="1" dirty="0" err="1">
                <a:latin typeface="Montserrat" pitchFamily="2" charset="0"/>
              </a:rPr>
              <a:t>surovin</a:t>
            </a:r>
            <a:r>
              <a:rPr lang="en-GB" sz="1800" b="1" dirty="0">
                <a:latin typeface="Montserrat" pitchFamily="2" charset="0"/>
              </a:rPr>
              <a:t> </a:t>
            </a:r>
          </a:p>
          <a:p>
            <a:endParaRPr lang="en-GB" b="1" dirty="0">
              <a:latin typeface="Montserrat" pitchFamily="2" charset="0"/>
            </a:endParaRPr>
          </a:p>
          <a:p>
            <a:r>
              <a:rPr lang="en-GB" dirty="0">
                <a:latin typeface="Montserrat" pitchFamily="2" charset="0"/>
              </a:rPr>
              <a:t>– </a:t>
            </a:r>
            <a:r>
              <a:rPr lang="en-GB" dirty="0" err="1">
                <a:latin typeface="Montserrat" pitchFamily="2" charset="0"/>
              </a:rPr>
              <a:t>digitální</a:t>
            </a:r>
            <a:r>
              <a:rPr lang="en-GB" dirty="0">
                <a:latin typeface="Montserrat" pitchFamily="2" charset="0"/>
              </a:rPr>
              <a:t> </a:t>
            </a:r>
            <a:r>
              <a:rPr lang="en-GB" dirty="0" err="1">
                <a:latin typeface="Montserrat" pitchFamily="2" charset="0"/>
              </a:rPr>
              <a:t>tržiště</a:t>
            </a:r>
            <a:r>
              <a:rPr lang="en-GB" dirty="0">
                <a:latin typeface="Montserrat" pitchFamily="2" charset="0"/>
              </a:rPr>
              <a:t> s </a:t>
            </a:r>
            <a:r>
              <a:rPr lang="cs-CZ" dirty="0">
                <a:latin typeface="Montserrat" pitchFamily="2" charset="0"/>
              </a:rPr>
              <a:t>pro všechny fyzické osoby,  zástupce firem a obcí, které buď nabízejí nebo poptávají druhotné suroviny a odpady. </a:t>
            </a:r>
            <a:endParaRPr lang="en-GB" dirty="0">
              <a:latin typeface="Montserrat" pitchFamily="2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118E605-F241-EA43-BD8C-FC558EE3E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686" y="0"/>
            <a:ext cx="49543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94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365FE4D-3A97-6B42-94A7-E013F5070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8" y="0"/>
            <a:ext cx="90129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1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01118D8E-59BD-2143-85C0-844589390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556" y="433388"/>
            <a:ext cx="8622300" cy="638100"/>
          </a:xfrm>
        </p:spPr>
        <p:txBody>
          <a:bodyPr/>
          <a:lstStyle/>
          <a:p>
            <a:r>
              <a:rPr lang="en-GB" dirty="0"/>
              <a:t>Co pro </a:t>
            </a:r>
            <a:r>
              <a:rPr lang="en-GB" dirty="0" err="1"/>
              <a:t>klienty</a:t>
            </a:r>
            <a:r>
              <a:rPr lang="en-GB" dirty="0"/>
              <a:t> </a:t>
            </a:r>
            <a:r>
              <a:rPr lang="en-GB" dirty="0" err="1"/>
              <a:t>přinášíme</a:t>
            </a:r>
            <a:endParaRPr lang="en-GB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0D5A1A5-3498-554E-94FE-837750F82C75}"/>
              </a:ext>
            </a:extLst>
          </p:cNvPr>
          <p:cNvSpPr txBox="1"/>
          <p:nvPr/>
        </p:nvSpPr>
        <p:spPr>
          <a:xfrm>
            <a:off x="1005260" y="2473072"/>
            <a:ext cx="16399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>
                <a:latin typeface="Montserrat" pitchFamily="2" charset="0"/>
              </a:rPr>
              <a:t>Propojení jednotlivých hráčů na trhu</a:t>
            </a:r>
            <a:endParaRPr lang="en-GB" sz="1100" dirty="0">
              <a:latin typeface="Montserrat" pitchFamily="2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C907E57-9697-6543-9591-3B572298F0CA}"/>
              </a:ext>
            </a:extLst>
          </p:cNvPr>
          <p:cNvSpPr txBox="1"/>
          <p:nvPr/>
        </p:nvSpPr>
        <p:spPr>
          <a:xfrm>
            <a:off x="3476316" y="2488694"/>
            <a:ext cx="16399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>
                <a:latin typeface="Montserrat" pitchFamily="2" charset="0"/>
              </a:rPr>
              <a:t>Změna z nákladů na příjmy</a:t>
            </a:r>
            <a:endParaRPr lang="en-GB" sz="1100" dirty="0">
              <a:latin typeface="Montserrat" pitchFamily="2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6196CF4-3E21-F744-8442-82A9BDE12FB3}"/>
              </a:ext>
            </a:extLst>
          </p:cNvPr>
          <p:cNvSpPr txBox="1"/>
          <p:nvPr/>
        </p:nvSpPr>
        <p:spPr>
          <a:xfrm>
            <a:off x="5947372" y="2473072"/>
            <a:ext cx="16399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>
                <a:latin typeface="Montserrat" pitchFamily="2" charset="0"/>
              </a:rPr>
              <a:t>Know-how ekosystém</a:t>
            </a:r>
            <a:endParaRPr lang="en-GB" sz="1100" dirty="0">
              <a:latin typeface="Montserrat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23C03DB-0546-4A4F-961F-BF1C99539202}"/>
              </a:ext>
            </a:extLst>
          </p:cNvPr>
          <p:cNvSpPr txBox="1"/>
          <p:nvPr/>
        </p:nvSpPr>
        <p:spPr>
          <a:xfrm>
            <a:off x="2248952" y="4224965"/>
            <a:ext cx="16399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>
                <a:latin typeface="Montserrat" pitchFamily="2" charset="0"/>
              </a:rPr>
              <a:t>Zvyšování přidané hodnoty materiálů</a:t>
            </a:r>
            <a:endParaRPr lang="en-GB" sz="1100" dirty="0">
              <a:latin typeface="Montserrat" pitchFamily="2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BBD36C7-8EDC-854C-B0CD-2C7216337D2E}"/>
              </a:ext>
            </a:extLst>
          </p:cNvPr>
          <p:cNvSpPr txBox="1"/>
          <p:nvPr/>
        </p:nvSpPr>
        <p:spPr>
          <a:xfrm>
            <a:off x="4957612" y="4227528"/>
            <a:ext cx="16399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>
                <a:latin typeface="Montserrat" pitchFamily="2" charset="0"/>
              </a:rPr>
              <a:t>Edukace trhu a pomoc firmám s udržitelností</a:t>
            </a:r>
            <a:endParaRPr lang="en-GB" sz="1100" dirty="0">
              <a:latin typeface="Montserrat" pitchFamily="2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8059366-A462-BE42-9444-F1A35B447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1279" y="3345862"/>
            <a:ext cx="856307" cy="65430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AAEA2E6-ADCF-BB4E-8C6C-BF75582AD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051" y="1549677"/>
            <a:ext cx="836385" cy="83638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D5EFFE2C-1493-144E-9FE7-0B7D609C2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8920" y="1549677"/>
            <a:ext cx="771073" cy="78500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6C5007BA-CD72-E849-9966-227FD55263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3663" y="1549677"/>
            <a:ext cx="867385" cy="78500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AD73B2DE-945E-3C48-BA41-AF4DE87B56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9931" y="3322239"/>
            <a:ext cx="836385" cy="80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13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111DECD2-0F28-9B45-82A0-5E35271A2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4" y="1588583"/>
            <a:ext cx="9144000" cy="3371835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C2C22CF0-3B5B-BE46-815F-F7126E089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556" y="433388"/>
            <a:ext cx="8622300" cy="638100"/>
          </a:xfrm>
        </p:spPr>
        <p:txBody>
          <a:bodyPr/>
          <a:lstStyle/>
          <a:p>
            <a:r>
              <a:rPr lang="en-GB" dirty="0" err="1"/>
              <a:t>Jak</a:t>
            </a:r>
            <a:r>
              <a:rPr lang="en-GB" dirty="0"/>
              <a:t> to </a:t>
            </a:r>
            <a:r>
              <a:rPr lang="en-GB" dirty="0" err="1"/>
              <a:t>funguje</a:t>
            </a:r>
            <a:r>
              <a:rPr lang="en-GB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01427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9EBE9F-44A5-2542-8BFF-B7A993CE5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Výsledky za prvních 8 měsíců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37E0575-8011-A247-B519-99260144C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9556" y="1586252"/>
            <a:ext cx="8622300" cy="3498000"/>
          </a:xfrm>
        </p:spPr>
        <p:txBody>
          <a:bodyPr/>
          <a:lstStyle/>
          <a:p>
            <a:pPr marL="469900" indent="-342900">
              <a:lnSpc>
                <a:spcPct val="250000"/>
              </a:lnSpc>
              <a:buFont typeface="+mj-lt"/>
              <a:buAutoNum type="arabicPeriod"/>
            </a:pPr>
            <a:r>
              <a:rPr lang="cs-CZ" b="1" dirty="0">
                <a:latin typeface="Montserrat ExtraBold" pitchFamily="2" charset="0"/>
              </a:rPr>
              <a:t>300 registrovaných firem</a:t>
            </a:r>
            <a:r>
              <a:rPr lang="cs-CZ" dirty="0"/>
              <a:t>, které </a:t>
            </a:r>
            <a:r>
              <a:rPr lang="cs-CZ" dirty="0" err="1"/>
              <a:t>Cyrkl</a:t>
            </a:r>
            <a:r>
              <a:rPr lang="cs-CZ" dirty="0"/>
              <a:t> pravidelně využívají</a:t>
            </a:r>
          </a:p>
          <a:p>
            <a:pPr marL="469900" indent="-342900">
              <a:lnSpc>
                <a:spcPct val="250000"/>
              </a:lnSpc>
              <a:buFont typeface="+mj-lt"/>
              <a:buAutoNum type="arabicPeriod"/>
            </a:pPr>
            <a:r>
              <a:rPr lang="cs-CZ" dirty="0"/>
              <a:t>Přes </a:t>
            </a:r>
            <a:r>
              <a:rPr lang="cs-CZ" b="1" dirty="0">
                <a:latin typeface="Montserrat ExtraBold" pitchFamily="2" charset="0"/>
              </a:rPr>
              <a:t>220 propojených firem </a:t>
            </a:r>
            <a:r>
              <a:rPr lang="cs-CZ" dirty="0"/>
              <a:t>a udělání </a:t>
            </a:r>
            <a:r>
              <a:rPr lang="cs-CZ" b="1" dirty="0">
                <a:latin typeface="Montserrat ExtraBold" pitchFamily="2" charset="0"/>
              </a:rPr>
              <a:t>100 obchodů</a:t>
            </a:r>
          </a:p>
          <a:p>
            <a:pPr marL="469900" indent="-342900">
              <a:lnSpc>
                <a:spcPct val="250000"/>
              </a:lnSpc>
              <a:buFont typeface="+mj-lt"/>
              <a:buAutoNum type="arabicPeriod"/>
            </a:pPr>
            <a:r>
              <a:rPr lang="cs-CZ" dirty="0"/>
              <a:t>Spolupráce s firmami jako je </a:t>
            </a:r>
            <a:r>
              <a:rPr lang="cs-CZ" b="1" dirty="0">
                <a:latin typeface="Montserrat ExtraBold" pitchFamily="2" charset="0"/>
              </a:rPr>
              <a:t>IKEA, LIDL, SKANSKA a nebo ŠKODA AUTO</a:t>
            </a:r>
          </a:p>
        </p:txBody>
      </p:sp>
    </p:spTree>
    <p:extLst>
      <p:ext uri="{BB962C8B-B14F-4D97-AF65-F5344CB8AC3E}">
        <p14:creationId xmlns:p14="http://schemas.microsoft.com/office/powerpoint/2010/main" val="135125696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DP">
  <a:themeElements>
    <a:clrScheme name="Direct People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707DC5"/>
      </a:accent1>
      <a:accent2>
        <a:srgbClr val="E69565"/>
      </a:accent2>
      <a:accent3>
        <a:srgbClr val="E0D609"/>
      </a:accent3>
      <a:accent4>
        <a:srgbClr val="B2DB5E"/>
      </a:accent4>
      <a:accent5>
        <a:srgbClr val="5A9AD4"/>
      </a:accent5>
      <a:accent6>
        <a:srgbClr val="AC6BB2"/>
      </a:accent6>
      <a:hlink>
        <a:srgbClr val="5A9AD4"/>
      </a:hlink>
      <a:folHlink>
        <a:srgbClr val="AC6B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32211</TotalTime>
  <Words>272</Words>
  <Application>Microsoft Macintosh PowerPoint</Application>
  <PresentationFormat>Předvádění na obrazovce (16:9)</PresentationFormat>
  <Paragraphs>39</Paragraphs>
  <Slides>13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13</vt:i4>
      </vt:variant>
    </vt:vector>
  </HeadingPairs>
  <TitlesOfParts>
    <vt:vector size="22" baseType="lpstr">
      <vt:lpstr>Helvetica Neue</vt:lpstr>
      <vt:lpstr>Montserrat Light</vt:lpstr>
      <vt:lpstr>Arial</vt:lpstr>
      <vt:lpstr>Montserrat ExtraBold</vt:lpstr>
      <vt:lpstr>Montserrat</vt:lpstr>
      <vt:lpstr>Noto Sans Symbols</vt:lpstr>
      <vt:lpstr>Montserrat ExtraLight</vt:lpstr>
      <vt:lpstr>Simple Light</vt:lpstr>
      <vt:lpstr>Motiv DP</vt:lpstr>
      <vt:lpstr>Digitalizace světa nakládání s odpady</vt:lpstr>
      <vt:lpstr>Prezentace aplikace PowerPoint</vt:lpstr>
      <vt:lpstr>Prezentace aplikace PowerPoint</vt:lpstr>
      <vt:lpstr>Problém</vt:lpstr>
      <vt:lpstr>Řešení</vt:lpstr>
      <vt:lpstr>Prezentace aplikace PowerPoint</vt:lpstr>
      <vt:lpstr>Co pro klienty přinášíme</vt:lpstr>
      <vt:lpstr>Jak to funguje?</vt:lpstr>
      <vt:lpstr>Výsledky za prvních 8 měsíců</vt:lpstr>
      <vt:lpstr>…a jsme také u Vás!</vt:lpstr>
      <vt:lpstr>Vize</vt:lpstr>
      <vt:lpstr>Jak se může zapojit moje firma?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cp:lastModifiedBy>Direct People</cp:lastModifiedBy>
  <cp:revision>150</cp:revision>
  <cp:lastPrinted>2019-10-05T09:47:52Z</cp:lastPrinted>
  <dcterms:modified xsi:type="dcterms:W3CDTF">2019-11-02T12:26:00Z</dcterms:modified>
</cp:coreProperties>
</file>