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325" r:id="rId5"/>
    <p:sldId id="257" r:id="rId6"/>
    <p:sldId id="329" r:id="rId7"/>
    <p:sldId id="317" r:id="rId8"/>
    <p:sldId id="321" r:id="rId9"/>
    <p:sldId id="330" r:id="rId10"/>
    <p:sldId id="318" r:id="rId11"/>
    <p:sldId id="319" r:id="rId12"/>
    <p:sldId id="320" r:id="rId13"/>
    <p:sldId id="331" r:id="rId14"/>
    <p:sldId id="316" r:id="rId15"/>
    <p:sldId id="285" r:id="rId16"/>
    <p:sldId id="286" r:id="rId17"/>
    <p:sldId id="287" r:id="rId18"/>
    <p:sldId id="289" r:id="rId19"/>
    <p:sldId id="290" r:id="rId20"/>
    <p:sldId id="322" r:id="rId21"/>
    <p:sldId id="326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09" autoAdjust="0"/>
  </p:normalViewPr>
  <p:slideViewPr>
    <p:cSldViewPr snapToGrid="0">
      <p:cViewPr varScale="1">
        <p:scale>
          <a:sx n="98" d="100"/>
          <a:sy n="98" d="100"/>
        </p:scale>
        <p:origin x="20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2C29D-774B-4E87-8711-742DA4DE087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9316C-D059-4B5F-B665-AF89ABF1128B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Increased resource productivity</a:t>
          </a:r>
          <a:endParaRPr lang="en-US" sz="1400" dirty="0">
            <a:latin typeface="+mn-lt"/>
          </a:endParaRPr>
        </a:p>
      </dgm:t>
    </dgm:pt>
    <dgm:pt modelId="{DE6AED61-9EC0-4607-AEFC-E83C548EBF99}" type="parTrans" cxnId="{72552626-68DF-4A27-A353-A1573708DA6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B4C1DFD3-5753-48A4-AA6E-98C342D59C5D}" type="sibTrans" cxnId="{72552626-68DF-4A27-A353-A1573708DA6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B91F6C5-2B6E-4C3E-BFB6-C3F568397EED}">
      <dgm:prSet phldrT="[Text]" custT="1"/>
      <dgm:spPr>
        <a:ln w="19050">
          <a:solidFill>
            <a:srgbClr val="A7B9E3"/>
          </a:solidFill>
          <a:prstDash val="sysDash"/>
        </a:ln>
      </dgm:spPr>
      <dgm:t>
        <a:bodyPr/>
        <a:lstStyle/>
        <a:p>
          <a:r>
            <a:rPr lang="en-US" sz="2000" b="1" dirty="0" smtClean="0">
              <a:latin typeface="+mn-lt"/>
            </a:rPr>
            <a:t>Slower material loops</a:t>
          </a:r>
          <a:endParaRPr lang="en-US" sz="2000" b="1" dirty="0">
            <a:latin typeface="+mn-lt"/>
          </a:endParaRPr>
        </a:p>
      </dgm:t>
    </dgm:pt>
    <dgm:pt modelId="{1F23F264-D046-4C58-B899-38F5364505E9}" type="parTrans" cxnId="{5FD0C984-CAA8-46C9-9B91-D369FB42493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577CE66-7825-4EF5-B385-7BC7E0119D21}" type="sibTrans" cxnId="{5FD0C984-CAA8-46C9-9B91-D369FB42493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C7F1E9B-4BCF-41A3-BB42-83FECFAC254C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Increased product lifespan (e.g. through eco-design, re-use or repair) </a:t>
          </a:r>
          <a:endParaRPr lang="en-US" sz="1400" dirty="0">
            <a:latin typeface="+mn-lt"/>
          </a:endParaRPr>
        </a:p>
      </dgm:t>
    </dgm:pt>
    <dgm:pt modelId="{67BBE7A6-C6EC-4B28-919C-656F2B77202F}" type="parTrans" cxnId="{8FF582C9-A294-4E7A-ABEF-5F2B296C794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A0B0D86-09E6-431B-80C8-CF647A99B879}" type="sibTrans" cxnId="{8FF582C9-A294-4E7A-ABEF-5F2B296C794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F572E67-036D-4E51-9A05-3C33C2F7720E}">
      <dgm:prSet phldrT="[Text]" custT="1"/>
      <dgm:spPr>
        <a:ln w="19050">
          <a:solidFill>
            <a:srgbClr val="4F81BD"/>
          </a:solidFill>
          <a:prstDash val="sysDash"/>
        </a:ln>
      </dgm:spPr>
      <dgm:t>
        <a:bodyPr/>
        <a:lstStyle/>
        <a:p>
          <a:r>
            <a:rPr lang="en-US" sz="2000" b="1" dirty="0" smtClean="0">
              <a:latin typeface="+mn-lt"/>
            </a:rPr>
            <a:t>Material loop closing</a:t>
          </a:r>
          <a:endParaRPr lang="en-US" sz="2000" b="1" dirty="0">
            <a:latin typeface="+mn-lt"/>
          </a:endParaRPr>
        </a:p>
      </dgm:t>
    </dgm:pt>
    <dgm:pt modelId="{3096F2F0-A02A-4590-AA9C-B3CC52F9FBBD}" type="parTrans" cxnId="{AE9CAFAD-4493-4E3D-B6B8-63DED9A67A9D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590E331-150C-4258-BC67-E9C7C55B2371}" type="sibTrans" cxnId="{AE9CAFAD-4493-4E3D-B6B8-63DED9A67A9D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C22413EF-2E43-4572-8381-C73CFD9ED3A9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Increased product, repair and remanufacture</a:t>
          </a:r>
          <a:endParaRPr lang="en-US" sz="1400" dirty="0">
            <a:latin typeface="+mn-lt"/>
          </a:endParaRPr>
        </a:p>
      </dgm:t>
    </dgm:pt>
    <dgm:pt modelId="{977F89E1-ED21-4557-8160-9A865B5D8222}" type="parTrans" cxnId="{42A7BF72-22E8-457A-8994-C1D71E447804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AD13CCE-E237-4DC1-8E8B-9244C2A2C97D}" type="sibTrans" cxnId="{42A7BF72-22E8-457A-8994-C1D71E447804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27DA080-C7BB-40CA-9983-AD90C5B3F676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Increased material recycling and recovery</a:t>
          </a:r>
          <a:endParaRPr lang="en-US" sz="1400" dirty="0">
            <a:latin typeface="+mn-lt"/>
          </a:endParaRPr>
        </a:p>
      </dgm:t>
    </dgm:pt>
    <dgm:pt modelId="{8ED382D4-9FF8-4AF4-B019-2E3B21D4CD9F}" type="parTrans" cxnId="{29685701-6404-469B-9312-1425DB62684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6862973-9EB8-4393-8469-ABE282A77390}" type="sibTrans" cxnId="{29685701-6404-469B-9312-1425DB62684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9E16F30-3FD0-4A62-8131-4C11F79F76F0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Modified consumer preferences</a:t>
          </a:r>
          <a:endParaRPr lang="en-US" sz="1400" dirty="0">
            <a:latin typeface="+mn-lt"/>
          </a:endParaRPr>
        </a:p>
      </dgm:t>
    </dgm:pt>
    <dgm:pt modelId="{40E6DFC4-EC7B-435E-85B7-7916AA3AD331}" type="parTrans" cxnId="{3764EE8C-64C9-430B-8412-12A042C79C33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B8E1BA5-23AB-4A12-B7E7-F185F60E5C5F}" type="sibTrans" cxnId="{3764EE8C-64C9-430B-8412-12A042C79C33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BE67A7B-CDEF-46B3-870A-FF10C2470C5E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Increased asset utilization</a:t>
          </a:r>
          <a:endParaRPr lang="en-US" sz="1400" dirty="0">
            <a:latin typeface="+mn-lt"/>
          </a:endParaRPr>
        </a:p>
      </dgm:t>
    </dgm:pt>
    <dgm:pt modelId="{9456FBA4-2655-4A7C-9FA3-ADD9007AB40B}" type="parTrans" cxnId="{B1EE0E8E-F3C9-4010-B708-DEA28CE2683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B8B4A51-8480-4F38-9239-7F80F7CF8F5A}" type="sibTrans" cxnId="{B1EE0E8E-F3C9-4010-B708-DEA28CE2683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91E0614-A121-45C7-91B0-DC8B80B63DFB}">
      <dgm:prSet phldrT="[Text]" custT="1"/>
      <dgm:spPr>
        <a:ln w="19050">
          <a:solidFill>
            <a:srgbClr val="EDF0F7"/>
          </a:solidFill>
          <a:prstDash val="sysDash"/>
        </a:ln>
      </dgm:spPr>
      <dgm:t>
        <a:bodyPr/>
        <a:lstStyle/>
        <a:p>
          <a:r>
            <a:rPr lang="en-US" sz="2000" b="1" dirty="0" smtClean="0">
              <a:latin typeface="+mn-lt"/>
            </a:rPr>
            <a:t>Increasing material efficiency</a:t>
          </a:r>
          <a:endParaRPr lang="en-US" sz="2000" b="1" dirty="0">
            <a:latin typeface="+mn-lt"/>
          </a:endParaRPr>
        </a:p>
      </dgm:t>
    </dgm:pt>
    <dgm:pt modelId="{076BB627-375A-4168-9A07-C079E7590341}" type="sibTrans" cxnId="{0F2E6EFA-DF40-428B-9BB1-395C51F8B175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35DEB4FC-0198-481F-A4B1-FDD8C8D623EB}" type="parTrans" cxnId="{0F2E6EFA-DF40-428B-9BB1-395C51F8B175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E7A8D2F-F886-4D31-A2DD-D42C9118DB77}" type="pres">
      <dgm:prSet presAssocID="{BE92C29D-774B-4E87-8711-742DA4DE0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EBDA35-2646-46F6-B8C1-38DC0C222FE4}" type="pres">
      <dgm:prSet presAssocID="{991E0614-A121-45C7-91B0-DC8B80B63DFB}" presName="circle1" presStyleLbl="node1" presStyleIdx="0" presStyleCnt="3"/>
      <dgm:spPr>
        <a:solidFill>
          <a:srgbClr val="EDF0F7"/>
        </a:solidFill>
      </dgm:spPr>
    </dgm:pt>
    <dgm:pt modelId="{8DC26882-2CA6-4BD4-AE93-A78487027D07}" type="pres">
      <dgm:prSet presAssocID="{991E0614-A121-45C7-91B0-DC8B80B63DFB}" presName="space" presStyleCnt="0"/>
      <dgm:spPr/>
    </dgm:pt>
    <dgm:pt modelId="{BC83626D-6F6E-476D-8C4F-8DA19F604BEB}" type="pres">
      <dgm:prSet presAssocID="{991E0614-A121-45C7-91B0-DC8B80B63DFB}" presName="rect1" presStyleLbl="alignAcc1" presStyleIdx="0" presStyleCnt="3" custLinFactNeighborX="-444"/>
      <dgm:spPr/>
      <dgm:t>
        <a:bodyPr/>
        <a:lstStyle/>
        <a:p>
          <a:endParaRPr lang="en-US"/>
        </a:p>
      </dgm:t>
    </dgm:pt>
    <dgm:pt modelId="{2A6AAC07-A1E7-41E2-8C36-86D463736451}" type="pres">
      <dgm:prSet presAssocID="{2B91F6C5-2B6E-4C3E-BFB6-C3F568397EED}" presName="vertSpace2" presStyleLbl="node1" presStyleIdx="0" presStyleCnt="3"/>
      <dgm:spPr/>
    </dgm:pt>
    <dgm:pt modelId="{F981854B-F34E-4B44-AFC8-CF329B432536}" type="pres">
      <dgm:prSet presAssocID="{2B91F6C5-2B6E-4C3E-BFB6-C3F568397EED}" presName="circle2" presStyleLbl="node1" presStyleIdx="1" presStyleCnt="3"/>
      <dgm:spPr>
        <a:solidFill>
          <a:srgbClr val="A7B9E3"/>
        </a:solidFill>
      </dgm:spPr>
    </dgm:pt>
    <dgm:pt modelId="{8C2112AA-3644-4545-86A3-3B83101F77E1}" type="pres">
      <dgm:prSet presAssocID="{2B91F6C5-2B6E-4C3E-BFB6-C3F568397EED}" presName="rect2" presStyleLbl="alignAcc1" presStyleIdx="1" presStyleCnt="3" custLinFactNeighborX="-444"/>
      <dgm:spPr/>
      <dgm:t>
        <a:bodyPr/>
        <a:lstStyle/>
        <a:p>
          <a:endParaRPr lang="en-US"/>
        </a:p>
      </dgm:t>
    </dgm:pt>
    <dgm:pt modelId="{9404AF9A-CF3C-4B79-8458-E7A8A54989E7}" type="pres">
      <dgm:prSet presAssocID="{4F572E67-036D-4E51-9A05-3C33C2F7720E}" presName="vertSpace3" presStyleLbl="node1" presStyleIdx="1" presStyleCnt="3"/>
      <dgm:spPr/>
    </dgm:pt>
    <dgm:pt modelId="{23C895BC-9225-403E-A63D-067BC5BF3995}" type="pres">
      <dgm:prSet presAssocID="{4F572E67-036D-4E51-9A05-3C33C2F7720E}" presName="circle3" presStyleLbl="node1" presStyleIdx="2" presStyleCnt="3"/>
      <dgm:spPr/>
    </dgm:pt>
    <dgm:pt modelId="{43013332-AB83-4501-960F-9EC7212DD2B6}" type="pres">
      <dgm:prSet presAssocID="{4F572E67-036D-4E51-9A05-3C33C2F7720E}" presName="rect3" presStyleLbl="alignAcc1" presStyleIdx="2" presStyleCnt="3" custLinFactNeighborX="-444"/>
      <dgm:spPr/>
      <dgm:t>
        <a:bodyPr/>
        <a:lstStyle/>
        <a:p>
          <a:endParaRPr lang="en-US"/>
        </a:p>
      </dgm:t>
    </dgm:pt>
    <dgm:pt modelId="{587076AC-400C-4707-96D0-7FBFD1A15D4E}" type="pres">
      <dgm:prSet presAssocID="{991E0614-A121-45C7-91B0-DC8B80B63DF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F9121-8143-49C8-8B44-C967F3194821}" type="pres">
      <dgm:prSet presAssocID="{991E0614-A121-45C7-91B0-DC8B80B63DF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DDD7D-C791-4400-AB25-2E1662CFC55E}" type="pres">
      <dgm:prSet presAssocID="{2B91F6C5-2B6E-4C3E-BFB6-C3F568397EE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C9FA9-C428-42DF-A09A-DCB1F2C7EF9E}" type="pres">
      <dgm:prSet presAssocID="{2B91F6C5-2B6E-4C3E-BFB6-C3F568397EE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D409F-0815-4E22-A8C2-82D2E3E9812F}" type="pres">
      <dgm:prSet presAssocID="{4F572E67-036D-4E51-9A05-3C33C2F7720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083BA-EC2A-442C-8451-C68A3A003CB3}" type="pres">
      <dgm:prSet presAssocID="{4F572E67-036D-4E51-9A05-3C33C2F7720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E6EFA-DF40-428B-9BB1-395C51F8B175}" srcId="{BE92C29D-774B-4E87-8711-742DA4DE087A}" destId="{991E0614-A121-45C7-91B0-DC8B80B63DFB}" srcOrd="0" destOrd="0" parTransId="{35DEB4FC-0198-481F-A4B1-FDD8C8D623EB}" sibTransId="{076BB627-375A-4168-9A07-C079E7590341}"/>
    <dgm:cxn modelId="{42A7BF72-22E8-457A-8994-C1D71E447804}" srcId="{4F572E67-036D-4E51-9A05-3C33C2F7720E}" destId="{C22413EF-2E43-4572-8381-C73CFD9ED3A9}" srcOrd="0" destOrd="0" parTransId="{977F89E1-ED21-4557-8160-9A865B5D8222}" sibTransId="{AAD13CCE-E237-4DC1-8E8B-9244C2A2C97D}"/>
    <dgm:cxn modelId="{72552626-68DF-4A27-A353-A1573708DA61}" srcId="{991E0614-A121-45C7-91B0-DC8B80B63DFB}" destId="{B2C9316C-D059-4B5F-B665-AF89ABF1128B}" srcOrd="0" destOrd="0" parTransId="{DE6AED61-9EC0-4607-AEFC-E83C548EBF99}" sibTransId="{B4C1DFD3-5753-48A4-AA6E-98C342D59C5D}"/>
    <dgm:cxn modelId="{8FF582C9-A294-4E7A-ABEF-5F2B296C794A}" srcId="{2B91F6C5-2B6E-4C3E-BFB6-C3F568397EED}" destId="{4C7F1E9B-4BCF-41A3-BB42-83FECFAC254C}" srcOrd="0" destOrd="0" parTransId="{67BBE7A6-C6EC-4B28-919C-656F2B77202F}" sibTransId="{AA0B0D86-09E6-431B-80C8-CF647A99B879}"/>
    <dgm:cxn modelId="{E135A1E9-A3F3-49AB-928B-1745DEF0196A}" type="presOf" srcId="{5BE67A7B-CDEF-46B3-870A-FF10C2470C5E}" destId="{799F9121-8143-49C8-8B44-C967F3194821}" srcOrd="0" destOrd="1" presId="urn:microsoft.com/office/officeart/2005/8/layout/target3"/>
    <dgm:cxn modelId="{29685701-6404-469B-9312-1425DB626848}" srcId="{4F572E67-036D-4E51-9A05-3C33C2F7720E}" destId="{A27DA080-C7BB-40CA-9983-AD90C5B3F676}" srcOrd="1" destOrd="0" parTransId="{8ED382D4-9FF8-4AF4-B019-2E3B21D4CD9F}" sibTransId="{E6862973-9EB8-4393-8469-ABE282A77390}"/>
    <dgm:cxn modelId="{400A0014-3341-4233-959B-E81C1D879E2E}" type="presOf" srcId="{2B91F6C5-2B6E-4C3E-BFB6-C3F568397EED}" destId="{BA6DDD7D-C791-4400-AB25-2E1662CFC55E}" srcOrd="1" destOrd="0" presId="urn:microsoft.com/office/officeart/2005/8/layout/target3"/>
    <dgm:cxn modelId="{A0845C36-37F4-420D-92AF-37C5E8DF4D68}" type="presOf" srcId="{29E16F30-3FD0-4A62-8131-4C11F79F76F0}" destId="{799F9121-8143-49C8-8B44-C967F3194821}" srcOrd="0" destOrd="2" presId="urn:microsoft.com/office/officeart/2005/8/layout/target3"/>
    <dgm:cxn modelId="{8B0947BE-1304-408C-874B-0B1B56056D83}" type="presOf" srcId="{4C7F1E9B-4BCF-41A3-BB42-83FECFAC254C}" destId="{1B7C9FA9-C428-42DF-A09A-DCB1F2C7EF9E}" srcOrd="0" destOrd="0" presId="urn:microsoft.com/office/officeart/2005/8/layout/target3"/>
    <dgm:cxn modelId="{9C64FB31-441A-4339-8204-5C3F8A75EAC0}" type="presOf" srcId="{BE92C29D-774B-4E87-8711-742DA4DE087A}" destId="{AE7A8D2F-F886-4D31-A2DD-D42C9118DB77}" srcOrd="0" destOrd="0" presId="urn:microsoft.com/office/officeart/2005/8/layout/target3"/>
    <dgm:cxn modelId="{C5BDDAE1-BFFE-4F42-B01E-DA5B12CD31E6}" type="presOf" srcId="{2B91F6C5-2B6E-4C3E-BFB6-C3F568397EED}" destId="{8C2112AA-3644-4545-86A3-3B83101F77E1}" srcOrd="0" destOrd="0" presId="urn:microsoft.com/office/officeart/2005/8/layout/target3"/>
    <dgm:cxn modelId="{1E63D143-3FED-4543-BCA2-60CEC9186CB6}" type="presOf" srcId="{A27DA080-C7BB-40CA-9983-AD90C5B3F676}" destId="{B0D083BA-EC2A-442C-8451-C68A3A003CB3}" srcOrd="0" destOrd="1" presId="urn:microsoft.com/office/officeart/2005/8/layout/target3"/>
    <dgm:cxn modelId="{B1EE0E8E-F3C9-4010-B708-DEA28CE2683C}" srcId="{991E0614-A121-45C7-91B0-DC8B80B63DFB}" destId="{5BE67A7B-CDEF-46B3-870A-FF10C2470C5E}" srcOrd="1" destOrd="0" parTransId="{9456FBA4-2655-4A7C-9FA3-ADD9007AB40B}" sibTransId="{EB8B4A51-8480-4F38-9239-7F80F7CF8F5A}"/>
    <dgm:cxn modelId="{5A5209F4-B327-4096-93CB-8978FCB2C614}" type="presOf" srcId="{991E0614-A121-45C7-91B0-DC8B80B63DFB}" destId="{587076AC-400C-4707-96D0-7FBFD1A15D4E}" srcOrd="1" destOrd="0" presId="urn:microsoft.com/office/officeart/2005/8/layout/target3"/>
    <dgm:cxn modelId="{663311EC-16D0-446C-9694-DA3A17480622}" type="presOf" srcId="{B2C9316C-D059-4B5F-B665-AF89ABF1128B}" destId="{799F9121-8143-49C8-8B44-C967F3194821}" srcOrd="0" destOrd="0" presId="urn:microsoft.com/office/officeart/2005/8/layout/target3"/>
    <dgm:cxn modelId="{5FD0C984-CAA8-46C9-9B91-D369FB42493C}" srcId="{BE92C29D-774B-4E87-8711-742DA4DE087A}" destId="{2B91F6C5-2B6E-4C3E-BFB6-C3F568397EED}" srcOrd="1" destOrd="0" parTransId="{1F23F264-D046-4C58-B899-38F5364505E9}" sibTransId="{4577CE66-7825-4EF5-B385-7BC7E0119D21}"/>
    <dgm:cxn modelId="{3764EE8C-64C9-430B-8412-12A042C79C33}" srcId="{991E0614-A121-45C7-91B0-DC8B80B63DFB}" destId="{29E16F30-3FD0-4A62-8131-4C11F79F76F0}" srcOrd="2" destOrd="0" parTransId="{40E6DFC4-EC7B-435E-85B7-7916AA3AD331}" sibTransId="{2B8E1BA5-23AB-4A12-B7E7-F185F60E5C5F}"/>
    <dgm:cxn modelId="{038F47B1-DD3D-448A-A626-3EC202DD5711}" type="presOf" srcId="{4F572E67-036D-4E51-9A05-3C33C2F7720E}" destId="{43013332-AB83-4501-960F-9EC7212DD2B6}" srcOrd="0" destOrd="0" presId="urn:microsoft.com/office/officeart/2005/8/layout/target3"/>
    <dgm:cxn modelId="{AE9CAFAD-4493-4E3D-B6B8-63DED9A67A9D}" srcId="{BE92C29D-774B-4E87-8711-742DA4DE087A}" destId="{4F572E67-036D-4E51-9A05-3C33C2F7720E}" srcOrd="2" destOrd="0" parTransId="{3096F2F0-A02A-4590-AA9C-B3CC52F9FBBD}" sibTransId="{2590E331-150C-4258-BC67-E9C7C55B2371}"/>
    <dgm:cxn modelId="{DEA55AE5-D7BD-4F07-A0AC-3BB0E33F1B91}" type="presOf" srcId="{C22413EF-2E43-4572-8381-C73CFD9ED3A9}" destId="{B0D083BA-EC2A-442C-8451-C68A3A003CB3}" srcOrd="0" destOrd="0" presId="urn:microsoft.com/office/officeart/2005/8/layout/target3"/>
    <dgm:cxn modelId="{886143F0-4B9B-42D9-A5B0-2BBADA7C9938}" type="presOf" srcId="{991E0614-A121-45C7-91B0-DC8B80B63DFB}" destId="{BC83626D-6F6E-476D-8C4F-8DA19F604BEB}" srcOrd="0" destOrd="0" presId="urn:microsoft.com/office/officeart/2005/8/layout/target3"/>
    <dgm:cxn modelId="{7BD8892E-5383-4EC9-BB68-146D17E69DEC}" type="presOf" srcId="{4F572E67-036D-4E51-9A05-3C33C2F7720E}" destId="{AE0D409F-0815-4E22-A8C2-82D2E3E9812F}" srcOrd="1" destOrd="0" presId="urn:microsoft.com/office/officeart/2005/8/layout/target3"/>
    <dgm:cxn modelId="{244E586A-1629-4CE8-A215-3C81E2EE54F9}" type="presParOf" srcId="{AE7A8D2F-F886-4D31-A2DD-D42C9118DB77}" destId="{54EBDA35-2646-46F6-B8C1-38DC0C222FE4}" srcOrd="0" destOrd="0" presId="urn:microsoft.com/office/officeart/2005/8/layout/target3"/>
    <dgm:cxn modelId="{3D483F29-0CB7-48EF-B3FF-B0AE9FF11B29}" type="presParOf" srcId="{AE7A8D2F-F886-4D31-A2DD-D42C9118DB77}" destId="{8DC26882-2CA6-4BD4-AE93-A78487027D07}" srcOrd="1" destOrd="0" presId="urn:microsoft.com/office/officeart/2005/8/layout/target3"/>
    <dgm:cxn modelId="{70AF74CB-4658-44AA-ADAB-44CF9D3BE6FE}" type="presParOf" srcId="{AE7A8D2F-F886-4D31-A2DD-D42C9118DB77}" destId="{BC83626D-6F6E-476D-8C4F-8DA19F604BEB}" srcOrd="2" destOrd="0" presId="urn:microsoft.com/office/officeart/2005/8/layout/target3"/>
    <dgm:cxn modelId="{1B24CB13-8744-4C96-9C8F-5E14404CF4F7}" type="presParOf" srcId="{AE7A8D2F-F886-4D31-A2DD-D42C9118DB77}" destId="{2A6AAC07-A1E7-41E2-8C36-86D463736451}" srcOrd="3" destOrd="0" presId="urn:microsoft.com/office/officeart/2005/8/layout/target3"/>
    <dgm:cxn modelId="{81CFAD77-F4A1-474B-8C03-65882666F2F0}" type="presParOf" srcId="{AE7A8D2F-F886-4D31-A2DD-D42C9118DB77}" destId="{F981854B-F34E-4B44-AFC8-CF329B432536}" srcOrd="4" destOrd="0" presId="urn:microsoft.com/office/officeart/2005/8/layout/target3"/>
    <dgm:cxn modelId="{C55A2E06-7DA3-4F91-A561-91E839D36D0C}" type="presParOf" srcId="{AE7A8D2F-F886-4D31-A2DD-D42C9118DB77}" destId="{8C2112AA-3644-4545-86A3-3B83101F77E1}" srcOrd="5" destOrd="0" presId="urn:microsoft.com/office/officeart/2005/8/layout/target3"/>
    <dgm:cxn modelId="{EB7A3CF9-741C-4A33-89EC-A66917858EFA}" type="presParOf" srcId="{AE7A8D2F-F886-4D31-A2DD-D42C9118DB77}" destId="{9404AF9A-CF3C-4B79-8458-E7A8A54989E7}" srcOrd="6" destOrd="0" presId="urn:microsoft.com/office/officeart/2005/8/layout/target3"/>
    <dgm:cxn modelId="{E72EAFBB-DEEE-4BC6-91B2-0BAB9C2D4C85}" type="presParOf" srcId="{AE7A8D2F-F886-4D31-A2DD-D42C9118DB77}" destId="{23C895BC-9225-403E-A63D-067BC5BF3995}" srcOrd="7" destOrd="0" presId="urn:microsoft.com/office/officeart/2005/8/layout/target3"/>
    <dgm:cxn modelId="{C3A3239C-BB3B-4B0C-BD06-3F79054CA85E}" type="presParOf" srcId="{AE7A8D2F-F886-4D31-A2DD-D42C9118DB77}" destId="{43013332-AB83-4501-960F-9EC7212DD2B6}" srcOrd="8" destOrd="0" presId="urn:microsoft.com/office/officeart/2005/8/layout/target3"/>
    <dgm:cxn modelId="{72C7C30E-BD6A-426A-9462-EC9C98585B88}" type="presParOf" srcId="{AE7A8D2F-F886-4D31-A2DD-D42C9118DB77}" destId="{587076AC-400C-4707-96D0-7FBFD1A15D4E}" srcOrd="9" destOrd="0" presId="urn:microsoft.com/office/officeart/2005/8/layout/target3"/>
    <dgm:cxn modelId="{843C453F-CBDE-4365-8816-5ABF02CC21F9}" type="presParOf" srcId="{AE7A8D2F-F886-4D31-A2DD-D42C9118DB77}" destId="{799F9121-8143-49C8-8B44-C967F3194821}" srcOrd="10" destOrd="0" presId="urn:microsoft.com/office/officeart/2005/8/layout/target3"/>
    <dgm:cxn modelId="{547E81D7-712D-4BF7-BD2E-054DDFC914CF}" type="presParOf" srcId="{AE7A8D2F-F886-4D31-A2DD-D42C9118DB77}" destId="{BA6DDD7D-C791-4400-AB25-2E1662CFC55E}" srcOrd="11" destOrd="0" presId="urn:microsoft.com/office/officeart/2005/8/layout/target3"/>
    <dgm:cxn modelId="{06EDC55A-6E6A-462C-8C54-9BF2F808C591}" type="presParOf" srcId="{AE7A8D2F-F886-4D31-A2DD-D42C9118DB77}" destId="{1B7C9FA9-C428-42DF-A09A-DCB1F2C7EF9E}" srcOrd="12" destOrd="0" presId="urn:microsoft.com/office/officeart/2005/8/layout/target3"/>
    <dgm:cxn modelId="{E56676B0-1FF0-4373-B347-421A4D6FDE6C}" type="presParOf" srcId="{AE7A8D2F-F886-4D31-A2DD-D42C9118DB77}" destId="{AE0D409F-0815-4E22-A8C2-82D2E3E9812F}" srcOrd="13" destOrd="0" presId="urn:microsoft.com/office/officeart/2005/8/layout/target3"/>
    <dgm:cxn modelId="{9F0B7560-E6AE-41E1-95D5-C3E9B1F77DDA}" type="presParOf" srcId="{AE7A8D2F-F886-4D31-A2DD-D42C9118DB77}" destId="{B0D083BA-EC2A-442C-8451-C68A3A003CB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BDA35-2646-46F6-B8C1-38DC0C222FE4}">
      <dsp:nvSpPr>
        <dsp:cNvPr id="0" name=""/>
        <dsp:cNvSpPr/>
      </dsp:nvSpPr>
      <dsp:spPr>
        <a:xfrm>
          <a:off x="0" y="0"/>
          <a:ext cx="4248472" cy="4248472"/>
        </a:xfrm>
        <a:prstGeom prst="pie">
          <a:avLst>
            <a:gd name="adj1" fmla="val 5400000"/>
            <a:gd name="adj2" fmla="val 16200000"/>
          </a:avLst>
        </a:prstGeom>
        <a:solidFill>
          <a:srgbClr val="EDF0F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3626D-6F6E-476D-8C4F-8DA19F604BEB}">
      <dsp:nvSpPr>
        <dsp:cNvPr id="0" name=""/>
        <dsp:cNvSpPr/>
      </dsp:nvSpPr>
      <dsp:spPr>
        <a:xfrm>
          <a:off x="2102015" y="0"/>
          <a:ext cx="5004555" cy="4248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DF0F7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Increasing material efficiency</a:t>
          </a:r>
          <a:endParaRPr lang="en-US" sz="2000" b="1" kern="1200" dirty="0">
            <a:latin typeface="+mn-lt"/>
          </a:endParaRPr>
        </a:p>
      </dsp:txBody>
      <dsp:txXfrm>
        <a:off x="2102015" y="0"/>
        <a:ext cx="2502277" cy="1274544"/>
      </dsp:txXfrm>
    </dsp:sp>
    <dsp:sp modelId="{F981854B-F34E-4B44-AFC8-CF329B432536}">
      <dsp:nvSpPr>
        <dsp:cNvPr id="0" name=""/>
        <dsp:cNvSpPr/>
      </dsp:nvSpPr>
      <dsp:spPr>
        <a:xfrm>
          <a:off x="743483" y="1274544"/>
          <a:ext cx="2761504" cy="2761504"/>
        </a:xfrm>
        <a:prstGeom prst="pie">
          <a:avLst>
            <a:gd name="adj1" fmla="val 5400000"/>
            <a:gd name="adj2" fmla="val 16200000"/>
          </a:avLst>
        </a:prstGeom>
        <a:solidFill>
          <a:srgbClr val="A7B9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12AA-3644-4545-86A3-3B83101F77E1}">
      <dsp:nvSpPr>
        <dsp:cNvPr id="0" name=""/>
        <dsp:cNvSpPr/>
      </dsp:nvSpPr>
      <dsp:spPr>
        <a:xfrm>
          <a:off x="2102015" y="1274544"/>
          <a:ext cx="5004555" cy="2761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7B9E3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Slower material loops</a:t>
          </a:r>
          <a:endParaRPr lang="en-US" sz="2000" b="1" kern="1200" dirty="0">
            <a:latin typeface="+mn-lt"/>
          </a:endParaRPr>
        </a:p>
      </dsp:txBody>
      <dsp:txXfrm>
        <a:off x="2102015" y="1274544"/>
        <a:ext cx="2502277" cy="1274540"/>
      </dsp:txXfrm>
    </dsp:sp>
    <dsp:sp modelId="{23C895BC-9225-403E-A63D-067BC5BF3995}">
      <dsp:nvSpPr>
        <dsp:cNvPr id="0" name=""/>
        <dsp:cNvSpPr/>
      </dsp:nvSpPr>
      <dsp:spPr>
        <a:xfrm>
          <a:off x="1486965" y="2549084"/>
          <a:ext cx="1274540" cy="12745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13332-AB83-4501-960F-9EC7212DD2B6}">
      <dsp:nvSpPr>
        <dsp:cNvPr id="0" name=""/>
        <dsp:cNvSpPr/>
      </dsp:nvSpPr>
      <dsp:spPr>
        <a:xfrm>
          <a:off x="2102015" y="2549084"/>
          <a:ext cx="5004555" cy="1274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Material loop closing</a:t>
          </a:r>
          <a:endParaRPr lang="en-US" sz="2000" b="1" kern="1200" dirty="0">
            <a:latin typeface="+mn-lt"/>
          </a:endParaRPr>
        </a:p>
      </dsp:txBody>
      <dsp:txXfrm>
        <a:off x="2102015" y="2549084"/>
        <a:ext cx="2502277" cy="1274540"/>
      </dsp:txXfrm>
    </dsp:sp>
    <dsp:sp modelId="{799F9121-8143-49C8-8B44-C967F3194821}">
      <dsp:nvSpPr>
        <dsp:cNvPr id="0" name=""/>
        <dsp:cNvSpPr/>
      </dsp:nvSpPr>
      <dsp:spPr>
        <a:xfrm>
          <a:off x="4626514" y="0"/>
          <a:ext cx="2502277" cy="127454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Increased resource productivity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Increased asset utilization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Modified consumer preferences</a:t>
          </a:r>
          <a:endParaRPr lang="en-US" sz="1400" kern="1200" dirty="0">
            <a:latin typeface="+mn-lt"/>
          </a:endParaRPr>
        </a:p>
      </dsp:txBody>
      <dsp:txXfrm>
        <a:off x="4626514" y="0"/>
        <a:ext cx="2502277" cy="1274544"/>
      </dsp:txXfrm>
    </dsp:sp>
    <dsp:sp modelId="{1B7C9FA9-C428-42DF-A09A-DCB1F2C7EF9E}">
      <dsp:nvSpPr>
        <dsp:cNvPr id="0" name=""/>
        <dsp:cNvSpPr/>
      </dsp:nvSpPr>
      <dsp:spPr>
        <a:xfrm>
          <a:off x="4626514" y="1274544"/>
          <a:ext cx="2502277" cy="127454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Increased product lifespan (e.g. through eco-design, re-use or repair) </a:t>
          </a:r>
          <a:endParaRPr lang="en-US" sz="1400" kern="1200" dirty="0">
            <a:latin typeface="+mn-lt"/>
          </a:endParaRPr>
        </a:p>
      </dsp:txBody>
      <dsp:txXfrm>
        <a:off x="4626514" y="1274544"/>
        <a:ext cx="2502277" cy="1274540"/>
      </dsp:txXfrm>
    </dsp:sp>
    <dsp:sp modelId="{B0D083BA-EC2A-442C-8451-C68A3A003CB3}">
      <dsp:nvSpPr>
        <dsp:cNvPr id="0" name=""/>
        <dsp:cNvSpPr/>
      </dsp:nvSpPr>
      <dsp:spPr>
        <a:xfrm>
          <a:off x="4626514" y="2549084"/>
          <a:ext cx="2502277" cy="127454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Increased product, repair and remanufacture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Increased material recycling and recovery</a:t>
          </a:r>
          <a:endParaRPr lang="en-US" sz="1400" kern="1200" dirty="0">
            <a:latin typeface="+mn-lt"/>
          </a:endParaRPr>
        </a:p>
      </dsp:txBody>
      <dsp:txXfrm>
        <a:off x="4626514" y="2549084"/>
        <a:ext cx="2502277" cy="127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3333D8-E7F1-4405-A689-2E92D03D473A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F18379A-3789-4E85-9014-5B19A58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8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A0AC327-8A3F-4EAD-B547-F0650631A67B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ADEAEB-5D74-4FE3-A447-3EECFF690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CA8902E-4F0C-4085-B9AC-D119AF146F69}" type="slidenum">
              <a:rPr lang="en-GB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71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30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25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39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11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14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CA8902E-4F0C-4085-B9AC-D119AF146F69}" type="slidenum">
              <a:rPr lang="en-GB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1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CA8902E-4F0C-4085-B9AC-D119AF146F69}" type="slidenum">
              <a:rPr lang="en-GB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58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B777A3C-605A-405B-A654-5AB1CCE7F5D2}" type="slidenum">
              <a:rPr lang="en-GB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36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DEAEB-5D74-4FE3-A447-3EECFF6909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7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DEAEB-5D74-4FE3-A447-3EECFF6909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DF60-236A-4A75-B57B-09536915038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53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B777A3C-605A-405B-A654-5AB1CCE7F5D2}" type="slidenum">
              <a:rPr lang="en-GB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04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B777A3C-605A-405B-A654-5AB1CCE7F5D2}" type="slidenum">
              <a:rPr lang="en-GB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1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17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CA8902E-4F0C-4085-B9AC-D119AF146F69}" type="slidenum">
              <a:rPr lang="en-GB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75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82DD4FB-ADA6-442A-9B6C-E31889029963}" type="datetime1">
              <a:rPr lang="en-GB" smtClean="0"/>
              <a:t>04/11/2019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0073EA6-98D2-4C3D-A5DC-57DDF92C5979}" type="datetime1">
              <a:rPr lang="en-GB" smtClean="0"/>
              <a:t>04/11/2019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71C632B-4F1D-442E-A3E7-EE2C57BB25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54295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B032F98-295C-4D24-92A2-5DC44E0D1498}" type="datetime1">
              <a:rPr lang="en-GB" smtClean="0"/>
              <a:t>04/11/2019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571C632B-4F1D-442E-A3E7-EE2C57BB25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0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1C1661A-47D7-4F32-843D-871DC0AC49B2}" type="datetime1">
              <a:rPr lang="en-GB" smtClean="0"/>
              <a:t>04/11/2019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71C632B-4F1D-442E-A3E7-EE2C57BB25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4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va.bartekova@oec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67" y="2204864"/>
            <a:ext cx="7992888" cy="1823576"/>
          </a:xfrm>
        </p:spPr>
        <p:txBody>
          <a:bodyPr/>
          <a:lstStyle/>
          <a:p>
            <a:pPr algn="ctr"/>
            <a:r>
              <a:rPr lang="en-US" sz="4000" cap="none" dirty="0" err="1"/>
              <a:t>Digitalisation</a:t>
            </a:r>
            <a:r>
              <a:rPr lang="en-US" sz="4000" cap="none" dirty="0"/>
              <a:t> and circular economy insights from the recent OECD work</a:t>
            </a:r>
            <a:endParaRPr lang="en-GB" sz="40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765" y="5301208"/>
            <a:ext cx="6300000" cy="1374735"/>
          </a:xfrm>
        </p:spPr>
        <p:txBody>
          <a:bodyPr/>
          <a:lstStyle/>
          <a:p>
            <a:r>
              <a:rPr lang="fr-FR" dirty="0" smtClean="0"/>
              <a:t>Dr. Eva </a:t>
            </a:r>
            <a:r>
              <a:rPr lang="fr-FR" dirty="0"/>
              <a:t>Barteková</a:t>
            </a:r>
          </a:p>
          <a:p>
            <a:r>
              <a:rPr lang="fr-FR" dirty="0"/>
              <a:t>OECD Environment Directorate</a:t>
            </a:r>
          </a:p>
          <a:p>
            <a:endParaRPr lang="fr-FR" dirty="0"/>
          </a:p>
          <a:p>
            <a:r>
              <a:rPr lang="fr-FR" dirty="0" smtClean="0"/>
              <a:t>Eco-Innovation </a:t>
            </a:r>
            <a:r>
              <a:rPr lang="fr-FR" dirty="0" err="1" smtClean="0"/>
              <a:t>Slovakia</a:t>
            </a:r>
            <a:r>
              <a:rPr lang="fr-FR" dirty="0" smtClean="0"/>
              <a:t> 2019</a:t>
            </a:r>
            <a:endParaRPr lang="fr-FR" dirty="0"/>
          </a:p>
          <a:p>
            <a:r>
              <a:rPr lang="fr-FR" dirty="0" smtClean="0"/>
              <a:t>Bratislava, 5 </a:t>
            </a:r>
            <a:r>
              <a:rPr lang="fr-FR" dirty="0" err="1" smtClean="0"/>
              <a:t>November</a:t>
            </a:r>
            <a:r>
              <a:rPr lang="fr-FR" dirty="0" smtClean="0"/>
              <a:t> </a:t>
            </a:r>
            <a:r>
              <a:rPr lang="fr-FR" dirty="0"/>
              <a:t>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4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453657"/>
            <a:ext cx="6624000" cy="1990288"/>
          </a:xfrm>
        </p:spPr>
        <p:txBody>
          <a:bodyPr/>
          <a:lstStyle/>
          <a:p>
            <a:r>
              <a:rPr lang="en-US" dirty="0" err="1" smtClean="0"/>
              <a:t>Digitalisation</a:t>
            </a:r>
            <a:r>
              <a:rPr lang="en-US" dirty="0" smtClean="0"/>
              <a:t> for scaling </a:t>
            </a:r>
            <a:r>
              <a:rPr lang="en-US" dirty="0"/>
              <a:t>the transition </a:t>
            </a:r>
            <a:r>
              <a:rPr lang="en-US" dirty="0" err="1" smtClean="0"/>
              <a:t>towardS</a:t>
            </a:r>
            <a:r>
              <a:rPr lang="en-US" dirty="0" smtClean="0"/>
              <a:t> THE circular economy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7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700808"/>
            <a:ext cx="5112112" cy="471079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Internet of Things (IoT) </a:t>
            </a:r>
          </a:p>
          <a:p>
            <a:endParaRPr lang="en-US" sz="2600" dirty="0" smtClean="0"/>
          </a:p>
          <a:p>
            <a:r>
              <a:rPr lang="en-US" sz="2600" dirty="0" smtClean="0"/>
              <a:t>Big </a:t>
            </a:r>
            <a:r>
              <a:rPr lang="en-US" sz="2600" dirty="0"/>
              <a:t>data and analytics </a:t>
            </a:r>
          </a:p>
          <a:p>
            <a:endParaRPr lang="en-US" sz="2600" dirty="0" smtClean="0"/>
          </a:p>
          <a:p>
            <a:r>
              <a:rPr lang="en-US" sz="2600" dirty="0" smtClean="0"/>
              <a:t>Artificial </a:t>
            </a:r>
            <a:r>
              <a:rPr lang="en-US" sz="2600" dirty="0"/>
              <a:t>Intelligence (AI) </a:t>
            </a:r>
          </a:p>
          <a:p>
            <a:endParaRPr lang="en-GB" sz="2600" dirty="0" smtClean="0"/>
          </a:p>
          <a:p>
            <a:r>
              <a:rPr lang="en-GB" sz="2600" dirty="0" smtClean="0"/>
              <a:t>Blockchain </a:t>
            </a:r>
          </a:p>
          <a:p>
            <a:endParaRPr lang="en-GB" sz="2600" dirty="0" smtClean="0"/>
          </a:p>
          <a:p>
            <a:r>
              <a:rPr lang="en-GB" sz="2600" dirty="0" smtClean="0"/>
              <a:t>Cloud </a:t>
            </a:r>
            <a:r>
              <a:rPr lang="en-GB" sz="2600" dirty="0"/>
              <a:t>computing </a:t>
            </a:r>
          </a:p>
          <a:p>
            <a:endParaRPr lang="en-GB" sz="2600" dirty="0" smtClean="0"/>
          </a:p>
          <a:p>
            <a:r>
              <a:rPr lang="en-GB" sz="2600" dirty="0" smtClean="0"/>
              <a:t>Online </a:t>
            </a:r>
            <a:r>
              <a:rPr lang="en-GB" sz="2600" dirty="0"/>
              <a:t>platform</a:t>
            </a:r>
          </a:p>
          <a:p>
            <a:endParaRPr lang="en-GB" sz="2600" dirty="0" smtClean="0"/>
          </a:p>
          <a:p>
            <a:r>
              <a:rPr lang="en-GB" sz="2600" dirty="0" smtClean="0"/>
              <a:t>3D </a:t>
            </a:r>
            <a:r>
              <a:rPr lang="en-GB" sz="2600" dirty="0"/>
              <a:t>printing (additive manufacturing</a:t>
            </a:r>
            <a:r>
              <a:rPr lang="en-GB" sz="2600" dirty="0" smtClean="0"/>
              <a:t>)</a:t>
            </a: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Digitalisation </a:t>
            </a:r>
            <a:r>
              <a:rPr lang="en-GB" sz="2400" b="1" dirty="0" smtClean="0"/>
              <a:t>makes physical assets more intelligent</a:t>
            </a:r>
            <a:endParaRPr lang="en-GB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116384" cy="4279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6423139"/>
            <a:ext cx="364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Photo source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dynamisdigital.com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2A7B-145B-4ED9-8F46-D3C46757027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5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b="1" dirty="0" smtClean="0"/>
              <a:t>Digitalisation allows to:</a:t>
            </a:r>
          </a:p>
          <a:p>
            <a:pPr lvl="1"/>
            <a:r>
              <a:rPr lang="en-GB" sz="2000" dirty="0" smtClean="0"/>
              <a:t>Collect, manage and process data, information, and knowledge;</a:t>
            </a:r>
          </a:p>
          <a:p>
            <a:pPr lvl="1"/>
            <a:r>
              <a:rPr lang="en-GB" sz="2000" dirty="0" smtClean="0"/>
              <a:t>Facilitate data-driven decision making;</a:t>
            </a:r>
          </a:p>
          <a:p>
            <a:pPr lvl="1"/>
            <a:r>
              <a:rPr lang="en-GB" sz="2000" dirty="0" smtClean="0"/>
              <a:t>Create and capture value in new ways throughout assets’ use cycles.</a:t>
            </a:r>
          </a:p>
          <a:p>
            <a:pPr lvl="1"/>
            <a:endParaRPr lang="en-GB" sz="2000" dirty="0" smtClean="0"/>
          </a:p>
          <a:p>
            <a:r>
              <a:rPr lang="en-US" sz="2400" b="1" dirty="0" smtClean="0"/>
              <a:t>Availability </a:t>
            </a:r>
            <a:r>
              <a:rPr lang="en-US" sz="2400" b="1" dirty="0"/>
              <a:t>and flow of information </a:t>
            </a:r>
            <a:r>
              <a:rPr lang="en-US" sz="2400" b="1" dirty="0" smtClean="0"/>
              <a:t>drives scalability </a:t>
            </a:r>
            <a:r>
              <a:rPr lang="en-US" sz="2400" b="1" dirty="0"/>
              <a:t>of circular activities:</a:t>
            </a:r>
          </a:p>
          <a:p>
            <a:pPr lvl="1"/>
            <a:r>
              <a:rPr lang="en-US" sz="2000" dirty="0" smtClean="0"/>
              <a:t>Components </a:t>
            </a:r>
            <a:r>
              <a:rPr lang="en-US" sz="2000" dirty="0"/>
              <a:t>availability, material compositions and specifications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/>
              <a:t>Products’ and services’ accessibility, location, and condition;</a:t>
            </a:r>
          </a:p>
          <a:p>
            <a:pPr lvl="1"/>
            <a:r>
              <a:rPr lang="en-US" sz="2000" dirty="0" smtClean="0"/>
              <a:t>Consumer </a:t>
            </a:r>
            <a:r>
              <a:rPr lang="en-US" sz="2000" dirty="0"/>
              <a:t>preferences and behaviours;</a:t>
            </a:r>
          </a:p>
          <a:p>
            <a:pPr lvl="1"/>
            <a:r>
              <a:rPr lang="en-US" sz="2000" dirty="0"/>
              <a:t>Efficiency of process management;</a:t>
            </a:r>
          </a:p>
          <a:p>
            <a:pPr lvl="1"/>
            <a:r>
              <a:rPr lang="en-US" sz="2000" dirty="0"/>
              <a:t>Matching skills and </a:t>
            </a:r>
            <a:r>
              <a:rPr lang="en-US" sz="2000" dirty="0" smtClean="0"/>
              <a:t>partnerships.</a:t>
            </a:r>
            <a:endParaRPr lang="en-US" sz="2000" dirty="0"/>
          </a:p>
          <a:p>
            <a:pPr lvl="1"/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Intelligent assets generate information flows, which drive the creation of new economic opportunities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1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600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… and help overcoming barriers to scaling up the circular economy </a:t>
            </a:r>
          </a:p>
        </p:txBody>
      </p:sp>
      <p:sp>
        <p:nvSpPr>
          <p:cNvPr id="6" name="Freeform 5"/>
          <p:cNvSpPr/>
          <p:nvPr/>
        </p:nvSpPr>
        <p:spPr>
          <a:xfrm>
            <a:off x="5468262" y="4250419"/>
            <a:ext cx="2376000" cy="1800000"/>
          </a:xfrm>
          <a:custGeom>
            <a:avLst/>
            <a:gdLst>
              <a:gd name="connsiteX0" fmla="*/ 0 w 2555996"/>
              <a:gd name="connsiteY0" fmla="*/ 187247 h 1872467"/>
              <a:gd name="connsiteX1" fmla="*/ 187247 w 2555996"/>
              <a:gd name="connsiteY1" fmla="*/ 0 h 1872467"/>
              <a:gd name="connsiteX2" fmla="*/ 2368749 w 2555996"/>
              <a:gd name="connsiteY2" fmla="*/ 0 h 1872467"/>
              <a:gd name="connsiteX3" fmla="*/ 2555996 w 2555996"/>
              <a:gd name="connsiteY3" fmla="*/ 187247 h 1872467"/>
              <a:gd name="connsiteX4" fmla="*/ 2555996 w 2555996"/>
              <a:gd name="connsiteY4" fmla="*/ 1685220 h 1872467"/>
              <a:gd name="connsiteX5" fmla="*/ 2368749 w 2555996"/>
              <a:gd name="connsiteY5" fmla="*/ 1872467 h 1872467"/>
              <a:gd name="connsiteX6" fmla="*/ 187247 w 2555996"/>
              <a:gd name="connsiteY6" fmla="*/ 1872467 h 1872467"/>
              <a:gd name="connsiteX7" fmla="*/ 0 w 2555996"/>
              <a:gd name="connsiteY7" fmla="*/ 1685220 h 1872467"/>
              <a:gd name="connsiteX8" fmla="*/ 0 w 2555996"/>
              <a:gd name="connsiteY8" fmla="*/ 187247 h 187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96" h="1872467">
                <a:moveTo>
                  <a:pt x="0" y="187247"/>
                </a:moveTo>
                <a:cubicBezTo>
                  <a:pt x="0" y="83833"/>
                  <a:pt x="83833" y="0"/>
                  <a:pt x="187247" y="0"/>
                </a:cubicBezTo>
                <a:lnTo>
                  <a:pt x="2368749" y="0"/>
                </a:lnTo>
                <a:cubicBezTo>
                  <a:pt x="2472163" y="0"/>
                  <a:pt x="2555996" y="83833"/>
                  <a:pt x="2555996" y="187247"/>
                </a:cubicBezTo>
                <a:lnTo>
                  <a:pt x="2555996" y="1685220"/>
                </a:lnTo>
                <a:cubicBezTo>
                  <a:pt x="2555996" y="1788634"/>
                  <a:pt x="2472163" y="1872467"/>
                  <a:pt x="2368749" y="1872467"/>
                </a:cubicBezTo>
                <a:lnTo>
                  <a:pt x="187247" y="1872467"/>
                </a:lnTo>
                <a:cubicBezTo>
                  <a:pt x="83833" y="1872467"/>
                  <a:pt x="0" y="1788634"/>
                  <a:pt x="0" y="1685220"/>
                </a:cubicBezTo>
                <a:lnTo>
                  <a:pt x="0" y="187247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1271" tIns="562588" rIns="94472" bIns="94473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Quality of final goods produced from secondary raw materials</a:t>
            </a:r>
            <a:endParaRPr lang="en-US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1307708" y="4308466"/>
            <a:ext cx="2376000" cy="1800000"/>
          </a:xfrm>
          <a:custGeom>
            <a:avLst/>
            <a:gdLst>
              <a:gd name="connsiteX0" fmla="*/ 0 w 2628638"/>
              <a:gd name="connsiteY0" fmla="*/ 187247 h 1872467"/>
              <a:gd name="connsiteX1" fmla="*/ 187247 w 2628638"/>
              <a:gd name="connsiteY1" fmla="*/ 0 h 1872467"/>
              <a:gd name="connsiteX2" fmla="*/ 2441391 w 2628638"/>
              <a:gd name="connsiteY2" fmla="*/ 0 h 1872467"/>
              <a:gd name="connsiteX3" fmla="*/ 2628638 w 2628638"/>
              <a:gd name="connsiteY3" fmla="*/ 187247 h 1872467"/>
              <a:gd name="connsiteX4" fmla="*/ 2628638 w 2628638"/>
              <a:gd name="connsiteY4" fmla="*/ 1685220 h 1872467"/>
              <a:gd name="connsiteX5" fmla="*/ 2441391 w 2628638"/>
              <a:gd name="connsiteY5" fmla="*/ 1872467 h 1872467"/>
              <a:gd name="connsiteX6" fmla="*/ 187247 w 2628638"/>
              <a:gd name="connsiteY6" fmla="*/ 1872467 h 1872467"/>
              <a:gd name="connsiteX7" fmla="*/ 0 w 2628638"/>
              <a:gd name="connsiteY7" fmla="*/ 1685220 h 1872467"/>
              <a:gd name="connsiteX8" fmla="*/ 0 w 2628638"/>
              <a:gd name="connsiteY8" fmla="*/ 187247 h 187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638" h="1872467">
                <a:moveTo>
                  <a:pt x="0" y="187247"/>
                </a:moveTo>
                <a:cubicBezTo>
                  <a:pt x="0" y="83833"/>
                  <a:pt x="83833" y="0"/>
                  <a:pt x="187247" y="0"/>
                </a:cubicBezTo>
                <a:lnTo>
                  <a:pt x="2441391" y="0"/>
                </a:lnTo>
                <a:cubicBezTo>
                  <a:pt x="2544805" y="0"/>
                  <a:pt x="2628638" y="83833"/>
                  <a:pt x="2628638" y="187247"/>
                </a:cubicBezTo>
                <a:lnTo>
                  <a:pt x="2628638" y="1685220"/>
                </a:lnTo>
                <a:cubicBezTo>
                  <a:pt x="2628638" y="1788634"/>
                  <a:pt x="2544805" y="1872467"/>
                  <a:pt x="2441391" y="1872467"/>
                </a:cubicBezTo>
                <a:lnTo>
                  <a:pt x="187247" y="1872467"/>
                </a:lnTo>
                <a:cubicBezTo>
                  <a:pt x="83833" y="1872467"/>
                  <a:pt x="0" y="1788634"/>
                  <a:pt x="0" y="1685220"/>
                </a:cubicBezTo>
                <a:lnTo>
                  <a:pt x="0" y="187247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472" tIns="562588" rIns="883064" bIns="94473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Resource recovery</a:t>
            </a:r>
            <a:endParaRPr lang="en-US" sz="12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Decentralised manufacturing of components and final products</a:t>
            </a:r>
            <a:endParaRPr lang="en-US" sz="1200" kern="1200" dirty="0"/>
          </a:p>
        </p:txBody>
      </p:sp>
      <p:sp>
        <p:nvSpPr>
          <p:cNvPr id="8" name="Freeform 7"/>
          <p:cNvSpPr/>
          <p:nvPr/>
        </p:nvSpPr>
        <p:spPr>
          <a:xfrm>
            <a:off x="5479970" y="1592425"/>
            <a:ext cx="2376000" cy="1800000"/>
          </a:xfrm>
          <a:custGeom>
            <a:avLst/>
            <a:gdLst>
              <a:gd name="connsiteX0" fmla="*/ 0 w 2610722"/>
              <a:gd name="connsiteY0" fmla="*/ 191366 h 1913661"/>
              <a:gd name="connsiteX1" fmla="*/ 191366 w 2610722"/>
              <a:gd name="connsiteY1" fmla="*/ 0 h 1913661"/>
              <a:gd name="connsiteX2" fmla="*/ 2419356 w 2610722"/>
              <a:gd name="connsiteY2" fmla="*/ 0 h 1913661"/>
              <a:gd name="connsiteX3" fmla="*/ 2610722 w 2610722"/>
              <a:gd name="connsiteY3" fmla="*/ 191366 h 1913661"/>
              <a:gd name="connsiteX4" fmla="*/ 2610722 w 2610722"/>
              <a:gd name="connsiteY4" fmla="*/ 1722295 h 1913661"/>
              <a:gd name="connsiteX5" fmla="*/ 2419356 w 2610722"/>
              <a:gd name="connsiteY5" fmla="*/ 1913661 h 1913661"/>
              <a:gd name="connsiteX6" fmla="*/ 191366 w 2610722"/>
              <a:gd name="connsiteY6" fmla="*/ 1913661 h 1913661"/>
              <a:gd name="connsiteX7" fmla="*/ 0 w 2610722"/>
              <a:gd name="connsiteY7" fmla="*/ 1722295 h 1913661"/>
              <a:gd name="connsiteX8" fmla="*/ 0 w 2610722"/>
              <a:gd name="connsiteY8" fmla="*/ 191366 h 19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22" h="1913661">
                <a:moveTo>
                  <a:pt x="0" y="191366"/>
                </a:moveTo>
                <a:cubicBezTo>
                  <a:pt x="0" y="85677"/>
                  <a:pt x="85677" y="0"/>
                  <a:pt x="191366" y="0"/>
                </a:cubicBezTo>
                <a:lnTo>
                  <a:pt x="2419356" y="0"/>
                </a:lnTo>
                <a:cubicBezTo>
                  <a:pt x="2525045" y="0"/>
                  <a:pt x="2610722" y="85677"/>
                  <a:pt x="2610722" y="191366"/>
                </a:cubicBezTo>
                <a:lnTo>
                  <a:pt x="2610722" y="1722295"/>
                </a:lnTo>
                <a:cubicBezTo>
                  <a:pt x="2610722" y="1827984"/>
                  <a:pt x="2525045" y="1913661"/>
                  <a:pt x="2419356" y="1913661"/>
                </a:cubicBezTo>
                <a:lnTo>
                  <a:pt x="191366" y="1913661"/>
                </a:lnTo>
                <a:cubicBezTo>
                  <a:pt x="85677" y="1913661"/>
                  <a:pt x="0" y="1827984"/>
                  <a:pt x="0" y="1722295"/>
                </a:cubicBezTo>
                <a:lnTo>
                  <a:pt x="0" y="191366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8594" tIns="95377" rIns="95377" bIns="573792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Finding and bargaining with customers and suppliers</a:t>
            </a:r>
            <a:endParaRPr lang="en-US" sz="12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Uncertainties related to waste generation and composition</a:t>
            </a:r>
            <a:endParaRPr lang="en-US" sz="1200" kern="1200" dirty="0"/>
          </a:p>
        </p:txBody>
      </p:sp>
      <p:sp>
        <p:nvSpPr>
          <p:cNvPr id="9" name="Freeform 8"/>
          <p:cNvSpPr/>
          <p:nvPr/>
        </p:nvSpPr>
        <p:spPr>
          <a:xfrm>
            <a:off x="1307708" y="1594233"/>
            <a:ext cx="2376000" cy="1800000"/>
          </a:xfrm>
          <a:custGeom>
            <a:avLst/>
            <a:gdLst>
              <a:gd name="connsiteX0" fmla="*/ 0 w 2610722"/>
              <a:gd name="connsiteY0" fmla="*/ 191208 h 1912081"/>
              <a:gd name="connsiteX1" fmla="*/ 191208 w 2610722"/>
              <a:gd name="connsiteY1" fmla="*/ 0 h 1912081"/>
              <a:gd name="connsiteX2" fmla="*/ 2419514 w 2610722"/>
              <a:gd name="connsiteY2" fmla="*/ 0 h 1912081"/>
              <a:gd name="connsiteX3" fmla="*/ 2610722 w 2610722"/>
              <a:gd name="connsiteY3" fmla="*/ 191208 h 1912081"/>
              <a:gd name="connsiteX4" fmla="*/ 2610722 w 2610722"/>
              <a:gd name="connsiteY4" fmla="*/ 1720873 h 1912081"/>
              <a:gd name="connsiteX5" fmla="*/ 2419514 w 2610722"/>
              <a:gd name="connsiteY5" fmla="*/ 1912081 h 1912081"/>
              <a:gd name="connsiteX6" fmla="*/ 191208 w 2610722"/>
              <a:gd name="connsiteY6" fmla="*/ 1912081 h 1912081"/>
              <a:gd name="connsiteX7" fmla="*/ 0 w 2610722"/>
              <a:gd name="connsiteY7" fmla="*/ 1720873 h 1912081"/>
              <a:gd name="connsiteX8" fmla="*/ 0 w 2610722"/>
              <a:gd name="connsiteY8" fmla="*/ 191208 h 191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22" h="1912081">
                <a:moveTo>
                  <a:pt x="0" y="191208"/>
                </a:moveTo>
                <a:cubicBezTo>
                  <a:pt x="0" y="85607"/>
                  <a:pt x="85607" y="0"/>
                  <a:pt x="191208" y="0"/>
                </a:cubicBezTo>
                <a:lnTo>
                  <a:pt x="2419514" y="0"/>
                </a:lnTo>
                <a:cubicBezTo>
                  <a:pt x="2525115" y="0"/>
                  <a:pt x="2610722" y="85607"/>
                  <a:pt x="2610722" y="191208"/>
                </a:cubicBezTo>
                <a:lnTo>
                  <a:pt x="2610722" y="1720873"/>
                </a:lnTo>
                <a:cubicBezTo>
                  <a:pt x="2610722" y="1826474"/>
                  <a:pt x="2525115" y="1912081"/>
                  <a:pt x="2419514" y="1912081"/>
                </a:cubicBezTo>
                <a:lnTo>
                  <a:pt x="191208" y="1912081"/>
                </a:lnTo>
                <a:cubicBezTo>
                  <a:pt x="85607" y="1912081"/>
                  <a:pt x="0" y="1826474"/>
                  <a:pt x="0" y="1720873"/>
                </a:cubicBezTo>
                <a:lnTo>
                  <a:pt x="0" y="191208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342" tIns="95342" rIns="878559" bIns="573362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Condition and availability of components and products</a:t>
            </a:r>
            <a:endParaRPr lang="en-US" sz="12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Composition of waste streams</a:t>
            </a:r>
            <a:endParaRPr lang="en-US" sz="12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Quality of secondary materials</a:t>
            </a:r>
            <a:endParaRPr lang="en-US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533402" y="1870146"/>
            <a:ext cx="1997857" cy="1997857"/>
          </a:xfrm>
          <a:custGeom>
            <a:avLst/>
            <a:gdLst>
              <a:gd name="connsiteX0" fmla="*/ 0 w 1997857"/>
              <a:gd name="connsiteY0" fmla="*/ 1997857 h 1997857"/>
              <a:gd name="connsiteX1" fmla="*/ 1997857 w 1997857"/>
              <a:gd name="connsiteY1" fmla="*/ 0 h 1997857"/>
              <a:gd name="connsiteX2" fmla="*/ 1997857 w 1997857"/>
              <a:gd name="connsiteY2" fmla="*/ 1997857 h 1997857"/>
              <a:gd name="connsiteX3" fmla="*/ 0 w 1997857"/>
              <a:gd name="connsiteY3" fmla="*/ 1997857 h 19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857" h="1997857">
                <a:moveTo>
                  <a:pt x="0" y="1997857"/>
                </a:moveTo>
                <a:cubicBezTo>
                  <a:pt x="0" y="894471"/>
                  <a:pt x="894471" y="0"/>
                  <a:pt x="1997857" y="0"/>
                </a:cubicBezTo>
                <a:lnTo>
                  <a:pt x="1997857" y="1997857"/>
                </a:lnTo>
                <a:lnTo>
                  <a:pt x="0" y="19978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727" tIns="684727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Imperfect information</a:t>
            </a:r>
            <a:endParaRPr lang="en-US" sz="1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623539" y="1870146"/>
            <a:ext cx="1997857" cy="1997857"/>
          </a:xfrm>
          <a:custGeom>
            <a:avLst/>
            <a:gdLst>
              <a:gd name="connsiteX0" fmla="*/ 0 w 1997857"/>
              <a:gd name="connsiteY0" fmla="*/ 1997857 h 1997857"/>
              <a:gd name="connsiteX1" fmla="*/ 1997857 w 1997857"/>
              <a:gd name="connsiteY1" fmla="*/ 0 h 1997857"/>
              <a:gd name="connsiteX2" fmla="*/ 1997857 w 1997857"/>
              <a:gd name="connsiteY2" fmla="*/ 1997857 h 1997857"/>
              <a:gd name="connsiteX3" fmla="*/ 0 w 1997857"/>
              <a:gd name="connsiteY3" fmla="*/ 1997857 h 19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857" h="1997857">
                <a:moveTo>
                  <a:pt x="0" y="0"/>
                </a:moveTo>
                <a:cubicBezTo>
                  <a:pt x="1103386" y="0"/>
                  <a:pt x="1997857" y="894471"/>
                  <a:pt x="1997857" y="1997857"/>
                </a:cubicBezTo>
                <a:lnTo>
                  <a:pt x="0" y="1997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684727" rIns="684727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Transaction costs</a:t>
            </a:r>
            <a:endParaRPr lang="en-US" sz="1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623539" y="3960282"/>
            <a:ext cx="1997857" cy="1997858"/>
          </a:xfrm>
          <a:custGeom>
            <a:avLst/>
            <a:gdLst>
              <a:gd name="connsiteX0" fmla="*/ 0 w 1997857"/>
              <a:gd name="connsiteY0" fmla="*/ 1997857 h 1997857"/>
              <a:gd name="connsiteX1" fmla="*/ 1997857 w 1997857"/>
              <a:gd name="connsiteY1" fmla="*/ 0 h 1997857"/>
              <a:gd name="connsiteX2" fmla="*/ 1997857 w 1997857"/>
              <a:gd name="connsiteY2" fmla="*/ 1997857 h 1997857"/>
              <a:gd name="connsiteX3" fmla="*/ 0 w 1997857"/>
              <a:gd name="connsiteY3" fmla="*/ 1997857 h 19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857" h="1997857">
                <a:moveTo>
                  <a:pt x="1997857" y="0"/>
                </a:moveTo>
                <a:cubicBezTo>
                  <a:pt x="1997857" y="1103386"/>
                  <a:pt x="1103386" y="1997857"/>
                  <a:pt x="0" y="1997857"/>
                </a:cubicBezTo>
                <a:lnTo>
                  <a:pt x="0" y="0"/>
                </a:lnTo>
                <a:lnTo>
                  <a:pt x="1997857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9" rIns="684727" bIns="684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  Consumption externalities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533402" y="3960283"/>
            <a:ext cx="1997857" cy="1997857"/>
          </a:xfrm>
          <a:custGeom>
            <a:avLst/>
            <a:gdLst>
              <a:gd name="connsiteX0" fmla="*/ 0 w 1997857"/>
              <a:gd name="connsiteY0" fmla="*/ 1997857 h 1997857"/>
              <a:gd name="connsiteX1" fmla="*/ 1997857 w 1997857"/>
              <a:gd name="connsiteY1" fmla="*/ 0 h 1997857"/>
              <a:gd name="connsiteX2" fmla="*/ 1997857 w 1997857"/>
              <a:gd name="connsiteY2" fmla="*/ 1997857 h 1997857"/>
              <a:gd name="connsiteX3" fmla="*/ 0 w 1997857"/>
              <a:gd name="connsiteY3" fmla="*/ 1997857 h 19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857" h="1997857">
                <a:moveTo>
                  <a:pt x="1997857" y="1997857"/>
                </a:moveTo>
                <a:cubicBezTo>
                  <a:pt x="894471" y="1997857"/>
                  <a:pt x="0" y="1103386"/>
                  <a:pt x="0" y="0"/>
                </a:cubicBezTo>
                <a:lnTo>
                  <a:pt x="1997857" y="0"/>
                </a:lnTo>
                <a:lnTo>
                  <a:pt x="1997857" y="19978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727" tIns="99568" rIns="99568" bIns="684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Technological externalities</a:t>
            </a:r>
            <a:endParaRPr lang="en-US" sz="1400" kern="1200" dirty="0"/>
          </a:p>
        </p:txBody>
      </p:sp>
      <p:sp>
        <p:nvSpPr>
          <p:cNvPr id="16" name="Oval 15"/>
          <p:cNvSpPr/>
          <p:nvPr/>
        </p:nvSpPr>
        <p:spPr>
          <a:xfrm>
            <a:off x="4023839" y="3333361"/>
            <a:ext cx="1116000" cy="11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Market failures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13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62307" y="6476373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Source:</a:t>
            </a:r>
            <a:r>
              <a:rPr lang="en-GB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OECD (</a:t>
            </a:r>
            <a:r>
              <a:rPr lang="en-GB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2019, forthcoming), </a:t>
            </a:r>
            <a:r>
              <a:rPr lang="en-US" sz="10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Digitalisation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 the circular 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economy.</a:t>
            </a:r>
            <a:endParaRPr lang="en-GB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99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26039" y="1605403"/>
            <a:ext cx="8218800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Digital technologies thereby help addressing market failures in private sector, …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307708" y="1577255"/>
            <a:ext cx="6548262" cy="4516041"/>
            <a:chOff x="1307708" y="1577255"/>
            <a:chExt cx="6548262" cy="4516041"/>
          </a:xfrm>
        </p:grpSpPr>
        <p:sp>
          <p:nvSpPr>
            <p:cNvPr id="6" name="Freeform 5"/>
            <p:cNvSpPr/>
            <p:nvPr/>
          </p:nvSpPr>
          <p:spPr>
            <a:xfrm>
              <a:off x="5468262" y="4235249"/>
              <a:ext cx="2376000" cy="1800000"/>
            </a:xfrm>
            <a:custGeom>
              <a:avLst/>
              <a:gdLst>
                <a:gd name="connsiteX0" fmla="*/ 0 w 2555996"/>
                <a:gd name="connsiteY0" fmla="*/ 187247 h 1872467"/>
                <a:gd name="connsiteX1" fmla="*/ 187247 w 2555996"/>
                <a:gd name="connsiteY1" fmla="*/ 0 h 1872467"/>
                <a:gd name="connsiteX2" fmla="*/ 2368749 w 2555996"/>
                <a:gd name="connsiteY2" fmla="*/ 0 h 1872467"/>
                <a:gd name="connsiteX3" fmla="*/ 2555996 w 2555996"/>
                <a:gd name="connsiteY3" fmla="*/ 187247 h 1872467"/>
                <a:gd name="connsiteX4" fmla="*/ 2555996 w 2555996"/>
                <a:gd name="connsiteY4" fmla="*/ 1685220 h 1872467"/>
                <a:gd name="connsiteX5" fmla="*/ 2368749 w 2555996"/>
                <a:gd name="connsiteY5" fmla="*/ 1872467 h 1872467"/>
                <a:gd name="connsiteX6" fmla="*/ 187247 w 2555996"/>
                <a:gd name="connsiteY6" fmla="*/ 1872467 h 1872467"/>
                <a:gd name="connsiteX7" fmla="*/ 0 w 2555996"/>
                <a:gd name="connsiteY7" fmla="*/ 1685220 h 1872467"/>
                <a:gd name="connsiteX8" fmla="*/ 0 w 2555996"/>
                <a:gd name="connsiteY8" fmla="*/ 187247 h 187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996" h="1872467">
                  <a:moveTo>
                    <a:pt x="0" y="187247"/>
                  </a:moveTo>
                  <a:cubicBezTo>
                    <a:pt x="0" y="83833"/>
                    <a:pt x="83833" y="0"/>
                    <a:pt x="187247" y="0"/>
                  </a:cubicBezTo>
                  <a:lnTo>
                    <a:pt x="2368749" y="0"/>
                  </a:lnTo>
                  <a:cubicBezTo>
                    <a:pt x="2472163" y="0"/>
                    <a:pt x="2555996" y="83833"/>
                    <a:pt x="2555996" y="187247"/>
                  </a:cubicBezTo>
                  <a:lnTo>
                    <a:pt x="2555996" y="1685220"/>
                  </a:lnTo>
                  <a:cubicBezTo>
                    <a:pt x="2555996" y="1788634"/>
                    <a:pt x="2472163" y="1872467"/>
                    <a:pt x="2368749" y="1872467"/>
                  </a:cubicBezTo>
                  <a:lnTo>
                    <a:pt x="187247" y="1872467"/>
                  </a:lnTo>
                  <a:cubicBezTo>
                    <a:pt x="83833" y="1872467"/>
                    <a:pt x="0" y="1788634"/>
                    <a:pt x="0" y="1685220"/>
                  </a:cubicBezTo>
                  <a:lnTo>
                    <a:pt x="0" y="187247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1271" tIns="562588" rIns="94472" bIns="94473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07708" y="4293296"/>
              <a:ext cx="2376000" cy="1800000"/>
            </a:xfrm>
            <a:custGeom>
              <a:avLst/>
              <a:gdLst>
                <a:gd name="connsiteX0" fmla="*/ 0 w 2628638"/>
                <a:gd name="connsiteY0" fmla="*/ 187247 h 1872467"/>
                <a:gd name="connsiteX1" fmla="*/ 187247 w 2628638"/>
                <a:gd name="connsiteY1" fmla="*/ 0 h 1872467"/>
                <a:gd name="connsiteX2" fmla="*/ 2441391 w 2628638"/>
                <a:gd name="connsiteY2" fmla="*/ 0 h 1872467"/>
                <a:gd name="connsiteX3" fmla="*/ 2628638 w 2628638"/>
                <a:gd name="connsiteY3" fmla="*/ 187247 h 1872467"/>
                <a:gd name="connsiteX4" fmla="*/ 2628638 w 2628638"/>
                <a:gd name="connsiteY4" fmla="*/ 1685220 h 1872467"/>
                <a:gd name="connsiteX5" fmla="*/ 2441391 w 2628638"/>
                <a:gd name="connsiteY5" fmla="*/ 1872467 h 1872467"/>
                <a:gd name="connsiteX6" fmla="*/ 187247 w 2628638"/>
                <a:gd name="connsiteY6" fmla="*/ 1872467 h 1872467"/>
                <a:gd name="connsiteX7" fmla="*/ 0 w 2628638"/>
                <a:gd name="connsiteY7" fmla="*/ 1685220 h 1872467"/>
                <a:gd name="connsiteX8" fmla="*/ 0 w 2628638"/>
                <a:gd name="connsiteY8" fmla="*/ 187247 h 187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8638" h="1872467">
                  <a:moveTo>
                    <a:pt x="0" y="187247"/>
                  </a:moveTo>
                  <a:cubicBezTo>
                    <a:pt x="0" y="83833"/>
                    <a:pt x="83833" y="0"/>
                    <a:pt x="187247" y="0"/>
                  </a:cubicBezTo>
                  <a:lnTo>
                    <a:pt x="2441391" y="0"/>
                  </a:lnTo>
                  <a:cubicBezTo>
                    <a:pt x="2544805" y="0"/>
                    <a:pt x="2628638" y="83833"/>
                    <a:pt x="2628638" y="187247"/>
                  </a:cubicBezTo>
                  <a:lnTo>
                    <a:pt x="2628638" y="1685220"/>
                  </a:lnTo>
                  <a:cubicBezTo>
                    <a:pt x="2628638" y="1788634"/>
                    <a:pt x="2544805" y="1872467"/>
                    <a:pt x="2441391" y="1872467"/>
                  </a:cubicBezTo>
                  <a:lnTo>
                    <a:pt x="187247" y="1872467"/>
                  </a:lnTo>
                  <a:cubicBezTo>
                    <a:pt x="83833" y="1872467"/>
                    <a:pt x="0" y="1788634"/>
                    <a:pt x="0" y="1685220"/>
                  </a:cubicBezTo>
                  <a:lnTo>
                    <a:pt x="0" y="187247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472" tIns="562588" rIns="883064" bIns="94473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79970" y="1577255"/>
              <a:ext cx="2376000" cy="1800000"/>
            </a:xfrm>
            <a:custGeom>
              <a:avLst/>
              <a:gdLst>
                <a:gd name="connsiteX0" fmla="*/ 0 w 2610722"/>
                <a:gd name="connsiteY0" fmla="*/ 191366 h 1913661"/>
                <a:gd name="connsiteX1" fmla="*/ 191366 w 2610722"/>
                <a:gd name="connsiteY1" fmla="*/ 0 h 1913661"/>
                <a:gd name="connsiteX2" fmla="*/ 2419356 w 2610722"/>
                <a:gd name="connsiteY2" fmla="*/ 0 h 1913661"/>
                <a:gd name="connsiteX3" fmla="*/ 2610722 w 2610722"/>
                <a:gd name="connsiteY3" fmla="*/ 191366 h 1913661"/>
                <a:gd name="connsiteX4" fmla="*/ 2610722 w 2610722"/>
                <a:gd name="connsiteY4" fmla="*/ 1722295 h 1913661"/>
                <a:gd name="connsiteX5" fmla="*/ 2419356 w 2610722"/>
                <a:gd name="connsiteY5" fmla="*/ 1913661 h 1913661"/>
                <a:gd name="connsiteX6" fmla="*/ 191366 w 2610722"/>
                <a:gd name="connsiteY6" fmla="*/ 1913661 h 1913661"/>
                <a:gd name="connsiteX7" fmla="*/ 0 w 2610722"/>
                <a:gd name="connsiteY7" fmla="*/ 1722295 h 1913661"/>
                <a:gd name="connsiteX8" fmla="*/ 0 w 2610722"/>
                <a:gd name="connsiteY8" fmla="*/ 191366 h 191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722" h="1913661">
                  <a:moveTo>
                    <a:pt x="0" y="191366"/>
                  </a:moveTo>
                  <a:cubicBezTo>
                    <a:pt x="0" y="85677"/>
                    <a:pt x="85677" y="0"/>
                    <a:pt x="191366" y="0"/>
                  </a:cubicBezTo>
                  <a:lnTo>
                    <a:pt x="2419356" y="0"/>
                  </a:lnTo>
                  <a:cubicBezTo>
                    <a:pt x="2525045" y="0"/>
                    <a:pt x="2610722" y="85677"/>
                    <a:pt x="2610722" y="191366"/>
                  </a:cubicBezTo>
                  <a:lnTo>
                    <a:pt x="2610722" y="1722295"/>
                  </a:lnTo>
                  <a:cubicBezTo>
                    <a:pt x="2610722" y="1827984"/>
                    <a:pt x="2525045" y="1913661"/>
                    <a:pt x="2419356" y="1913661"/>
                  </a:cubicBezTo>
                  <a:lnTo>
                    <a:pt x="191366" y="1913661"/>
                  </a:lnTo>
                  <a:cubicBezTo>
                    <a:pt x="85677" y="1913661"/>
                    <a:pt x="0" y="1827984"/>
                    <a:pt x="0" y="1722295"/>
                  </a:cubicBezTo>
                  <a:lnTo>
                    <a:pt x="0" y="19136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94" tIns="95377" rIns="95377" bIns="573792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07708" y="1579063"/>
              <a:ext cx="2376000" cy="1800000"/>
            </a:xfrm>
            <a:custGeom>
              <a:avLst/>
              <a:gdLst>
                <a:gd name="connsiteX0" fmla="*/ 0 w 2610722"/>
                <a:gd name="connsiteY0" fmla="*/ 191208 h 1912081"/>
                <a:gd name="connsiteX1" fmla="*/ 191208 w 2610722"/>
                <a:gd name="connsiteY1" fmla="*/ 0 h 1912081"/>
                <a:gd name="connsiteX2" fmla="*/ 2419514 w 2610722"/>
                <a:gd name="connsiteY2" fmla="*/ 0 h 1912081"/>
                <a:gd name="connsiteX3" fmla="*/ 2610722 w 2610722"/>
                <a:gd name="connsiteY3" fmla="*/ 191208 h 1912081"/>
                <a:gd name="connsiteX4" fmla="*/ 2610722 w 2610722"/>
                <a:gd name="connsiteY4" fmla="*/ 1720873 h 1912081"/>
                <a:gd name="connsiteX5" fmla="*/ 2419514 w 2610722"/>
                <a:gd name="connsiteY5" fmla="*/ 1912081 h 1912081"/>
                <a:gd name="connsiteX6" fmla="*/ 191208 w 2610722"/>
                <a:gd name="connsiteY6" fmla="*/ 1912081 h 1912081"/>
                <a:gd name="connsiteX7" fmla="*/ 0 w 2610722"/>
                <a:gd name="connsiteY7" fmla="*/ 1720873 h 1912081"/>
                <a:gd name="connsiteX8" fmla="*/ 0 w 2610722"/>
                <a:gd name="connsiteY8" fmla="*/ 191208 h 191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722" h="1912081">
                  <a:moveTo>
                    <a:pt x="0" y="191208"/>
                  </a:moveTo>
                  <a:cubicBezTo>
                    <a:pt x="0" y="85607"/>
                    <a:pt x="85607" y="0"/>
                    <a:pt x="191208" y="0"/>
                  </a:cubicBezTo>
                  <a:lnTo>
                    <a:pt x="2419514" y="0"/>
                  </a:lnTo>
                  <a:cubicBezTo>
                    <a:pt x="2525115" y="0"/>
                    <a:pt x="2610722" y="85607"/>
                    <a:pt x="2610722" y="191208"/>
                  </a:cubicBezTo>
                  <a:lnTo>
                    <a:pt x="2610722" y="1720873"/>
                  </a:lnTo>
                  <a:cubicBezTo>
                    <a:pt x="2610722" y="1826474"/>
                    <a:pt x="2525115" y="1912081"/>
                    <a:pt x="2419514" y="1912081"/>
                  </a:cubicBezTo>
                  <a:lnTo>
                    <a:pt x="191208" y="1912081"/>
                  </a:lnTo>
                  <a:cubicBezTo>
                    <a:pt x="85607" y="1912081"/>
                    <a:pt x="0" y="1826474"/>
                    <a:pt x="0" y="1720873"/>
                  </a:cubicBezTo>
                  <a:lnTo>
                    <a:pt x="0" y="191208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342" tIns="95342" rIns="878559" bIns="573362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33402" y="1854976"/>
              <a:ext cx="1997857" cy="1997857"/>
            </a:xfrm>
            <a:custGeom>
              <a:avLst/>
              <a:gdLst>
                <a:gd name="connsiteX0" fmla="*/ 0 w 1997857"/>
                <a:gd name="connsiteY0" fmla="*/ 1997857 h 1997857"/>
                <a:gd name="connsiteX1" fmla="*/ 1997857 w 1997857"/>
                <a:gd name="connsiteY1" fmla="*/ 0 h 1997857"/>
                <a:gd name="connsiteX2" fmla="*/ 1997857 w 1997857"/>
                <a:gd name="connsiteY2" fmla="*/ 1997857 h 1997857"/>
                <a:gd name="connsiteX3" fmla="*/ 0 w 1997857"/>
                <a:gd name="connsiteY3" fmla="*/ 1997857 h 19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857" h="1997857">
                  <a:moveTo>
                    <a:pt x="0" y="1997857"/>
                  </a:moveTo>
                  <a:cubicBezTo>
                    <a:pt x="0" y="894471"/>
                    <a:pt x="894471" y="0"/>
                    <a:pt x="1997857" y="0"/>
                  </a:cubicBezTo>
                  <a:lnTo>
                    <a:pt x="1997857" y="1997857"/>
                  </a:lnTo>
                  <a:lnTo>
                    <a:pt x="0" y="19978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4727" tIns="684727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Imperfect information</a:t>
              </a:r>
              <a:endParaRPr lang="en-US" sz="1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23539" y="1854976"/>
              <a:ext cx="1997857" cy="1997857"/>
            </a:xfrm>
            <a:custGeom>
              <a:avLst/>
              <a:gdLst>
                <a:gd name="connsiteX0" fmla="*/ 0 w 1997857"/>
                <a:gd name="connsiteY0" fmla="*/ 1997857 h 1997857"/>
                <a:gd name="connsiteX1" fmla="*/ 1997857 w 1997857"/>
                <a:gd name="connsiteY1" fmla="*/ 0 h 1997857"/>
                <a:gd name="connsiteX2" fmla="*/ 1997857 w 1997857"/>
                <a:gd name="connsiteY2" fmla="*/ 1997857 h 1997857"/>
                <a:gd name="connsiteX3" fmla="*/ 0 w 1997857"/>
                <a:gd name="connsiteY3" fmla="*/ 1997857 h 19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857" h="1997857">
                  <a:moveTo>
                    <a:pt x="0" y="0"/>
                  </a:moveTo>
                  <a:cubicBezTo>
                    <a:pt x="1103386" y="0"/>
                    <a:pt x="1997857" y="894471"/>
                    <a:pt x="1997857" y="1997857"/>
                  </a:cubicBezTo>
                  <a:lnTo>
                    <a:pt x="0" y="19978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684727" rIns="684727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Transaction costs</a:t>
              </a:r>
              <a:endParaRPr lang="en-US" sz="1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23539" y="3945112"/>
              <a:ext cx="1997857" cy="1997858"/>
            </a:xfrm>
            <a:custGeom>
              <a:avLst/>
              <a:gdLst>
                <a:gd name="connsiteX0" fmla="*/ 0 w 1997857"/>
                <a:gd name="connsiteY0" fmla="*/ 1997857 h 1997857"/>
                <a:gd name="connsiteX1" fmla="*/ 1997857 w 1997857"/>
                <a:gd name="connsiteY1" fmla="*/ 0 h 1997857"/>
                <a:gd name="connsiteX2" fmla="*/ 1997857 w 1997857"/>
                <a:gd name="connsiteY2" fmla="*/ 1997857 h 1997857"/>
                <a:gd name="connsiteX3" fmla="*/ 0 w 1997857"/>
                <a:gd name="connsiteY3" fmla="*/ 1997857 h 19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857" h="1997857">
                  <a:moveTo>
                    <a:pt x="1997857" y="0"/>
                  </a:moveTo>
                  <a:cubicBezTo>
                    <a:pt x="1997857" y="1103386"/>
                    <a:pt x="1103386" y="1997857"/>
                    <a:pt x="0" y="1997857"/>
                  </a:cubicBezTo>
                  <a:lnTo>
                    <a:pt x="0" y="0"/>
                  </a:lnTo>
                  <a:lnTo>
                    <a:pt x="199785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9" rIns="684727" bIns="68472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  Consumption externalities</a:t>
              </a:r>
              <a:endParaRPr lang="en-US" sz="1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33402" y="3945113"/>
              <a:ext cx="1997857" cy="1997857"/>
            </a:xfrm>
            <a:custGeom>
              <a:avLst/>
              <a:gdLst>
                <a:gd name="connsiteX0" fmla="*/ 0 w 1997857"/>
                <a:gd name="connsiteY0" fmla="*/ 1997857 h 1997857"/>
                <a:gd name="connsiteX1" fmla="*/ 1997857 w 1997857"/>
                <a:gd name="connsiteY1" fmla="*/ 0 h 1997857"/>
                <a:gd name="connsiteX2" fmla="*/ 1997857 w 1997857"/>
                <a:gd name="connsiteY2" fmla="*/ 1997857 h 1997857"/>
                <a:gd name="connsiteX3" fmla="*/ 0 w 1997857"/>
                <a:gd name="connsiteY3" fmla="*/ 1997857 h 19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857" h="1997857">
                  <a:moveTo>
                    <a:pt x="1997857" y="1997857"/>
                  </a:moveTo>
                  <a:cubicBezTo>
                    <a:pt x="894471" y="1997857"/>
                    <a:pt x="0" y="1103386"/>
                    <a:pt x="0" y="0"/>
                  </a:cubicBezTo>
                  <a:lnTo>
                    <a:pt x="1997857" y="0"/>
                  </a:lnTo>
                  <a:lnTo>
                    <a:pt x="1997857" y="19978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4727" tIns="99568" rIns="99568" bIns="68472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Technological externalities</a:t>
              </a:r>
              <a:endParaRPr lang="en-US" sz="14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4023839" y="3333361"/>
            <a:ext cx="1116000" cy="11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Market failures</a:t>
            </a:r>
            <a:endParaRPr lang="en-GB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318526" y="4539538"/>
            <a:ext cx="1433806" cy="899952"/>
            <a:chOff x="6318526" y="4539538"/>
            <a:chExt cx="1433806" cy="89995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9860" y="4539538"/>
              <a:ext cx="1062472" cy="33863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8526" y="5081689"/>
              <a:ext cx="1262585" cy="35780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487936" y="1687494"/>
            <a:ext cx="2463913" cy="1716628"/>
            <a:chOff x="5487936" y="1687494"/>
            <a:chExt cx="2463913" cy="171662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1512" y="1689461"/>
              <a:ext cx="593847" cy="3575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7403" y="2708317"/>
              <a:ext cx="1133683" cy="3055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36507" y="2190842"/>
              <a:ext cx="661145" cy="468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3598" y="1687494"/>
              <a:ext cx="520075" cy="34608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8093" y="1762561"/>
              <a:ext cx="435475" cy="25063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3858" y="2101426"/>
              <a:ext cx="678053" cy="37971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3676" y="3084050"/>
              <a:ext cx="1238173" cy="3200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025" y="2424842"/>
              <a:ext cx="588957" cy="36279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87936" y="2115217"/>
              <a:ext cx="528518" cy="2715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497" y="2825828"/>
              <a:ext cx="644180" cy="36532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050419" y="1343967"/>
            <a:ext cx="2948020" cy="2176898"/>
            <a:chOff x="1050419" y="1343967"/>
            <a:chExt cx="2948020" cy="21768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06994" y="1757650"/>
              <a:ext cx="1453089" cy="432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86172" y="2256675"/>
              <a:ext cx="1227450" cy="2636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08640" y="2848229"/>
              <a:ext cx="715088" cy="29273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812486" y="2030439"/>
              <a:ext cx="375857" cy="5947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333004" y="1416824"/>
              <a:ext cx="1665435" cy="432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00051" y="2873801"/>
              <a:ext cx="383187" cy="33582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69907" y="1343967"/>
              <a:ext cx="713454" cy="432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50419" y="3245856"/>
              <a:ext cx="1475530" cy="2750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5562038">
              <a:off x="3379839" y="1742371"/>
              <a:ext cx="285621" cy="576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082367" y="2570511"/>
              <a:ext cx="603688" cy="20198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359727" y="4482270"/>
            <a:ext cx="2075214" cy="1580362"/>
            <a:chOff x="1359727" y="4482270"/>
            <a:chExt cx="2075214" cy="158036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359727" y="4482270"/>
              <a:ext cx="720927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540837" y="5276297"/>
              <a:ext cx="1451402" cy="31251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364" y="4644268"/>
              <a:ext cx="504084" cy="5040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539584" y="5679369"/>
              <a:ext cx="1895357" cy="383263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14</a:t>
            </a:fld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262307" y="6476373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Source:</a:t>
            </a:r>
            <a:r>
              <a:rPr lang="en-GB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OECD (</a:t>
            </a:r>
            <a:r>
              <a:rPr lang="en-GB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2019, forthcoming), </a:t>
            </a:r>
            <a:r>
              <a:rPr lang="en-US" sz="10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Digitalisation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 the circular 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economy.</a:t>
            </a:r>
            <a:endParaRPr lang="en-GB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9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… can be leveraged by policy-makers to create greater efficiencies, improve sustainability and spur economic development, 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99592" y="1772868"/>
            <a:ext cx="7200800" cy="1178820"/>
            <a:chOff x="899592" y="1772868"/>
            <a:chExt cx="7200800" cy="1178820"/>
          </a:xfrm>
        </p:grpSpPr>
        <p:sp>
          <p:nvSpPr>
            <p:cNvPr id="8" name="Freeform 7"/>
            <p:cNvSpPr/>
            <p:nvPr/>
          </p:nvSpPr>
          <p:spPr>
            <a:xfrm>
              <a:off x="899592" y="1949988"/>
              <a:ext cx="7200800" cy="1001700"/>
            </a:xfrm>
            <a:custGeom>
              <a:avLst/>
              <a:gdLst>
                <a:gd name="connsiteX0" fmla="*/ 0 w 7200800"/>
                <a:gd name="connsiteY0" fmla="*/ 0 h 1001700"/>
                <a:gd name="connsiteX1" fmla="*/ 7200800 w 7200800"/>
                <a:gd name="connsiteY1" fmla="*/ 0 h 1001700"/>
                <a:gd name="connsiteX2" fmla="*/ 7200800 w 7200800"/>
                <a:gd name="connsiteY2" fmla="*/ 1001700 h 1001700"/>
                <a:gd name="connsiteX3" fmla="*/ 0 w 7200800"/>
                <a:gd name="connsiteY3" fmla="*/ 1001700 h 1001700"/>
                <a:gd name="connsiteX4" fmla="*/ 0 w 7200800"/>
                <a:gd name="connsiteY4" fmla="*/ 0 h 10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0" h="1001700">
                  <a:moveTo>
                    <a:pt x="0" y="0"/>
                  </a:moveTo>
                  <a:lnTo>
                    <a:pt x="7200800" y="0"/>
                  </a:lnTo>
                  <a:lnTo>
                    <a:pt x="7200800" y="1001700"/>
                  </a:lnTo>
                  <a:lnTo>
                    <a:pt x="0" y="10017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62" tIns="249936" rIns="558862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/>
                <a:t>Access to large volumes of data to identify priority areas and make informed </a:t>
              </a:r>
              <a:r>
                <a:rPr lang="en-US" sz="1200" kern="1200" dirty="0" smtClean="0"/>
                <a:t>decisions</a:t>
              </a:r>
              <a:endParaRPr lang="en-US" sz="1200" dirty="0"/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 smtClean="0"/>
                <a:t>	- Modelling for better urban </a:t>
              </a:r>
              <a:r>
                <a:rPr lang="en-US" sz="1200" kern="1200" dirty="0" smtClean="0"/>
                <a:t>planning.</a:t>
              </a:r>
              <a:endParaRPr lang="en-US" sz="1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259632" y="1772868"/>
              <a:ext cx="5040560" cy="354240"/>
            </a:xfrm>
            <a:custGeom>
              <a:avLst/>
              <a:gdLst>
                <a:gd name="connsiteX0" fmla="*/ 0 w 5040560"/>
                <a:gd name="connsiteY0" fmla="*/ 59041 h 354240"/>
                <a:gd name="connsiteX1" fmla="*/ 59041 w 5040560"/>
                <a:gd name="connsiteY1" fmla="*/ 0 h 354240"/>
                <a:gd name="connsiteX2" fmla="*/ 4981519 w 5040560"/>
                <a:gd name="connsiteY2" fmla="*/ 0 h 354240"/>
                <a:gd name="connsiteX3" fmla="*/ 5040560 w 5040560"/>
                <a:gd name="connsiteY3" fmla="*/ 59041 h 354240"/>
                <a:gd name="connsiteX4" fmla="*/ 5040560 w 5040560"/>
                <a:gd name="connsiteY4" fmla="*/ 295199 h 354240"/>
                <a:gd name="connsiteX5" fmla="*/ 4981519 w 5040560"/>
                <a:gd name="connsiteY5" fmla="*/ 354240 h 354240"/>
                <a:gd name="connsiteX6" fmla="*/ 59041 w 5040560"/>
                <a:gd name="connsiteY6" fmla="*/ 354240 h 354240"/>
                <a:gd name="connsiteX7" fmla="*/ 0 w 5040560"/>
                <a:gd name="connsiteY7" fmla="*/ 295199 h 354240"/>
                <a:gd name="connsiteX8" fmla="*/ 0 w 5040560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0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4981519" y="0"/>
                  </a:lnTo>
                  <a:cubicBezTo>
                    <a:pt x="5014126" y="0"/>
                    <a:pt x="5040560" y="26434"/>
                    <a:pt x="5040560" y="59041"/>
                  </a:cubicBezTo>
                  <a:lnTo>
                    <a:pt x="5040560" y="295199"/>
                  </a:lnTo>
                  <a:cubicBezTo>
                    <a:pt x="5040560" y="327806"/>
                    <a:pt x="5014126" y="354240"/>
                    <a:pt x="4981519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814" tIns="17293" rIns="207814" bIns="17293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Policy and data analysis</a:t>
              </a:r>
              <a:endParaRPr lang="en-US" sz="12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9592" y="3016488"/>
            <a:ext cx="7200800" cy="1689120"/>
            <a:chOff x="899592" y="3016488"/>
            <a:chExt cx="7200800" cy="1689120"/>
          </a:xfrm>
        </p:grpSpPr>
        <p:sp>
          <p:nvSpPr>
            <p:cNvPr id="10" name="Freeform 9"/>
            <p:cNvSpPr/>
            <p:nvPr/>
          </p:nvSpPr>
          <p:spPr>
            <a:xfrm>
              <a:off x="899592" y="3193608"/>
              <a:ext cx="7200800" cy="1512000"/>
            </a:xfrm>
            <a:custGeom>
              <a:avLst/>
              <a:gdLst>
                <a:gd name="connsiteX0" fmla="*/ 0 w 7200800"/>
                <a:gd name="connsiteY0" fmla="*/ 0 h 1512000"/>
                <a:gd name="connsiteX1" fmla="*/ 7200800 w 7200800"/>
                <a:gd name="connsiteY1" fmla="*/ 0 h 1512000"/>
                <a:gd name="connsiteX2" fmla="*/ 7200800 w 7200800"/>
                <a:gd name="connsiteY2" fmla="*/ 1512000 h 1512000"/>
                <a:gd name="connsiteX3" fmla="*/ 0 w 7200800"/>
                <a:gd name="connsiteY3" fmla="*/ 1512000 h 1512000"/>
                <a:gd name="connsiteX4" fmla="*/ 0 w 7200800"/>
                <a:gd name="connsiteY4" fmla="*/ 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0" h="1512000">
                  <a:moveTo>
                    <a:pt x="0" y="0"/>
                  </a:moveTo>
                  <a:lnTo>
                    <a:pt x="7200800" y="0"/>
                  </a:lnTo>
                  <a:lnTo>
                    <a:pt x="7200800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62" tIns="249936" rIns="558862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/>
                <a:t>New instruments to experiment with more effective design and evaluation of </a:t>
              </a:r>
              <a:r>
                <a:rPr lang="en-US" sz="1200" kern="1200" dirty="0" smtClean="0"/>
                <a:t>policies</a:t>
              </a:r>
              <a:endParaRPr lang="en-US" sz="1200" dirty="0"/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 smtClean="0"/>
                <a:t>	- Volume-based waste charging, smart waste </a:t>
              </a:r>
              <a:r>
                <a:rPr lang="en-US" sz="1200" kern="1200" dirty="0" smtClean="0"/>
                <a:t>collection.</a:t>
              </a:r>
              <a:endParaRPr lang="en-US" sz="1200" kern="1200" dirty="0" smtClean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/>
                <a:t>Better engagement of citizens in policy </a:t>
              </a:r>
              <a:r>
                <a:rPr lang="en-US" sz="1200" kern="1200" dirty="0" smtClean="0"/>
                <a:t>making</a:t>
              </a:r>
              <a:endParaRPr lang="en-US" sz="1200" dirty="0"/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 smtClean="0"/>
                <a:t>	- Digital public consultation of environmental </a:t>
              </a:r>
              <a:r>
                <a:rPr lang="en-US" sz="1200" kern="1200" dirty="0" smtClean="0"/>
                <a:t>strategies.</a:t>
              </a:r>
              <a:endParaRPr lang="en-US" sz="12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59632" y="3016488"/>
              <a:ext cx="5040560" cy="354240"/>
            </a:xfrm>
            <a:custGeom>
              <a:avLst/>
              <a:gdLst>
                <a:gd name="connsiteX0" fmla="*/ 0 w 5040560"/>
                <a:gd name="connsiteY0" fmla="*/ 59041 h 354240"/>
                <a:gd name="connsiteX1" fmla="*/ 59041 w 5040560"/>
                <a:gd name="connsiteY1" fmla="*/ 0 h 354240"/>
                <a:gd name="connsiteX2" fmla="*/ 4981519 w 5040560"/>
                <a:gd name="connsiteY2" fmla="*/ 0 h 354240"/>
                <a:gd name="connsiteX3" fmla="*/ 5040560 w 5040560"/>
                <a:gd name="connsiteY3" fmla="*/ 59041 h 354240"/>
                <a:gd name="connsiteX4" fmla="*/ 5040560 w 5040560"/>
                <a:gd name="connsiteY4" fmla="*/ 295199 h 354240"/>
                <a:gd name="connsiteX5" fmla="*/ 4981519 w 5040560"/>
                <a:gd name="connsiteY5" fmla="*/ 354240 h 354240"/>
                <a:gd name="connsiteX6" fmla="*/ 59041 w 5040560"/>
                <a:gd name="connsiteY6" fmla="*/ 354240 h 354240"/>
                <a:gd name="connsiteX7" fmla="*/ 0 w 5040560"/>
                <a:gd name="connsiteY7" fmla="*/ 295199 h 354240"/>
                <a:gd name="connsiteX8" fmla="*/ 0 w 5040560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0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4981519" y="0"/>
                  </a:lnTo>
                  <a:cubicBezTo>
                    <a:pt x="5014126" y="0"/>
                    <a:pt x="5040560" y="26434"/>
                    <a:pt x="5040560" y="59041"/>
                  </a:cubicBezTo>
                  <a:lnTo>
                    <a:pt x="5040560" y="295199"/>
                  </a:lnTo>
                  <a:cubicBezTo>
                    <a:pt x="5040560" y="327806"/>
                    <a:pt x="5014126" y="354240"/>
                    <a:pt x="4981519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814" tIns="17293" rIns="207814" bIns="17293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Policy design and reshaped government-citizen interaction</a:t>
              </a:r>
              <a:endParaRPr lang="en-US" sz="1200" b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9592" y="4770408"/>
            <a:ext cx="7200800" cy="1178820"/>
            <a:chOff x="899592" y="4770408"/>
            <a:chExt cx="7200800" cy="1178820"/>
          </a:xfrm>
        </p:grpSpPr>
        <p:sp>
          <p:nvSpPr>
            <p:cNvPr id="12" name="Freeform 11"/>
            <p:cNvSpPr/>
            <p:nvPr/>
          </p:nvSpPr>
          <p:spPr>
            <a:xfrm>
              <a:off x="899592" y="4947528"/>
              <a:ext cx="7200800" cy="1001700"/>
            </a:xfrm>
            <a:custGeom>
              <a:avLst/>
              <a:gdLst>
                <a:gd name="connsiteX0" fmla="*/ 0 w 7200800"/>
                <a:gd name="connsiteY0" fmla="*/ 0 h 1001700"/>
                <a:gd name="connsiteX1" fmla="*/ 7200800 w 7200800"/>
                <a:gd name="connsiteY1" fmla="*/ 0 h 1001700"/>
                <a:gd name="connsiteX2" fmla="*/ 7200800 w 7200800"/>
                <a:gd name="connsiteY2" fmla="*/ 1001700 h 1001700"/>
                <a:gd name="connsiteX3" fmla="*/ 0 w 7200800"/>
                <a:gd name="connsiteY3" fmla="*/ 1001700 h 1001700"/>
                <a:gd name="connsiteX4" fmla="*/ 0 w 7200800"/>
                <a:gd name="connsiteY4" fmla="*/ 0 h 10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0" h="1001700">
                  <a:moveTo>
                    <a:pt x="0" y="0"/>
                  </a:moveTo>
                  <a:lnTo>
                    <a:pt x="7200800" y="0"/>
                  </a:lnTo>
                  <a:lnTo>
                    <a:pt x="7200800" y="1001700"/>
                  </a:lnTo>
                  <a:lnTo>
                    <a:pt x="0" y="10017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62" tIns="249936" rIns="558862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/>
                <a:t>Direct monitoring of outcomes for more effective enforcement of existing </a:t>
              </a:r>
              <a:r>
                <a:rPr lang="en-US" sz="1200" kern="1200" dirty="0" smtClean="0"/>
                <a:t>policies</a:t>
              </a:r>
              <a:endParaRPr lang="en-US" sz="1200" dirty="0"/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 smtClean="0"/>
                <a:t>	- Online reporting of hazardous waste shipments, electronic waste </a:t>
              </a:r>
              <a:r>
                <a:rPr lang="en-US" sz="1200" kern="1200" dirty="0" smtClean="0"/>
                <a:t>tracking. </a:t>
              </a:r>
              <a:endParaRPr lang="en-US" sz="12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59632" y="4770408"/>
              <a:ext cx="5040560" cy="354240"/>
            </a:xfrm>
            <a:custGeom>
              <a:avLst/>
              <a:gdLst>
                <a:gd name="connsiteX0" fmla="*/ 0 w 5040560"/>
                <a:gd name="connsiteY0" fmla="*/ 59041 h 354240"/>
                <a:gd name="connsiteX1" fmla="*/ 59041 w 5040560"/>
                <a:gd name="connsiteY1" fmla="*/ 0 h 354240"/>
                <a:gd name="connsiteX2" fmla="*/ 4981519 w 5040560"/>
                <a:gd name="connsiteY2" fmla="*/ 0 h 354240"/>
                <a:gd name="connsiteX3" fmla="*/ 5040560 w 5040560"/>
                <a:gd name="connsiteY3" fmla="*/ 59041 h 354240"/>
                <a:gd name="connsiteX4" fmla="*/ 5040560 w 5040560"/>
                <a:gd name="connsiteY4" fmla="*/ 295199 h 354240"/>
                <a:gd name="connsiteX5" fmla="*/ 4981519 w 5040560"/>
                <a:gd name="connsiteY5" fmla="*/ 354240 h 354240"/>
                <a:gd name="connsiteX6" fmla="*/ 59041 w 5040560"/>
                <a:gd name="connsiteY6" fmla="*/ 354240 h 354240"/>
                <a:gd name="connsiteX7" fmla="*/ 0 w 5040560"/>
                <a:gd name="connsiteY7" fmla="*/ 295199 h 354240"/>
                <a:gd name="connsiteX8" fmla="*/ 0 w 5040560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0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4981519" y="0"/>
                  </a:lnTo>
                  <a:cubicBezTo>
                    <a:pt x="5014126" y="0"/>
                    <a:pt x="5040560" y="26434"/>
                    <a:pt x="5040560" y="59041"/>
                  </a:cubicBezTo>
                  <a:lnTo>
                    <a:pt x="5040560" y="295199"/>
                  </a:lnTo>
                  <a:cubicBezTo>
                    <a:pt x="5040560" y="327806"/>
                    <a:pt x="5014126" y="354240"/>
                    <a:pt x="4981519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814" tIns="17293" rIns="207814" bIns="17293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Improved implementation</a:t>
              </a:r>
              <a:endParaRPr lang="en-US" sz="1200" b="1" kern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9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… but can also fundamentally challenge some of the long-standing approaches across public policy domains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0564" y="6417024"/>
            <a:ext cx="364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Photo source</a:t>
            </a:r>
            <a:r>
              <a:rPr lang="en-US" sz="1000" dirty="0" smtClean="0"/>
              <a:t>: www.businessinsider.com.au</a:t>
            </a:r>
            <a:endParaRPr lang="en-GB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898048" cy="417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16</a:t>
            </a:fld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8000" y="1700808"/>
            <a:ext cx="5112112" cy="47107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dirty="0" smtClean="0"/>
              <a:t>Challenges to digital technologies:</a:t>
            </a:r>
          </a:p>
          <a:p>
            <a:pPr lvl="1" defTabSz="914400"/>
            <a:r>
              <a:rPr lang="en-US" sz="2100" dirty="0" smtClean="0"/>
              <a:t>Data security, privacy, ownership, transparency, use;</a:t>
            </a:r>
          </a:p>
          <a:p>
            <a:pPr lvl="1" defTabSz="914400"/>
            <a:r>
              <a:rPr lang="en-US" sz="2100" dirty="0" smtClean="0"/>
              <a:t>Environmental implications of scalability of digital technologies.</a:t>
            </a:r>
          </a:p>
          <a:p>
            <a:pPr defTabSz="914400"/>
            <a:endParaRPr lang="en-US" sz="2600" dirty="0" smtClean="0"/>
          </a:p>
          <a:p>
            <a:pPr defTabSz="914400"/>
            <a:r>
              <a:rPr lang="en-GB" sz="2400" b="1" dirty="0" smtClean="0"/>
              <a:t>Unintended consequences of digital circular economy:</a:t>
            </a:r>
          </a:p>
          <a:p>
            <a:pPr lvl="1" defTabSz="914400"/>
            <a:r>
              <a:rPr lang="en-GB" sz="2100" dirty="0" smtClean="0"/>
              <a:t>Environmental;</a:t>
            </a:r>
          </a:p>
          <a:p>
            <a:pPr lvl="1" defTabSz="914400"/>
            <a:r>
              <a:rPr lang="en-GB" sz="2100" dirty="0" smtClean="0"/>
              <a:t>Social;</a:t>
            </a:r>
          </a:p>
          <a:p>
            <a:pPr lvl="1" defTabSz="914400"/>
            <a:r>
              <a:rPr lang="en-GB" sz="2100" dirty="0" smtClean="0"/>
              <a:t>Economic;</a:t>
            </a:r>
          </a:p>
          <a:p>
            <a:pPr lvl="1" defTabSz="914400"/>
            <a:r>
              <a:rPr lang="en-GB" sz="2100" dirty="0" smtClean="0"/>
              <a:t>Regulatory.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9129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172000" cy="4347280"/>
          </a:xfrm>
        </p:spPr>
        <p:txBody>
          <a:bodyPr>
            <a:normAutofit/>
          </a:bodyPr>
          <a:lstStyle/>
          <a:p>
            <a:r>
              <a:rPr lang="en-GB" sz="2200" dirty="0"/>
              <a:t>Need for </a:t>
            </a:r>
            <a:r>
              <a:rPr lang="en-GB" sz="2200" dirty="0" smtClean="0"/>
              <a:t>an </a:t>
            </a:r>
            <a:r>
              <a:rPr lang="en-GB" sz="2200" b="1" dirty="0" smtClean="0"/>
              <a:t>enabling framework </a:t>
            </a:r>
            <a:r>
              <a:rPr lang="en-GB" sz="2200" dirty="0" smtClean="0"/>
              <a:t>that facilitates digitally enabled circular activities, </a:t>
            </a:r>
            <a:r>
              <a:rPr lang="en-GB" sz="2200" dirty="0"/>
              <a:t>while mitigating </a:t>
            </a:r>
            <a:r>
              <a:rPr lang="en-GB" sz="2200" dirty="0" smtClean="0"/>
              <a:t>risks.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Key elements of proposed policy framework:</a:t>
            </a:r>
          </a:p>
          <a:p>
            <a:pPr lvl="1"/>
            <a:r>
              <a:rPr lang="en-GB" sz="1900" b="1" dirty="0"/>
              <a:t>Address systemic risks </a:t>
            </a:r>
            <a:r>
              <a:rPr lang="en-GB" sz="1900" dirty="0"/>
              <a:t>of digital technologies;</a:t>
            </a:r>
          </a:p>
          <a:p>
            <a:pPr lvl="1"/>
            <a:r>
              <a:rPr lang="en-GB" sz="1900" dirty="0"/>
              <a:t>Support </a:t>
            </a:r>
            <a:r>
              <a:rPr lang="en-GB" sz="1900" b="1" dirty="0"/>
              <a:t>development of circular economy relevant digital applications</a:t>
            </a:r>
            <a:r>
              <a:rPr lang="en-GB" sz="1900" dirty="0"/>
              <a:t>;</a:t>
            </a:r>
          </a:p>
          <a:p>
            <a:pPr lvl="1"/>
            <a:r>
              <a:rPr lang="en-GB" sz="1900" dirty="0"/>
              <a:t>Support </a:t>
            </a:r>
            <a:r>
              <a:rPr lang="en-GB" sz="1900" b="1" dirty="0"/>
              <a:t>development of standards and harmonised data protocols</a:t>
            </a:r>
            <a:r>
              <a:rPr lang="en-GB" sz="1900" dirty="0"/>
              <a:t>;</a:t>
            </a:r>
          </a:p>
          <a:p>
            <a:pPr lvl="1"/>
            <a:r>
              <a:rPr lang="en-GB" sz="1900" b="1" dirty="0"/>
              <a:t>Address risks linked to unintended consequences </a:t>
            </a:r>
            <a:r>
              <a:rPr lang="en-GB" sz="1900" dirty="0"/>
              <a:t>of circular economy </a:t>
            </a:r>
            <a:r>
              <a:rPr lang="en-GB" sz="1900" dirty="0" smtClean="0"/>
              <a:t>scale-up.</a:t>
            </a: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Therefore, </a:t>
            </a:r>
            <a:r>
              <a:rPr lang="en-US" sz="2600" b="1" dirty="0"/>
              <a:t>policy action is needed to unlock further opportunities and avoid unintended consequences</a:t>
            </a:r>
            <a:endParaRPr lang="en-GB" sz="2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2A7B-145B-4ED9-8F46-D3C46757027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000" y="5765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chemeClr val="bg1"/>
              </a:buClr>
            </a:pPr>
            <a:r>
              <a:rPr lang="en-GB" b="1" i="1" dirty="0">
                <a:solidFill>
                  <a:srgbClr val="727272"/>
                </a:solidFill>
                <a:ea typeface="Microsoft YaHei" panose="020B0503020204020204" pitchFamily="34" charset="-122"/>
              </a:rPr>
              <a:t>Need cross-sectoral policies as well as international co-ordination.</a:t>
            </a:r>
            <a:endParaRPr lang="en-US" b="1" i="1" dirty="0">
              <a:solidFill>
                <a:srgbClr val="727272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5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494930"/>
            <a:ext cx="6300000" cy="1246495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188769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Eva Barteková</a:t>
            </a:r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eva.bartekova@oecd.org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2A7B-145B-4ED9-8F46-D3C46757027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 smtClean="0"/>
              <a:t>Outline</a:t>
            </a:r>
            <a:endParaRPr lang="en-GB" sz="2600" b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 fontAlgn="auto">
              <a:lnSpc>
                <a:spcPct val="100000"/>
              </a:lnSpc>
              <a:spcAft>
                <a:spcPts val="0"/>
              </a:spcAft>
              <a:buClr>
                <a:srgbClr val="727272"/>
              </a:buClr>
              <a:buSzTx/>
              <a:tabLst/>
              <a:defRPr/>
            </a:pPr>
            <a:r>
              <a:rPr lang="en-GB" sz="2200" dirty="0" smtClean="0">
                <a:solidFill>
                  <a:srgbClr val="727272"/>
                </a:solidFill>
              </a:rPr>
              <a:t>OECD’s work on digitalisation and the circular economy</a:t>
            </a:r>
          </a:p>
          <a:p>
            <a:pPr lvl="1" defTabSz="914400">
              <a:buClr>
                <a:srgbClr val="727272"/>
              </a:buClr>
              <a:defRPr/>
            </a:pPr>
            <a:r>
              <a:rPr lang="en-GB" sz="1900" dirty="0" smtClean="0">
                <a:solidFill>
                  <a:srgbClr val="727272"/>
                </a:solidFill>
              </a:rPr>
              <a:t>MCM </a:t>
            </a:r>
            <a:r>
              <a:rPr lang="en-GB" sz="1900" dirty="0">
                <a:solidFill>
                  <a:srgbClr val="727272"/>
                </a:solidFill>
              </a:rPr>
              <a:t>2019</a:t>
            </a:r>
          </a:p>
          <a:p>
            <a:pPr lvl="1" defTabSz="914400">
              <a:buClr>
                <a:srgbClr val="727272"/>
              </a:buClr>
              <a:defRPr/>
            </a:pPr>
            <a:r>
              <a:rPr lang="en-GB" sz="1900" dirty="0" smtClean="0">
                <a:solidFill>
                  <a:srgbClr val="727272"/>
                </a:solidFill>
              </a:rPr>
              <a:t>Going Digital II</a:t>
            </a:r>
            <a:endParaRPr lang="en-GB" sz="1900" dirty="0">
              <a:solidFill>
                <a:srgbClr val="727272"/>
              </a:solidFill>
            </a:endParaRPr>
          </a:p>
          <a:p>
            <a:pPr lvl="1" defTabSz="914400">
              <a:buClr>
                <a:srgbClr val="727272"/>
              </a:buClr>
              <a:defRPr/>
            </a:pPr>
            <a:r>
              <a:rPr lang="en-GB" sz="1900" dirty="0" smtClean="0">
                <a:solidFill>
                  <a:srgbClr val="727272"/>
                </a:solidFill>
              </a:rPr>
              <a:t>Digitalisation </a:t>
            </a:r>
            <a:r>
              <a:rPr lang="en-GB" sz="1900" dirty="0">
                <a:solidFill>
                  <a:srgbClr val="727272"/>
                </a:solidFill>
              </a:rPr>
              <a:t>and the circular </a:t>
            </a:r>
            <a:r>
              <a:rPr lang="en-GB" sz="1900" dirty="0" smtClean="0">
                <a:solidFill>
                  <a:srgbClr val="727272"/>
                </a:solidFill>
              </a:rPr>
              <a:t>economy</a:t>
            </a:r>
          </a:p>
          <a:p>
            <a:pPr defTabSz="914400">
              <a:buClr>
                <a:srgbClr val="727272"/>
              </a:buClr>
              <a:defRPr/>
            </a:pPr>
            <a:endParaRPr lang="en-GB" sz="2200" dirty="0">
              <a:solidFill>
                <a:srgbClr val="727272"/>
              </a:solidFill>
            </a:endParaRPr>
          </a:p>
          <a:p>
            <a:pPr defTabSz="914400">
              <a:buClr>
                <a:srgbClr val="727272"/>
              </a:buClr>
              <a:defRPr/>
            </a:pPr>
            <a:r>
              <a:rPr lang="en-US" sz="2200" dirty="0" smtClean="0">
                <a:solidFill>
                  <a:srgbClr val="727272"/>
                </a:solidFill>
              </a:rPr>
              <a:t>Relevance </a:t>
            </a:r>
            <a:r>
              <a:rPr lang="en-US" sz="2200" dirty="0">
                <a:solidFill>
                  <a:srgbClr val="727272"/>
                </a:solidFill>
              </a:rPr>
              <a:t>of circular economy for tackling the environmental consequences of </a:t>
            </a:r>
            <a:r>
              <a:rPr lang="en-US" sz="2200" dirty="0" smtClean="0">
                <a:solidFill>
                  <a:srgbClr val="727272"/>
                </a:solidFill>
              </a:rPr>
              <a:t>the growing global materials use</a:t>
            </a:r>
          </a:p>
          <a:p>
            <a:pPr defTabSz="914400">
              <a:buClr>
                <a:srgbClr val="727272"/>
              </a:buClr>
              <a:defRPr/>
            </a:pPr>
            <a:endParaRPr lang="en-US" sz="2200" dirty="0">
              <a:solidFill>
                <a:srgbClr val="727272"/>
              </a:solidFill>
            </a:endParaRPr>
          </a:p>
          <a:p>
            <a:pPr defTabSz="914400">
              <a:buClr>
                <a:srgbClr val="727272"/>
              </a:buClr>
              <a:defRPr/>
            </a:pPr>
            <a:r>
              <a:rPr lang="en-US" sz="2200" dirty="0" smtClean="0">
                <a:solidFill>
                  <a:srgbClr val="727272"/>
                </a:solidFill>
              </a:rPr>
              <a:t>Importance of </a:t>
            </a:r>
            <a:r>
              <a:rPr lang="en-US" sz="2200" dirty="0" err="1" smtClean="0">
                <a:solidFill>
                  <a:srgbClr val="727272"/>
                </a:solidFill>
              </a:rPr>
              <a:t>digitalisation</a:t>
            </a:r>
            <a:r>
              <a:rPr lang="en-US" sz="2200" dirty="0" smtClean="0">
                <a:solidFill>
                  <a:srgbClr val="727272"/>
                </a:solidFill>
              </a:rPr>
              <a:t> for </a:t>
            </a:r>
            <a:r>
              <a:rPr lang="en-US" sz="2200" dirty="0">
                <a:solidFill>
                  <a:srgbClr val="727272"/>
                </a:solidFill>
              </a:rPr>
              <a:t>facilitating </a:t>
            </a:r>
            <a:r>
              <a:rPr lang="en-US" sz="2200" dirty="0" smtClean="0">
                <a:solidFill>
                  <a:srgbClr val="727272"/>
                </a:solidFill>
              </a:rPr>
              <a:t>and scaling </a:t>
            </a:r>
            <a:r>
              <a:rPr lang="en-US" sz="2200" dirty="0">
                <a:solidFill>
                  <a:srgbClr val="727272"/>
                </a:solidFill>
              </a:rPr>
              <a:t>the transition towards a more circular and resource efficient </a:t>
            </a:r>
            <a:r>
              <a:rPr lang="en-US" sz="2200" dirty="0" smtClean="0">
                <a:solidFill>
                  <a:srgbClr val="727272"/>
                </a:solidFill>
              </a:rPr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22591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690900"/>
            <a:ext cx="6624000" cy="1515800"/>
          </a:xfrm>
        </p:spPr>
        <p:txBody>
          <a:bodyPr/>
          <a:lstStyle/>
          <a:p>
            <a:r>
              <a:rPr lang="en-US" dirty="0"/>
              <a:t>OECD’s work on </a:t>
            </a:r>
            <a:r>
              <a:rPr lang="en-US" dirty="0" err="1"/>
              <a:t>digitalisation</a:t>
            </a:r>
            <a:r>
              <a:rPr lang="en-US" dirty="0"/>
              <a:t> and the circular economy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8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Meeting of the OECD Council at Ministerial level (MCM) </a:t>
            </a:r>
            <a:r>
              <a:rPr lang="en-US" sz="2200" b="1" dirty="0" smtClean="0"/>
              <a:t>2019</a:t>
            </a:r>
          </a:p>
          <a:p>
            <a:pPr lvl="1"/>
            <a:r>
              <a:rPr lang="en-US" sz="1900" dirty="0" smtClean="0"/>
              <a:t>Policies </a:t>
            </a:r>
            <a:r>
              <a:rPr lang="en-US" sz="1900" dirty="0"/>
              <a:t>for “Harnessing Digital Transition for </a:t>
            </a:r>
            <a:r>
              <a:rPr lang="en-US" sz="1900" dirty="0" smtClean="0"/>
              <a:t>Sustainable Development</a:t>
            </a:r>
            <a:r>
              <a:rPr lang="en-US" sz="1900" dirty="0"/>
              <a:t>: Opportunities and Challenges</a:t>
            </a:r>
            <a:r>
              <a:rPr lang="en-US" sz="1900" dirty="0" smtClean="0"/>
              <a:t>”.</a:t>
            </a:r>
          </a:p>
          <a:p>
            <a:pPr lvl="1"/>
            <a:endParaRPr lang="en-US" sz="2200" dirty="0"/>
          </a:p>
          <a:p>
            <a:r>
              <a:rPr lang="en-US" sz="2200" b="1" dirty="0" smtClean="0"/>
              <a:t>Going Digital Phase II</a:t>
            </a:r>
          </a:p>
          <a:p>
            <a:pPr lvl="1"/>
            <a:r>
              <a:rPr lang="en-US" sz="1900" dirty="0"/>
              <a:t>Pillar 1: Horizontal activities relevant to all Committees participating in the </a:t>
            </a:r>
            <a:r>
              <a:rPr lang="en-US" sz="1900" dirty="0" smtClean="0"/>
              <a:t>project;</a:t>
            </a:r>
            <a:endParaRPr lang="en-US" sz="1900" dirty="0"/>
          </a:p>
          <a:p>
            <a:pPr lvl="1"/>
            <a:r>
              <a:rPr lang="en-US" sz="1900" dirty="0" smtClean="0"/>
              <a:t>Pillar </a:t>
            </a:r>
            <a:r>
              <a:rPr lang="en-US" sz="1900" dirty="0"/>
              <a:t>2: Thematic work on </a:t>
            </a:r>
            <a:r>
              <a:rPr lang="en-US" sz="1900" dirty="0" smtClean="0"/>
              <a:t>AI;</a:t>
            </a:r>
            <a:endParaRPr lang="en-US" sz="1900" dirty="0"/>
          </a:p>
          <a:p>
            <a:pPr lvl="1"/>
            <a:r>
              <a:rPr lang="en-US" sz="1900" dirty="0" smtClean="0"/>
              <a:t>Pillar </a:t>
            </a:r>
            <a:r>
              <a:rPr lang="en-US" sz="1900" dirty="0"/>
              <a:t>3: Thematic work on </a:t>
            </a:r>
            <a:r>
              <a:rPr lang="en-US" sz="1900" dirty="0" smtClean="0"/>
              <a:t>blockchain.</a:t>
            </a:r>
            <a:endParaRPr lang="en-US" sz="1900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Policy issues on digital transformation have now taken root on the OECD agenda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34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/>
              <a:t>Digitalisation</a:t>
            </a:r>
            <a:r>
              <a:rPr lang="en-US" sz="2400" b="1" dirty="0" smtClean="0"/>
              <a:t> and </a:t>
            </a:r>
            <a:r>
              <a:rPr lang="en-US" sz="2400" b="1" dirty="0"/>
              <a:t>circular </a:t>
            </a:r>
            <a:r>
              <a:rPr lang="en-US" sz="2400" b="1" dirty="0" smtClean="0"/>
              <a:t>economy nexus is the focus of current work at the Environment Directorate</a:t>
            </a:r>
            <a:endParaRPr lang="en-US" sz="2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30940" y="1910831"/>
            <a:ext cx="3241362" cy="1768562"/>
            <a:chOff x="5930940" y="1910831"/>
            <a:chExt cx="3241362" cy="17685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7597" t="31885" r="979"/>
            <a:stretch/>
          </p:blipFill>
          <p:spPr>
            <a:xfrm>
              <a:off x="6104385" y="1910831"/>
              <a:ext cx="2655191" cy="144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930940" y="3402394"/>
              <a:ext cx="324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Reusable assets and asset tracking </a:t>
              </a:r>
            </a:p>
          </p:txBody>
        </p:sp>
      </p:grp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29200" y="1692000"/>
            <a:ext cx="3859102" cy="3907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17110" y="3575178"/>
            <a:ext cx="2741856" cy="1941897"/>
            <a:chOff x="417110" y="3575178"/>
            <a:chExt cx="2741856" cy="19418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0" y="3575178"/>
              <a:ext cx="2741856" cy="155747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99592" y="5240076"/>
              <a:ext cx="15758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Robotic recycling</a:t>
              </a:r>
              <a:endParaRPr lang="en-GB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4014" y="4526399"/>
            <a:ext cx="2883418" cy="1937754"/>
            <a:chOff x="5564014" y="4526399"/>
            <a:chExt cx="2883418" cy="19377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38" y="4526399"/>
              <a:ext cx="2370154" cy="15813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564014" y="6187154"/>
              <a:ext cx="28834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Online platforms for asset sharing</a:t>
              </a:r>
              <a:endParaRPr lang="en-GB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2307" y="6476373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Source:</a:t>
            </a:r>
            <a:r>
              <a:rPr lang="en-GB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OECD (</a:t>
            </a:r>
            <a:r>
              <a:rPr lang="en-GB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2019, forthcoming), </a:t>
            </a:r>
            <a:r>
              <a:rPr lang="en-US" sz="10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Digitalisation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 the circular 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economy.</a:t>
            </a:r>
            <a:endParaRPr lang="en-GB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2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690901"/>
            <a:ext cx="6624000" cy="1515800"/>
          </a:xfrm>
        </p:spPr>
        <p:txBody>
          <a:bodyPr/>
          <a:lstStyle/>
          <a:p>
            <a:r>
              <a:rPr lang="en-US" dirty="0" smtClean="0"/>
              <a:t>circular </a:t>
            </a:r>
            <a:r>
              <a:rPr lang="en-US" dirty="0"/>
              <a:t>economy for </a:t>
            </a:r>
            <a:r>
              <a:rPr lang="en-US" dirty="0" smtClean="0"/>
              <a:t>tackling </a:t>
            </a:r>
            <a:r>
              <a:rPr lang="en-US" dirty="0"/>
              <a:t>environmental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2A7B-145B-4ED9-8F46-D3C46757027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2" y="-102408"/>
            <a:ext cx="9014288" cy="6842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02000" cy="1022400"/>
          </a:xfrm>
        </p:spPr>
        <p:txBody>
          <a:bodyPr/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ompeting forces lead to near doubling of materials use by 2060… 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307" y="6476373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Source:</a:t>
            </a:r>
            <a:r>
              <a:rPr lang="en-GB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OECD (2019), </a:t>
            </a:r>
            <a:r>
              <a: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Global Material Resources Outlook to 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2060.</a:t>
            </a:r>
            <a:r>
              <a:rPr lang="en-GB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GB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72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2A7B-145B-4ED9-8F46-D3C46757027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7" y="1268760"/>
            <a:ext cx="6336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43180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GHG emissions in CO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equivalent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14119"/>
            <a:ext cx="6727692" cy="3612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13" y="1616849"/>
            <a:ext cx="6727690" cy="3612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US" sz="2400" b="1" dirty="0" smtClean="0"/>
              <a:t>… with severe environmental consequences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5727338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12%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total ghg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emissions associated with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key metals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3298" y="5727338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12%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total ghg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emissions associated with concrete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8222" y="5727337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50Gt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CO2 eq emissions associated with materials cycle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07" y="6564509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Source:</a:t>
            </a:r>
            <a:r>
              <a:rPr lang="en-GB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OECD (2019), </a:t>
            </a:r>
            <a:r>
              <a: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Global Material Resources Outlook to </a:t>
            </a:r>
            <a:r>
              <a:rPr 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2060.</a:t>
            </a:r>
            <a:r>
              <a:rPr lang="en-GB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GB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9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Circular economy can help </a:t>
            </a:r>
            <a:r>
              <a:rPr lang="en-US" sz="2400" b="1" dirty="0"/>
              <a:t>mitigate the pressing challenges around material </a:t>
            </a:r>
            <a:r>
              <a:rPr lang="en-US" sz="2400" b="1" dirty="0" smtClean="0"/>
              <a:t>consumption and its </a:t>
            </a:r>
            <a:r>
              <a:rPr lang="en-GB" sz="2400" b="1" dirty="0" smtClean="0"/>
              <a:t>environmental impacts</a:t>
            </a:r>
            <a:endParaRPr lang="en-GB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6620667"/>
              </p:ext>
            </p:extLst>
          </p:nvPr>
        </p:nvGraphicFramePr>
        <p:xfrm>
          <a:off x="815595" y="1989636"/>
          <a:ext cx="712879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1C632B-4F1D-442E-A3E7-EE2C57BB25F4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2307" y="6476373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McCarthy,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Dellink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Bibas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(2018), The Macroeconomics of the Circular Economy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Transition.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25F38E820C84CB54E8D4A588ADBC8" ma:contentTypeVersion="8" ma:contentTypeDescription="Crée un document." ma:contentTypeScope="" ma:versionID="9aeaed7f0b7d89b0c270dc70faa9b760">
  <xsd:schema xmlns:xsd="http://www.w3.org/2001/XMLSchema" xmlns:xs="http://www.w3.org/2001/XMLSchema" xmlns:p="http://schemas.microsoft.com/office/2006/metadata/properties" xmlns:ns3="06fe6ea7-c619-4ef9-8d12-a5423bdee930" targetNamespace="http://schemas.microsoft.com/office/2006/metadata/properties" ma:root="true" ma:fieldsID="59176292ba26f96396e45618acca785d" ns3:_="">
    <xsd:import namespace="06fe6ea7-c619-4ef9-8d12-a5423bdee9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e6ea7-c619-4ef9-8d12-a5423bdee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1079C-01AE-4DA4-8A4A-FB2EC931FB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72461B-11AC-40A6-AC87-FF00D346B79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6fe6ea7-c619-4ef9-8d12-a5423bdee93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5DE429-2732-4AA7-8DF4-B59A3E0A1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fe6ea7-c619-4ef9-8d12-a5423bdee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863</Words>
  <Application>Microsoft Office PowerPoint</Application>
  <PresentationFormat>On-screen Show (4:3)</PresentationFormat>
  <Paragraphs>175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Microsoft YaHei</vt:lpstr>
      <vt:lpstr>SimSun</vt:lpstr>
      <vt:lpstr>Arial</vt:lpstr>
      <vt:lpstr>Calibri</vt:lpstr>
      <vt:lpstr>Georgia</vt:lpstr>
      <vt:lpstr>Helvetica 65 Medium</vt:lpstr>
      <vt:lpstr>Times New Roman</vt:lpstr>
      <vt:lpstr>1_OECD_English_white</vt:lpstr>
      <vt:lpstr>Digitalisation and circular economy insights from the recent OECD work</vt:lpstr>
      <vt:lpstr>Outline</vt:lpstr>
      <vt:lpstr>OECD’s work on digitalisation and the circular economy</vt:lpstr>
      <vt:lpstr>Policy issues on digital transformation have now taken root on the OECD agenda</vt:lpstr>
      <vt:lpstr>Digitalisation and circular economy nexus is the focus of current work at the Environment Directorate</vt:lpstr>
      <vt:lpstr>circular economy for tackling environmental CHALLENGES</vt:lpstr>
      <vt:lpstr>Competing forces lead to near doubling of materials use by 2060… </vt:lpstr>
      <vt:lpstr>… with severe environmental consequences</vt:lpstr>
      <vt:lpstr>Circular economy can help mitigate the pressing challenges around material consumption and its environmental impacts</vt:lpstr>
      <vt:lpstr>Digitalisation for scaling the transition towardS THE circular economy</vt:lpstr>
      <vt:lpstr>Digitalisation makes physical assets more intelligent</vt:lpstr>
      <vt:lpstr>Intelligent assets generate information flows, which drive the creation of new economic opportunities …</vt:lpstr>
      <vt:lpstr>… and help overcoming barriers to scaling up the circular economy </vt:lpstr>
      <vt:lpstr>Digital technologies thereby help addressing market failures in private sector, …</vt:lpstr>
      <vt:lpstr>… can be leveraged by policy-makers to create greater efficiencies, improve sustainability and spur economic development, …</vt:lpstr>
      <vt:lpstr>… but can also fundamentally challenge some of the long-standing approaches across public policy domains</vt:lpstr>
      <vt:lpstr>Therefore, policy action is needed to unlock further opportunities and avoid unintended consequences</vt:lpstr>
      <vt:lpstr>Thank you for your attention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trends and future perspectives on circular economy</dc:title>
  <dc:creator>BARTEKOVA Eva, ENV/EEI</dc:creator>
  <cp:lastModifiedBy>BARTEKOVA Eva, ENV/EEI</cp:lastModifiedBy>
  <cp:revision>44</cp:revision>
  <cp:lastPrinted>2019-11-04T10:10:32Z</cp:lastPrinted>
  <dcterms:created xsi:type="dcterms:W3CDTF">2019-10-08T02:24:42Z</dcterms:created>
  <dcterms:modified xsi:type="dcterms:W3CDTF">2019-11-04T12:53:50Z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0x01010093325F38E820C84CB54E8D4A588ADBC8</vt:lpwstr>
  </property>
</Properties>
</file>