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73" r:id="rId3"/>
    <p:sldId id="284" r:id="rId4"/>
    <p:sldId id="275" r:id="rId5"/>
    <p:sldId id="276" r:id="rId6"/>
    <p:sldId id="277" r:id="rId7"/>
    <p:sldId id="278" r:id="rId8"/>
    <p:sldId id="274" r:id="rId9"/>
    <p:sldId id="279" r:id="rId10"/>
    <p:sldId id="289" r:id="rId11"/>
    <p:sldId id="272" r:id="rId12"/>
    <p:sldId id="287" r:id="rId13"/>
    <p:sldId id="290" r:id="rId14"/>
    <p:sldId id="281" r:id="rId15"/>
    <p:sldId id="282" r:id="rId16"/>
    <p:sldId id="265" r:id="rId17"/>
    <p:sldId id="280" r:id="rId18"/>
  </p:sldIdLst>
  <p:sldSz cx="12192000" cy="6858000"/>
  <p:notesSz cx="6797675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FA5"/>
    <a:srgbClr val="1C37A8"/>
    <a:srgbClr val="DDDDDD"/>
    <a:srgbClr val="F8FAFE"/>
    <a:srgbClr val="F4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4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E60D9-8B7F-44D8-B309-3751FFDE3D61}" type="datetimeFigureOut">
              <a:rPr lang="sk-SK" smtClean="0"/>
              <a:t>27.05.2019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AEEF-7305-417B-97F5-6E5EA5BAD0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03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9EF2-F5D2-4B8E-BF19-14BB6060FCB3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69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079-51D4-4990-83CA-9AC44991CB89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3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B0C2-6B34-4638-A666-3AF973CE970E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34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85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3CC6-D7F8-4DF9-8F92-7DBAE81DE02F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6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20463-D90D-4315-9A26-408AD82C1EEA}" type="datetime1">
              <a:rPr lang="sk-SK" smtClean="0"/>
              <a:t>27.05.2019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5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5FD1-5EB5-4F43-A968-9E75A9B46CF7}" type="datetime1">
              <a:rPr lang="sk-SK" smtClean="0"/>
              <a:t>27.05.2019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555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4200" y="342901"/>
            <a:ext cx="7429500" cy="60960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83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44CE-A457-4DF2-9709-81EFC1A6DD71}" type="datetime1">
              <a:rPr lang="sk-SK" smtClean="0"/>
              <a:t>27.05.2019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48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E922-8FF4-424A-82E2-7E2C87EB11F5}" type="datetime1">
              <a:rPr lang="sk-SK" smtClean="0"/>
              <a:t>27.05.2019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3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C22-141F-49F9-B830-AEFD3E270445}" type="datetime1">
              <a:rPr lang="sk-SK" smtClean="0"/>
              <a:t>27.05.2019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4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4863" y="6452394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FD3E-9F24-42CD-80C3-2FEB935CF399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776000" y="6452394"/>
            <a:ext cx="86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863" y="198108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822963" y="-1"/>
            <a:ext cx="0" cy="252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822963" y="251999"/>
            <a:ext cx="0" cy="252000"/>
          </a:xfrm>
          <a:prstGeom prst="line">
            <a:avLst/>
          </a:prstGeom>
          <a:ln w="28575">
            <a:solidFill>
              <a:srgbClr val="1C37A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822963" y="503999"/>
            <a:ext cx="0" cy="25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45" y="6340902"/>
            <a:ext cx="1579312" cy="370269"/>
          </a:xfrm>
          <a:prstGeom prst="rect">
            <a:avLst/>
          </a:prstGeom>
        </p:spPr>
      </p:pic>
      <p:cxnSp>
        <p:nvCxnSpPr>
          <p:cNvPr id="11" name="Rovná spojnica 10"/>
          <p:cNvCxnSpPr/>
          <p:nvPr/>
        </p:nvCxnSpPr>
        <p:spPr>
          <a:xfrm>
            <a:off x="0" y="6454777"/>
            <a:ext cx="10404000" cy="0"/>
          </a:xfrm>
          <a:prstGeom prst="line">
            <a:avLst/>
          </a:prstGeom>
          <a:ln w="12700">
            <a:solidFill>
              <a:srgbClr val="E8E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dt.unwto.org/about-oneplanet-st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growth/sectors/tourism/offer/sustainable_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zelene-hospodarstvo.enviroportal.sk/co-je-t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mas.sazp.sk/sites/emas.sazp.sk/files/publik&#225;cie/legislat&#237;va/Nariadenie%20EPaR%201221_2009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Na úvod</a:t>
            </a:r>
            <a:br>
              <a:rPr lang="sk-SK" b="1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sz="2800" b="1" dirty="0" smtClean="0">
                <a:solidFill>
                  <a:srgbClr val="1F3FA5"/>
                </a:solidFill>
              </a:rPr>
              <a:t>Smerom k udržateľnému cestovnému ruchu</a:t>
            </a:r>
            <a:br>
              <a:rPr lang="sk-SK" sz="2800" b="1" dirty="0" smtClean="0">
                <a:solidFill>
                  <a:srgbClr val="1F3FA5"/>
                </a:solidFill>
              </a:rPr>
            </a:br>
            <a:r>
              <a:rPr lang="sk-SK" sz="2800" b="1" dirty="0" smtClean="0">
                <a:solidFill>
                  <a:srgbClr val="1F3FA5"/>
                </a:solidFill>
              </a:rPr>
              <a:t/>
            </a:r>
            <a:br>
              <a:rPr lang="sk-SK" sz="2800" b="1" dirty="0" smtClean="0">
                <a:solidFill>
                  <a:srgbClr val="1F3FA5"/>
                </a:solidFill>
              </a:rPr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workshop, Bratislava 28. máj 2019</a:t>
            </a:r>
            <a:endParaRPr lang="sk-SK" sz="2800" dirty="0"/>
          </a:p>
        </p:txBody>
      </p:sp>
      <p:cxnSp>
        <p:nvCxnSpPr>
          <p:cNvPr id="3" name="Rovná spojnica 2"/>
          <p:cNvCxnSpPr/>
          <p:nvPr/>
        </p:nvCxnSpPr>
        <p:spPr>
          <a:xfrm>
            <a:off x="4010526" y="0"/>
            <a:ext cx="0" cy="2880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Rovná spojnica 3"/>
          <p:cNvCxnSpPr/>
          <p:nvPr/>
        </p:nvCxnSpPr>
        <p:spPr>
          <a:xfrm>
            <a:off x="4010526" y="2880000"/>
            <a:ext cx="0" cy="1152000"/>
          </a:xfrm>
          <a:prstGeom prst="line">
            <a:avLst/>
          </a:prstGeom>
          <a:ln w="28575">
            <a:solidFill>
              <a:srgbClr val="1F3F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010526" y="3978000"/>
            <a:ext cx="0" cy="28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0" y="3112611"/>
            <a:ext cx="2929310" cy="68677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39" y="2747899"/>
            <a:ext cx="307745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4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00B050"/>
                </a:solidFill>
              </a:rPr>
              <a:t>Príležitosti v chránených územiach</a:t>
            </a:r>
            <a:r>
              <a:rPr lang="sk-SK" sz="4000" dirty="0" smtClean="0">
                <a:solidFill>
                  <a:srgbClr val="00B050"/>
                </a:solidFill>
              </a:rPr>
              <a:t/>
            </a:r>
            <a:br>
              <a:rPr lang="sk-SK" sz="4000" dirty="0" smtClean="0">
                <a:solidFill>
                  <a:srgbClr val="00B050"/>
                </a:solidFill>
              </a:rPr>
            </a:br>
            <a:r>
              <a:rPr lang="sk-SK" sz="4000" dirty="0" smtClean="0">
                <a:solidFill>
                  <a:srgbClr val="1C37A8"/>
                </a:solidFill>
              </a:rPr>
              <a:t>...vzácne prírodné hodnoty, veľký potenciál </a:t>
            </a:r>
            <a:endParaRPr lang="sk-SK" sz="4000" dirty="0">
              <a:solidFill>
                <a:srgbClr val="1C37A8"/>
              </a:solidFill>
            </a:endParaRP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10</a:t>
            </a:fld>
            <a:endParaRPr lang="sk-SK"/>
          </a:p>
        </p:txBody>
      </p:sp>
      <p:pic>
        <p:nvPicPr>
          <p:cNvPr id="7" name="Picture 9" descr="IMG_7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15" y="4066575"/>
            <a:ext cx="244792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pulsatila_grandis_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58" y="1761027"/>
            <a:ext cx="2695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alv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631" y="2268089"/>
            <a:ext cx="22923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00B050"/>
                </a:solidFill>
              </a:rPr>
              <a:t>Príležitosti v chránených územiach – </a:t>
            </a:r>
            <a:r>
              <a:rPr lang="sk-SK" sz="4000" dirty="0" smtClean="0">
                <a:solidFill>
                  <a:srgbClr val="00B050"/>
                </a:solidFill>
              </a:rPr>
              <a:t>vysoký počet/výmera  </a:t>
            </a:r>
            <a:r>
              <a:rPr lang="sk-SK" sz="4000" b="1" dirty="0" smtClean="0">
                <a:solidFill>
                  <a:srgbClr val="00B050"/>
                </a:solidFill>
              </a:rPr>
              <a:t>   </a:t>
            </a:r>
            <a:r>
              <a:rPr lang="sk-SK" sz="4000" dirty="0" smtClean="0">
                <a:solidFill>
                  <a:srgbClr val="1C37A8"/>
                </a:solidFill>
              </a:rPr>
              <a:t>37,4 %, resp. 29,8 % Natura 2000 </a:t>
            </a:r>
            <a:endParaRPr lang="sk-SK" sz="4000" dirty="0">
              <a:solidFill>
                <a:srgbClr val="1C37A8"/>
              </a:solidFill>
            </a:endParaRP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11</a:t>
            </a:fld>
            <a:endParaRPr lang="sk-SK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11"/>
            <a:ext cx="7210245" cy="465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Podmienky pre využívanie chránených území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67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kategória, resp. stupeň ochrany (zákon č. 543/2002 </a:t>
            </a:r>
            <a:r>
              <a:rPr lang="sk-SK" dirty="0" err="1" smtClean="0"/>
              <a:t>Z.z</a:t>
            </a:r>
            <a:r>
              <a:rPr lang="sk-SK" dirty="0" smtClean="0"/>
              <a:t>. o ochrane prírody a krajiny v znení neskorších predpisov)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smtClean="0">
                <a:solidFill>
                  <a:srgbClr val="00B050"/>
                </a:solidFill>
              </a:rPr>
              <a:t> 	chránené krajinné oblasti (14), národné parky (9)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00B050"/>
                </a:solidFill>
              </a:rPr>
              <a:t>	chránené areály, prírodné rezervácie, prírodné pamiatky </a:t>
            </a:r>
            <a:r>
              <a:rPr lang="sk-SK" dirty="0">
                <a:solidFill>
                  <a:srgbClr val="00B050"/>
                </a:solidFill>
              </a:rPr>
              <a:t>	</a:t>
            </a: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vyhradené miesta (návštevný poriadok národného parku)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Tradičné - náučné </a:t>
            </a:r>
            <a:r>
              <a:rPr lang="sk-SK" dirty="0"/>
              <a:t>chodníky, náučné lokality, </a:t>
            </a:r>
            <a:r>
              <a:rPr lang="sk-SK" dirty="0" smtClean="0"/>
              <a:t>informačné strediská</a:t>
            </a: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Iné formy – sprievodcovstvo, splav...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27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Podmienky pre využívanie chránených území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84863" y="1414732"/>
            <a:ext cx="10568937" cy="4762231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rgbClr val="0070C0"/>
                </a:solidFill>
              </a:rPr>
              <a:t>Národný park Slovenský raj </a:t>
            </a:r>
            <a:r>
              <a:rPr lang="sk-SK" dirty="0" smtClean="0"/>
              <a:t>– </a:t>
            </a:r>
            <a:r>
              <a:rPr lang="sk-SK" dirty="0" err="1" smtClean="0"/>
              <a:t>zonácia</a:t>
            </a:r>
            <a:r>
              <a:rPr lang="sk-SK" dirty="0" smtClean="0"/>
              <a:t> a program starostlivosti (2015)</a:t>
            </a:r>
          </a:p>
          <a:p>
            <a:pPr marL="0" indent="0">
              <a:buNone/>
            </a:pPr>
            <a:r>
              <a:rPr lang="sk-SK" dirty="0" smtClean="0"/>
              <a:t>Následne realizácia opatrení: </a:t>
            </a:r>
          </a:p>
          <a:p>
            <a:pPr marL="0" indent="0">
              <a:buNone/>
            </a:pPr>
            <a:r>
              <a:rPr lang="sk-SK" dirty="0" smtClean="0"/>
              <a:t>- r. 2018 - 542 190 návštevníkov, z toho </a:t>
            </a:r>
          </a:p>
          <a:p>
            <a:pPr marL="0" indent="0">
              <a:buNone/>
            </a:pPr>
            <a:r>
              <a:rPr lang="sk-SK" dirty="0" smtClean="0"/>
              <a:t>	184 splav Hornádu + 10 349 </a:t>
            </a:r>
            <a:r>
              <a:rPr lang="sk-SK" dirty="0" err="1" smtClean="0"/>
              <a:t>ferrata</a:t>
            </a:r>
            <a:r>
              <a:rPr lang="sk-SK" dirty="0" smtClean="0"/>
              <a:t> </a:t>
            </a:r>
            <a:r>
              <a:rPr lang="sk-SK" dirty="0" err="1" smtClean="0"/>
              <a:t>Kyseľ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13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39" y="3457973"/>
            <a:ext cx="3808942" cy="285670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79" y="3457973"/>
            <a:ext cx="4280554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err="1" smtClean="0">
                <a:solidFill>
                  <a:schemeClr val="bg2">
                    <a:lumMod val="50000"/>
                  </a:schemeClr>
                </a:solidFill>
              </a:rPr>
              <a:t>Bachledova</a:t>
            </a:r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 dolina</a:t>
            </a:r>
            <a:endParaRPr lang="sk-SK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" y="1690688"/>
            <a:ext cx="5875863" cy="3295380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14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5240"/>
            <a:ext cx="5868140" cy="33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Chránené vtáčie územie Parížske močiare</a:t>
            </a:r>
            <a:endParaRPr lang="sk-SK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3" y="1690688"/>
            <a:ext cx="4520382" cy="3391837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15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1" y="1690687"/>
            <a:ext cx="6043770" cy="33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sk-SK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sk-SK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00B050"/>
                </a:solidFill>
              </a:rPr>
              <a:t>ĎAKUJEME ZA POZORNOSŤ</a:t>
            </a:r>
          </a:p>
          <a:p>
            <a:pPr marL="0" indent="0" algn="ctr">
              <a:buNone/>
            </a:pPr>
            <a:endParaRPr lang="sk-SK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Barbora Bondorová,  Jana Durkošová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16</a:t>
            </a:fld>
            <a:endParaRPr lang="sk-SK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458" y="799782"/>
            <a:ext cx="2257425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8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Stratégia rozvoja CR do 2020</a:t>
            </a:r>
            <a:endParaRPr lang="sk-SK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Zástupný objekt pre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solidFill>
                  <a:srgbClr val="000000"/>
                </a:solidFill>
                <a:ea typeface="Calibri" panose="020F0502020204030204" pitchFamily="34" charset="0"/>
              </a:rPr>
              <a:t>Stratégia rozvoja CR do 2020 </a:t>
            </a:r>
            <a:r>
              <a:rPr lang="sk-SK" dirty="0">
                <a:solidFill>
                  <a:srgbClr val="000000"/>
                </a:solidFill>
                <a:ea typeface="Calibri" panose="020F0502020204030204" pitchFamily="34" charset="0"/>
              </a:rPr>
              <a:t>– v rámci udržateľného cestovného ruchu MŽP SR zabezpečuje úlohu </a:t>
            </a:r>
            <a:r>
              <a:rPr lang="sk-SK" dirty="0">
                <a:ea typeface="Calibri" panose="020F0502020204030204" pitchFamily="34" charset="0"/>
              </a:rPr>
              <a:t>vytvárať podmienky na realizáciu rozvoja cykloturistiky, pešej turistiky a vodnej turistiky</a:t>
            </a: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0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Obsah prezentácie</a:t>
            </a:r>
            <a:endParaRPr lang="sk-SK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b="1" dirty="0" smtClean="0">
              <a:solidFill>
                <a:srgbClr val="1F3FA5"/>
              </a:solidFill>
            </a:endParaRPr>
          </a:p>
          <a:p>
            <a:pPr marL="0" indent="0">
              <a:buNone/>
            </a:pPr>
            <a:r>
              <a:rPr lang="sk-SK" b="1" u="sng" dirty="0" smtClean="0">
                <a:solidFill>
                  <a:srgbClr val="1F3FA5"/>
                </a:solidFill>
              </a:rPr>
              <a:t>Udržateľný </a:t>
            </a:r>
            <a:r>
              <a:rPr lang="sk-SK" b="1" u="sng" dirty="0">
                <a:solidFill>
                  <a:srgbClr val="1F3FA5"/>
                </a:solidFill>
              </a:rPr>
              <a:t>cestovný </a:t>
            </a:r>
            <a:r>
              <a:rPr lang="sk-SK" b="1" u="sng" dirty="0" smtClean="0">
                <a:solidFill>
                  <a:srgbClr val="1F3FA5"/>
                </a:solidFill>
              </a:rPr>
              <a:t>ruch</a:t>
            </a:r>
            <a:r>
              <a:rPr lang="sk-SK" b="1" dirty="0" smtClean="0">
                <a:solidFill>
                  <a:srgbClr val="1F3FA5"/>
                </a:solidFill>
              </a:rPr>
              <a:t>, súvisiace dokumenty (</a:t>
            </a:r>
            <a:r>
              <a:rPr lang="sk-SK" b="1" i="1" dirty="0" smtClean="0">
                <a:solidFill>
                  <a:srgbClr val="1F3FA5"/>
                </a:solidFill>
              </a:rPr>
              <a:t>sekcia environmentálnej politiky, EÚ a medzinárodných vzťahov MŽP SR)</a:t>
            </a:r>
            <a:endParaRPr lang="sk-SK" b="1" dirty="0" smtClean="0">
              <a:solidFill>
                <a:srgbClr val="1F3FA5"/>
              </a:solidFill>
            </a:endParaRPr>
          </a:p>
          <a:p>
            <a:endParaRPr lang="sk-SK" b="1" dirty="0">
              <a:solidFill>
                <a:srgbClr val="1F3FA5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...</a:t>
            </a:r>
            <a:r>
              <a:rPr lang="sk-SK" b="1" u="sng" dirty="0" smtClean="0">
                <a:solidFill>
                  <a:srgbClr val="00B050"/>
                </a:solidFill>
              </a:rPr>
              <a:t>A príležitosti v chránených územiach </a:t>
            </a:r>
            <a:r>
              <a:rPr lang="sk-SK" b="1" i="1" dirty="0" smtClean="0">
                <a:solidFill>
                  <a:srgbClr val="00B050"/>
                </a:solidFill>
              </a:rPr>
              <a:t>(sekcia ochrany prírody, biodiverzity a krajiny MŽP SR)</a:t>
            </a:r>
            <a:r>
              <a:rPr lang="sk-SK" b="1" dirty="0">
                <a:solidFill>
                  <a:srgbClr val="1F3FA5"/>
                </a:solidFill>
              </a:rPr>
              <a:t/>
            </a:r>
            <a:br>
              <a:rPr lang="sk-SK" b="1" dirty="0">
                <a:solidFill>
                  <a:srgbClr val="1F3FA5"/>
                </a:solidFill>
              </a:rPr>
            </a:br>
            <a:r>
              <a:rPr lang="sk-SK" dirty="0">
                <a:solidFill>
                  <a:srgbClr val="1F3FA5"/>
                </a:solidFill>
              </a:rPr>
              <a:t/>
            </a:r>
            <a:br>
              <a:rPr lang="sk-SK" dirty="0">
                <a:solidFill>
                  <a:srgbClr val="1F3FA5"/>
                </a:solidFill>
              </a:rPr>
            </a:b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19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Udržateľný cestovný ruch</a:t>
            </a:r>
            <a:endParaRPr lang="sk-SK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i="1" dirty="0" smtClean="0">
                <a:solidFill>
                  <a:srgbClr val="00B050"/>
                </a:solidFill>
              </a:rPr>
              <a:t>Prečo udržateľný?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Priemerná </a:t>
            </a:r>
            <a:r>
              <a:rPr lang="sk-SK" dirty="0"/>
              <a:t>teplota na Zemi stúpa, posúvajú sa klimatické pásma, ubúda výška snehovej pokrývky, extrémnou rýchlosťou sa topia ľadovce a pribúdajú dlhé obdobia tepla a sucha. </a:t>
            </a: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Štyri </a:t>
            </a:r>
            <a:r>
              <a:rPr lang="sk-SK" dirty="0"/>
              <a:t>pätiny lesov, ktoré pokrývali takmer polovicu zemského povrchu pred </a:t>
            </a:r>
            <a:r>
              <a:rPr lang="sk-SK" dirty="0" smtClean="0"/>
              <a:t>8 000 rokmi</a:t>
            </a:r>
            <a:r>
              <a:rPr lang="sk-SK" dirty="0"/>
              <a:t>, boli už </a:t>
            </a:r>
            <a:r>
              <a:rPr lang="sk-SK" dirty="0" smtClean="0"/>
              <a:t>zničené </a:t>
            </a:r>
            <a:r>
              <a:rPr lang="sk-SK" dirty="0"/>
              <a:t>alebo poškodené. </a:t>
            </a: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Na </a:t>
            </a:r>
            <a:r>
              <a:rPr lang="sk-SK" dirty="0"/>
              <a:t>uspokojenie našich potrieb je potrebné vyťažiť takmer 10-krát viac nerastných surovín a biomasy ako v roku 1900 a predpokladá sa, že v roku 2050 to bude pri nezmenenom hospodárskom modeli až 20-krát viac. </a:t>
            </a:r>
          </a:p>
        </p:txBody>
      </p:sp>
    </p:spTree>
    <p:extLst>
      <p:ext uri="{BB962C8B-B14F-4D97-AF65-F5344CB8AC3E}">
        <p14:creationId xmlns:p14="http://schemas.microsoft.com/office/powerpoint/2010/main" val="32257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chemeClr val="bg2">
                    <a:lumMod val="50000"/>
                  </a:schemeClr>
                </a:solidFill>
              </a:rPr>
              <a:t>Udržateľný cestovný ruch</a:t>
            </a:r>
            <a:endParaRPr lang="sk-SK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i="1" dirty="0" smtClean="0">
                <a:solidFill>
                  <a:srgbClr val="00B050"/>
                </a:solidFill>
              </a:rPr>
              <a:t>Potenciál, o. i.:</a:t>
            </a:r>
            <a:endParaRPr lang="sk-SK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chrániť prírodné a kultúrne dedičstvo, chrániť </a:t>
            </a:r>
            <a:r>
              <a:rPr lang="sk-SK" dirty="0" smtClean="0"/>
              <a:t>biodiverzitu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podporovať vytváranie pracovných miest</a:t>
            </a:r>
            <a:r>
              <a:rPr lang="sk-SK" dirty="0" smtClean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vytvárať </a:t>
            </a:r>
            <a:r>
              <a:rPr lang="sk-SK" dirty="0"/>
              <a:t>udržateľné živobytie a zlepšovať blahobyt </a:t>
            </a:r>
            <a:r>
              <a:rPr lang="sk-SK" dirty="0" smtClean="0"/>
              <a:t>ľudí;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Keďže </a:t>
            </a:r>
            <a:r>
              <a:rPr lang="sk-SK" dirty="0"/>
              <a:t>tento sektor zažíva obrovský rast, je nevyhnutné spoločné úsilie na zabezpečenie jeho dlhodobej udržateľnosti (Iniciatíva OSN </a:t>
            </a:r>
            <a:r>
              <a:rPr lang="sk-SK" u="sng" dirty="0">
                <a:hlinkClick r:id="rId2"/>
              </a:rPr>
              <a:t>http://sdt.unwto.org/about-oneplanet-stp</a:t>
            </a:r>
            <a:r>
              <a:rPr lang="sk-SK" dirty="0"/>
              <a:t>)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79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>
                <a:solidFill>
                  <a:schemeClr val="bg2">
                    <a:lumMod val="50000"/>
                  </a:schemeClr>
                </a:solidFill>
              </a:rPr>
              <a:t>Udržateľný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 cestovný ruch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i="1" dirty="0">
                <a:solidFill>
                  <a:srgbClr val="00B050"/>
                </a:solidFill>
              </a:rPr>
              <a:t>Medzi </a:t>
            </a:r>
            <a:r>
              <a:rPr lang="sk-SK" i="1" dirty="0" smtClean="0">
                <a:solidFill>
                  <a:srgbClr val="00B050"/>
                </a:solidFill>
              </a:rPr>
              <a:t>jeho hlavné výzvy patrí:</a:t>
            </a:r>
            <a:r>
              <a:rPr lang="sk-SK" b="1" dirty="0" smtClean="0"/>
              <a:t> </a:t>
            </a:r>
          </a:p>
          <a:p>
            <a:pPr marL="0" indent="0">
              <a:buNone/>
            </a:pPr>
            <a:r>
              <a:rPr lang="sk-SK" dirty="0" smtClean="0"/>
              <a:t>(</a:t>
            </a:r>
            <a:r>
              <a:rPr lang="sk-SK" dirty="0"/>
              <a:t>zdroj: </a:t>
            </a:r>
            <a:r>
              <a:rPr lang="sk-SK" u="sng" dirty="0">
                <a:hlinkClick r:id="rId2"/>
              </a:rPr>
              <a:t>https://ec.europa.eu/growth/sectors/tourism/offer/sustainable_en</a:t>
            </a:r>
            <a:r>
              <a:rPr lang="sk-SK" dirty="0"/>
              <a:t>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zachovanie prírodných a kultúrnych zdrojov;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obmedzenie </a:t>
            </a:r>
            <a:r>
              <a:rPr lang="sk-SK" dirty="0"/>
              <a:t>negatívnych vplyvov na turistické destinácie vrátane využívania prírodných zdrojov a produkcie odpadov</a:t>
            </a:r>
            <a:r>
              <a:rPr lang="sk-SK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podpora </a:t>
            </a:r>
            <a:r>
              <a:rPr lang="sk-SK" dirty="0"/>
              <a:t>blaha miestneho spoločenstva;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zníženie </a:t>
            </a:r>
            <a:r>
              <a:rPr lang="sk-SK" dirty="0"/>
              <a:t>sezónneho dopytu;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obmedzenie </a:t>
            </a:r>
            <a:r>
              <a:rPr lang="sk-SK" dirty="0"/>
              <a:t>vplyvu dopravy na životné prostredie;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sprístupnenie </a:t>
            </a:r>
            <a:r>
              <a:rPr lang="sk-SK" dirty="0"/>
              <a:t>cestovného ruchu pre všetkých;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zlepšenie </a:t>
            </a:r>
            <a:r>
              <a:rPr lang="sk-SK" dirty="0"/>
              <a:t>pracovných miest v oblasti cestovného ruchu.</a:t>
            </a: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37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Agenda 2030 &amp; </a:t>
            </a:r>
            <a:r>
              <a:rPr lang="sk-SK" sz="4000" b="1" dirty="0" err="1" smtClean="0">
                <a:solidFill>
                  <a:schemeClr val="bg2">
                    <a:lumMod val="50000"/>
                  </a:schemeClr>
                </a:solidFill>
              </a:rPr>
              <a:t>SDGs</a:t>
            </a:r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 (strategické rozvojové ciele)</a:t>
            </a:r>
            <a:endParaRPr lang="sk-SK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/>
              <a:t>Cieľ 8</a:t>
            </a:r>
            <a:r>
              <a:rPr lang="sk-SK" dirty="0"/>
              <a:t> </a:t>
            </a:r>
            <a:r>
              <a:rPr lang="sk-SK" dirty="0">
                <a:solidFill>
                  <a:srgbClr val="1F3FA5"/>
                </a:solidFill>
              </a:rPr>
              <a:t>Podporovať trvalý, </a:t>
            </a:r>
            <a:r>
              <a:rPr lang="sk-SK" dirty="0" err="1">
                <a:solidFill>
                  <a:srgbClr val="1F3FA5"/>
                </a:solidFill>
              </a:rPr>
              <a:t>inkluzívny</a:t>
            </a:r>
            <a:r>
              <a:rPr lang="sk-SK" dirty="0">
                <a:solidFill>
                  <a:srgbClr val="1F3FA5"/>
                </a:solidFill>
              </a:rPr>
              <a:t> a trvalo udržateľný ekonomický rast, plnú a produktívnu zamestnanosť a dôstojnú prácu pre všetkých </a:t>
            </a:r>
            <a:r>
              <a:rPr lang="sk-SK" dirty="0"/>
              <a:t>(8.9 Do roku 2030 vypracovať a implementovať politiky pre presadzovanie udržateľného cestovného ruchu, ktorý tvorí pracovné miesta a presadzuje miestnu kultúru a produkty</a:t>
            </a:r>
          </a:p>
          <a:p>
            <a:r>
              <a:rPr lang="sk-SK" u="sng" dirty="0"/>
              <a:t>Cieľ 12 </a:t>
            </a:r>
            <a:r>
              <a:rPr lang="sk-SK" dirty="0">
                <a:solidFill>
                  <a:srgbClr val="1F3FA5"/>
                </a:solidFill>
              </a:rPr>
              <a:t>Zabezpečiť trvalo udržateľnú spotrebu a výrobné schémy </a:t>
            </a:r>
            <a:r>
              <a:rPr lang="sk-SK" dirty="0" smtClean="0">
                <a:solidFill>
                  <a:srgbClr val="1F3FA5"/>
                </a:solidFill>
              </a:rPr>
              <a:t>  </a:t>
            </a:r>
            <a:r>
              <a:rPr lang="sk-SK" dirty="0" smtClean="0"/>
              <a:t>(</a:t>
            </a:r>
            <a:r>
              <a:rPr lang="sk-SK" dirty="0"/>
              <a:t>12.b Vyvinúť a implementovať nástroje pre monitorovanie dopadov trvalo udržateľného rozvoja pre udržateľný cestovný ruch, ktorý tvorí pracovné miesta a presadzuje miestnu kultúru a </a:t>
            </a:r>
            <a:r>
              <a:rPr lang="sk-SK" dirty="0" smtClean="0"/>
              <a:t>produkty)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20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Zelenšie Slovensko – Stratégia environmentálnej politiky Slovenskej republiky do roku 2030 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rgbClr val="1F3FA5"/>
                </a:solidFill>
              </a:rPr>
              <a:t>kapitola „Zelené hospodárstvo</a:t>
            </a:r>
            <a:r>
              <a:rPr lang="sk-SK" dirty="0"/>
              <a:t>“ (cieľom je ekonomika s čo najvyšším opätovným využitím použitých materiálov, efektívnou spotrebou materiálov a udržateľnou spotrebou energie, ktorá nevytvára dodatočné tlaky na životné prostredie)</a:t>
            </a:r>
          </a:p>
          <a:p>
            <a:r>
              <a:rPr lang="sk-SK" u="sng" dirty="0"/>
              <a:t>bod 13.2 </a:t>
            </a:r>
            <a:r>
              <a:rPr lang="sk-SK" dirty="0"/>
              <a:t>viesť k zodpovednej výrobe, spotrebe a ochrane prírody neformálnym vzdelávaním, </a:t>
            </a:r>
          </a:p>
          <a:p>
            <a:r>
              <a:rPr lang="sk-SK" u="sng" dirty="0"/>
              <a:t>bod  13.3 </a:t>
            </a:r>
            <a:r>
              <a:rPr lang="sk-SK" dirty="0"/>
              <a:t>Zlepšiť environmentálne povedomie prostredníctvom kultúrneho a prírodného dedičstva </a:t>
            </a:r>
            <a:r>
              <a:rPr lang="sk-SK" dirty="0">
                <a:solidFill>
                  <a:srgbClr val="0070C0"/>
                </a:solidFill>
              </a:rPr>
              <a:t>a cestovného ruchu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03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Udržateľný cestovný ruch - zelené hospodárstvo</a:t>
            </a:r>
            <a:endParaRPr lang="sk-SK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/>
              <a:t>Zelené </a:t>
            </a:r>
            <a:r>
              <a:rPr lang="sk-SK" b="1" dirty="0" smtClean="0"/>
              <a:t>hospodárstvo - alternatíva </a:t>
            </a:r>
            <a:r>
              <a:rPr lang="sk-SK" b="1" dirty="0"/>
              <a:t>na </a:t>
            </a:r>
            <a:r>
              <a:rPr lang="sk-SK" b="1" dirty="0" smtClean="0"/>
              <a:t>zmenu ekonomického rastu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k-SK" dirty="0" smtClean="0"/>
              <a:t>rast </a:t>
            </a:r>
            <a:r>
              <a:rPr lang="sk-SK" dirty="0"/>
              <a:t>príjmov a zamestnanosti je </a:t>
            </a:r>
            <a:r>
              <a:rPr lang="sk-SK" dirty="0" smtClean="0"/>
              <a:t>zabezpečovaný </a:t>
            </a:r>
            <a:r>
              <a:rPr lang="sk-SK" dirty="0"/>
              <a:t>investíciami, ktoré znižujú emisie uhlíka, </a:t>
            </a:r>
            <a:endParaRPr lang="sk-SK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k-SK" dirty="0" smtClean="0"/>
              <a:t>celkové </a:t>
            </a:r>
            <a:r>
              <a:rPr lang="sk-SK" dirty="0"/>
              <a:t>znečistenie ovzdušia a vody, </a:t>
            </a:r>
            <a:endParaRPr lang="sk-SK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k-SK" dirty="0" smtClean="0"/>
              <a:t>zvyšujú </a:t>
            </a:r>
            <a:r>
              <a:rPr lang="sk-SK" dirty="0"/>
              <a:t>efektívnejšie využívanie energie a surovinových zdrojov, </a:t>
            </a:r>
            <a:endParaRPr lang="sk-SK" dirty="0" smtClean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sk-SK" dirty="0" smtClean="0"/>
              <a:t>zabraňujú </a:t>
            </a:r>
            <a:r>
              <a:rPr lang="sk-SK" dirty="0"/>
              <a:t>strate biodiverzity a ekosystémových služieb, je ohľaduplné k prírodným zdrojom a pozná ich hodnotu. (zdroj: </a:t>
            </a:r>
            <a:r>
              <a:rPr lang="sk-SK" u="sng" dirty="0">
                <a:hlinkClick r:id="rId2"/>
              </a:rPr>
              <a:t>http://zelene-hospodarstvo.enviroportal.sk/co-je-to</a:t>
            </a:r>
            <a:r>
              <a:rPr lang="sk-SK" dirty="0" smtClean="0"/>
              <a:t>).</a:t>
            </a:r>
          </a:p>
          <a:p>
            <a:pPr marL="0" indent="0">
              <a:buNone/>
            </a:pPr>
            <a:r>
              <a:rPr lang="sk-SK" b="1" dirty="0"/>
              <a:t>Prechod na zelené hospodárstvo môžu podporiť aj udržateľné postupy v podnikaní v oblasti </a:t>
            </a:r>
            <a:r>
              <a:rPr lang="sk-SK" b="1" u="sng" dirty="0">
                <a:solidFill>
                  <a:srgbClr val="1C37A8"/>
                </a:solidFill>
              </a:rPr>
              <a:t>cestovného ruchu</a:t>
            </a:r>
            <a:r>
              <a:rPr lang="sk-SK" b="1" dirty="0"/>
              <a:t>. 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sk-SK" sz="4000" b="1" dirty="0" smtClean="0">
                <a:solidFill>
                  <a:schemeClr val="bg2">
                    <a:lumMod val="50000"/>
                  </a:schemeClr>
                </a:solidFill>
              </a:rPr>
              <a:t>ástroje </a:t>
            </a:r>
            <a:r>
              <a:rPr lang="sk-SK" sz="4000" b="1" dirty="0">
                <a:solidFill>
                  <a:schemeClr val="bg2">
                    <a:lumMod val="50000"/>
                  </a:schemeClr>
                </a:solidFill>
              </a:rPr>
              <a:t>podporujúce zodpovedný prístup k spotrebe a ochrane životného prost</a:t>
            </a:r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redia 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MŽP SR poskytuje </a:t>
            </a:r>
            <a:r>
              <a:rPr lang="sk-SK" dirty="0" smtClean="0">
                <a:solidFill>
                  <a:srgbClr val="1F3FA5"/>
                </a:solidFill>
              </a:rPr>
              <a:t>možnosť </a:t>
            </a:r>
            <a:r>
              <a:rPr lang="sk-SK" u="sng" dirty="0">
                <a:solidFill>
                  <a:srgbClr val="1F3FA5"/>
                </a:solidFill>
              </a:rPr>
              <a:t>udelenia environmentálnej značky EÚ </a:t>
            </a:r>
            <a:r>
              <a:rPr lang="sk-SK" dirty="0">
                <a:solidFill>
                  <a:srgbClr val="1F3FA5"/>
                </a:solidFill>
              </a:rPr>
              <a:t>výrobkom alebo </a:t>
            </a:r>
            <a:r>
              <a:rPr lang="sk-SK" dirty="0" smtClean="0">
                <a:solidFill>
                  <a:srgbClr val="1F3FA5"/>
                </a:solidFill>
              </a:rPr>
              <a:t>službám</a:t>
            </a:r>
          </a:p>
          <a:p>
            <a:pPr>
              <a:buFontTx/>
              <a:buChar char="-"/>
            </a:pPr>
            <a:r>
              <a:rPr lang="sk-SK" dirty="0" smtClean="0"/>
              <a:t>z </a:t>
            </a:r>
            <a:r>
              <a:rPr lang="sk-SK" dirty="0"/>
              <a:t> pohľadu cestovného ruchu sú najatraktívnejšou produktovou skupinou ubytovacie </a:t>
            </a:r>
            <a:r>
              <a:rPr lang="sk-SK" dirty="0" smtClean="0"/>
              <a:t>zariadenia (ocenené </a:t>
            </a:r>
            <a:r>
              <a:rPr lang="sk-SK" dirty="0"/>
              <a:t>environmentálnou značkou EU </a:t>
            </a:r>
            <a:r>
              <a:rPr lang="sk-SK" dirty="0" err="1"/>
              <a:t>Ecolabel</a:t>
            </a:r>
            <a:r>
              <a:rPr lang="sk-SK" dirty="0"/>
              <a:t> sa môžu pýšiť </a:t>
            </a:r>
            <a:r>
              <a:rPr lang="sk-SK" u="sng" dirty="0"/>
              <a:t>zníženou spotrebou energie, vody a tvorby odpadu, využívaním obnoviteľných zdrojov energie a podporou environmentálnej výchovy a vzdelávania</a:t>
            </a:r>
            <a:r>
              <a:rPr lang="sk-SK" dirty="0"/>
              <a:t>, čo ich robí konkurencie schopných a výnimočných na </a:t>
            </a:r>
            <a:r>
              <a:rPr lang="sk-SK" dirty="0" smtClean="0"/>
              <a:t>trhu. </a:t>
            </a:r>
          </a:p>
          <a:p>
            <a:pPr>
              <a:buFontTx/>
              <a:buChar char="-"/>
            </a:pPr>
            <a:r>
              <a:rPr lang="sk-SK" dirty="0" smtClean="0"/>
              <a:t>nariadenia </a:t>
            </a:r>
            <a:r>
              <a:rPr lang="sk-SK" dirty="0"/>
              <a:t>Európskeho parlamentu a Rady (ES) č. 66/2010 o environmentálnej značke EÚ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1F3FA5"/>
                </a:solidFill>
              </a:rPr>
              <a:t>Schéma  </a:t>
            </a:r>
            <a:r>
              <a:rPr lang="sk-SK" dirty="0">
                <a:solidFill>
                  <a:srgbClr val="1F3FA5"/>
                </a:solidFill>
              </a:rPr>
              <a:t>pre environmentálne manažérstvo a audit </a:t>
            </a:r>
            <a:r>
              <a:rPr lang="sk-SK" dirty="0"/>
              <a:t>umožňuje aktérom v sektore cestovného ruchu zlepšiť svoje environmentálne správanie a podporovať kvalitu svojich </a:t>
            </a:r>
            <a:r>
              <a:rPr lang="sk-SK" dirty="0" smtClean="0"/>
              <a:t>služieb:</a:t>
            </a:r>
          </a:p>
          <a:p>
            <a:pPr marL="0" indent="0">
              <a:buNone/>
            </a:pPr>
            <a:r>
              <a:rPr lang="sk-SK" dirty="0" smtClean="0"/>
              <a:t>- n</a:t>
            </a:r>
            <a:r>
              <a:rPr lang="sk-SK" dirty="0" smtClean="0">
                <a:hlinkClick r:id="rId2"/>
              </a:rPr>
              <a:t>ariadenia </a:t>
            </a:r>
            <a:r>
              <a:rPr lang="sk-SK" dirty="0">
                <a:hlinkClick r:id="rId2"/>
              </a:rPr>
              <a:t>Európskeho parlamentu a Rady (ES) č. 1221/2009</a:t>
            </a:r>
            <a:r>
              <a:rPr lang="sk-SK" dirty="0"/>
              <a:t>  o dobrovoľnej účasti organizácií v schéme Spoločenstva</a:t>
            </a:r>
          </a:p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947A-7843-4157-8262-8804150B5301}" type="datetime1">
              <a:rPr lang="sk-SK" smtClean="0"/>
              <a:t>27.05.2019</a:t>
            </a:fld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10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ia_MT.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a-MZP (002)" id="{8264B9AA-63F3-44F7-BD4F-5453D4F8925D}" vid="{686594C6-2053-495B-ACDB-77F9B30E247F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prezentacia_MT.</Template>
  <TotalTime>866</TotalTime>
  <Words>446</Words>
  <Application>Microsoft Office PowerPoint</Application>
  <PresentationFormat>Širokouhlá</PresentationFormat>
  <Paragraphs>102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prezentacia_MT.</vt:lpstr>
      <vt:lpstr>Na úvod  Smerom k udržateľnému cestovnému ruchu        workshop, Bratislava 28. máj 2019</vt:lpstr>
      <vt:lpstr>Obsah prezentácie</vt:lpstr>
      <vt:lpstr>Udržateľný cestovný ruch</vt:lpstr>
      <vt:lpstr>Udržateľný cestovný ruch</vt:lpstr>
      <vt:lpstr>Udržateľný cestovný ruch</vt:lpstr>
      <vt:lpstr>Agenda 2030 &amp; SDGs (strategické rozvojové ciele)</vt:lpstr>
      <vt:lpstr>Zelenšie Slovensko – Stratégia environmentálnej politiky Slovenskej republiky do roku 2030 </vt:lpstr>
      <vt:lpstr>Udržateľný cestovný ruch - zelené hospodárstvo</vt:lpstr>
      <vt:lpstr>Nástroje podporujúce zodpovedný prístup k spotrebe a ochrane životného prostredia </vt:lpstr>
      <vt:lpstr>Príležitosti v chránených územiach ...vzácne prírodné hodnoty, veľký potenciál </vt:lpstr>
      <vt:lpstr>Príležitosti v chránených územiach – vysoký počet/výmera     37,4 %, resp. 29,8 % Natura 2000 </vt:lpstr>
      <vt:lpstr>Podmienky pre využívanie chránených území</vt:lpstr>
      <vt:lpstr>Podmienky pre využívanie chránených území</vt:lpstr>
      <vt:lpstr>Bachledova dolina</vt:lpstr>
      <vt:lpstr>Chránené vtáčie územie Parížske močiare</vt:lpstr>
      <vt:lpstr>Prezentácia programu PowerPoint</vt:lpstr>
      <vt:lpstr>Stratégia rozvoja CR do 2020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Porada vedúcich odborov  starostlivosti o životné prostredie okresných úradov  Ochrana prírody, biodiverzity a krajiny   15.- 16. marec 2018 Častá – Papiernička</dc:title>
  <dc:creator>Tomkuliak Matúš</dc:creator>
  <cp:lastModifiedBy>Durkošová Jana</cp:lastModifiedBy>
  <cp:revision>69</cp:revision>
  <cp:lastPrinted>2018-03-13T10:11:20Z</cp:lastPrinted>
  <dcterms:created xsi:type="dcterms:W3CDTF">2018-03-13T09:57:57Z</dcterms:created>
  <dcterms:modified xsi:type="dcterms:W3CDTF">2019-05-27T19:33:50Z</dcterms:modified>
</cp:coreProperties>
</file>