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1" r:id="rId3"/>
    <p:sldId id="271" r:id="rId4"/>
    <p:sldId id="289" r:id="rId5"/>
    <p:sldId id="304" r:id="rId6"/>
    <p:sldId id="306" r:id="rId7"/>
    <p:sldId id="305" r:id="rId8"/>
    <p:sldId id="260" r:id="rId9"/>
    <p:sldId id="258" r:id="rId10"/>
    <p:sldId id="290" r:id="rId11"/>
    <p:sldId id="283" r:id="rId12"/>
    <p:sldId id="288" r:id="rId13"/>
    <p:sldId id="308" r:id="rId14"/>
    <p:sldId id="309" r:id="rId15"/>
    <p:sldId id="261" r:id="rId16"/>
    <p:sldId id="303" r:id="rId1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ürgen Hannak - adelphi" initials="JÜH" lastIdx="20" clrIdx="0"/>
  <p:cmAuthor id="1" name="Heinz Werner Engel" initials="H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61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C372FCD-F77A-434B-BD4C-BA83E77D658C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C7FA568-2F6A-1B4C-B8C4-709A657F935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931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3A52BBB-3344-1B47-AA3D-C7C625AD1DBC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7B5578F-F3E8-1B48-8C3E-AF6D522E911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333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7E667-AF1A-1544-AA7D-EE617D8708B8}" type="slidenum">
              <a:rPr lang="fr-FR"/>
              <a:pPr/>
              <a:t>3</a:t>
            </a:fld>
            <a:endParaRPr lang="fr-FR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3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6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4E4D-B184-114B-A5DF-71328BDD948B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9B3A0CC3-4469-3F4F-9C22-3545204FE77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24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957-CD6B-B949-B82B-B41593E0A98B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2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6BA-8D08-0648-9BC7-70EA8AF96F34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91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7006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2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24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41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10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26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2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47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B06B-54E2-3C45-8324-52953C590EF5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633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92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49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67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3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A648-5C95-3648-BA4E-D9AE26FC9ADE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5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14AC-4C1B-664D-BD9B-10BF5E45DBE4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4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C834-CF4E-C143-B50E-E3D4BED7F0D7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24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0043-0AF0-174D-BA5F-4D2C9E023198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02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CDC5-5036-494B-81EB-1D3607992CDF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F65C-3D61-5541-AD65-C9DF7101634E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40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3FDB-3111-1E4D-9155-DC0F8E5B2023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6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3175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69C-EE7C-D94C-8D2D-764163E558F8}" type="datetime1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Heinz Werner Engel Bruxelles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0CC3-4469-3F4F-9C22-3545204FE776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0" y="6186179"/>
            <a:ext cx="2628900" cy="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4ADB-5131-F140-AC67-D0F5D15E867E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8A19-8763-3944-BCA2-7FEA584F84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2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274638"/>
            <a:ext cx="76962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632523"/>
                </a:solidFill>
                <a:latin typeface="Avenir Book"/>
                <a:cs typeface="Avenir Book"/>
              </a:rPr>
              <a:t>EMASeasy: </a:t>
            </a:r>
            <a:r>
              <a:rPr lang="en-GB" sz="2800" b="1" dirty="0" smtClean="0">
                <a:solidFill>
                  <a:srgbClr val="632523"/>
                </a:solidFill>
                <a:latin typeface="Avenir Book"/>
                <a:cs typeface="Avenir Book"/>
              </a:rPr>
              <a:t>Managing </a:t>
            </a:r>
            <a:r>
              <a:rPr lang="en-GB" sz="2800" b="1" dirty="0">
                <a:solidFill>
                  <a:srgbClr val="632523"/>
                </a:solidFill>
                <a:latin typeface="Avenir Book"/>
                <a:cs typeface="Avenir Book"/>
              </a:rPr>
              <a:t>Sustainability V.4.0 in the new economy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1</a:t>
            </a:fld>
            <a:endParaRPr lang="fr-FR" dirty="0"/>
          </a:p>
        </p:txBody>
      </p:sp>
      <p:pic>
        <p:nvPicPr>
          <p:cNvPr id="5" name="Image 4" descr="sustainabilit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417638"/>
            <a:ext cx="6604000" cy="44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400" y="198438"/>
            <a:ext cx="7899400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632523"/>
                </a:solidFill>
                <a:latin typeface="Avenir Book"/>
                <a:cs typeface="Avenir Book"/>
              </a:rPr>
              <a:t>Informal: Shop </a:t>
            </a:r>
            <a:r>
              <a:rPr lang="fr-FR" sz="3200" b="1" dirty="0" err="1">
                <a:solidFill>
                  <a:srgbClr val="632523"/>
                </a:solidFill>
                <a:latin typeface="Avenir Book"/>
                <a:cs typeface="Avenir Book"/>
              </a:rPr>
              <a:t>Floor</a:t>
            </a:r>
            <a:r>
              <a:rPr lang="fr-FR" sz="3200" b="1" dirty="0">
                <a:solidFill>
                  <a:srgbClr val="632523"/>
                </a:solidFill>
                <a:latin typeface="Avenir Book"/>
                <a:cs typeface="Avenir Book"/>
              </a:rPr>
              <a:t> Practice Hot spots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Heinz Werner Engel Bruxelles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7" y="1179216"/>
            <a:ext cx="2406423" cy="48053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43" y="1214438"/>
            <a:ext cx="2324988" cy="478790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647700" y="1239838"/>
            <a:ext cx="2489200" cy="4805361"/>
            <a:chOff x="457200" y="954610"/>
            <a:chExt cx="2616200" cy="538956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954610"/>
              <a:ext cx="2616200" cy="5389562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700" y="2406562"/>
              <a:ext cx="1929686" cy="3232238"/>
            </a:xfrm>
            <a:prstGeom prst="rect">
              <a:avLst/>
            </a:prstGeom>
            <a:noFill/>
          </p:spPr>
        </p:pic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74700" y="2533650"/>
              <a:ext cx="482600" cy="53975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257300" y="3581400"/>
              <a:ext cx="558800" cy="5715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774700" y="4750792"/>
              <a:ext cx="711200" cy="50700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8295" y="2483606"/>
            <a:ext cx="1963738" cy="2895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600" y="2394706"/>
            <a:ext cx="174101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274638"/>
            <a:ext cx="81915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632523"/>
                </a:solidFill>
                <a:latin typeface="Avenir Book"/>
                <a:cs typeface="Avenir Book"/>
              </a:rPr>
              <a:t>Compliance EMAS ISO </a:t>
            </a:r>
            <a:r>
              <a:rPr lang="en-GB" sz="3200" b="1" dirty="0" err="1">
                <a:solidFill>
                  <a:srgbClr val="632523"/>
                </a:solidFill>
                <a:latin typeface="Avenir Book"/>
                <a:cs typeface="Avenir Book"/>
              </a:rPr>
              <a:t>etc</a:t>
            </a:r>
            <a:r>
              <a:rPr lang="en-GB" sz="3200" b="1" dirty="0">
                <a:solidFill>
                  <a:srgbClr val="632523"/>
                </a:solidFill>
                <a:latin typeface="Avenir Book"/>
                <a:cs typeface="Avenir Book"/>
              </a:rPr>
              <a:t/>
            </a:r>
            <a:br>
              <a:rPr lang="en-GB" sz="3200" b="1" dirty="0">
                <a:solidFill>
                  <a:srgbClr val="632523"/>
                </a:solidFill>
                <a:latin typeface="Avenir Book"/>
                <a:cs typeface="Avenir Book"/>
              </a:rPr>
            </a:br>
            <a:r>
              <a:rPr lang="en-GB" sz="3200" b="1" dirty="0">
                <a:solidFill>
                  <a:srgbClr val="632523"/>
                </a:solidFill>
                <a:latin typeface="Avenir Book"/>
                <a:cs typeface="Avenir Book"/>
              </a:rPr>
              <a:t>From paper- excel-online - into smart systems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Heinz Werner Engel Bruxelles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11</a:t>
            </a:fld>
            <a:endParaRPr lang="fr-FR" dirty="0"/>
          </a:p>
        </p:txBody>
      </p:sp>
      <p:pic>
        <p:nvPicPr>
          <p:cNvPr id="5" name="Image 4" descr="pc dess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5" y="1546818"/>
            <a:ext cx="5775648" cy="4219978"/>
          </a:xfrm>
          <a:prstGeom prst="rect">
            <a:avLst/>
          </a:prstGeom>
        </p:spPr>
      </p:pic>
      <p:pic>
        <p:nvPicPr>
          <p:cNvPr id="6" name="Picture 2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192" y="2667001"/>
            <a:ext cx="3706015" cy="14501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Image 7" descr="emaseasy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93" y="2063751"/>
            <a:ext cx="849708" cy="5945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1704180"/>
            <a:ext cx="2502053" cy="31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61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4" y="1503266"/>
            <a:ext cx="2132579" cy="440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37" y="1506882"/>
            <a:ext cx="2132579" cy="4459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91" y="1482973"/>
            <a:ext cx="2132580" cy="4465087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Features Reporting      Visualisation  Dashboards"/>
          <p:cNvSpPr txBox="1"/>
          <p:nvPr/>
        </p:nvSpPr>
        <p:spPr>
          <a:xfrm>
            <a:off x="429528" y="182614"/>
            <a:ext cx="8120377" cy="84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>
              <a:defRPr sz="28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969"/>
              <a:t>Features Reporting      Visualisation  Dashboards</a:t>
            </a:r>
          </a:p>
        </p:txBody>
      </p:sp>
      <p:sp>
        <p:nvSpPr>
          <p:cNvPr id="622" name="© H W Engel"/>
          <p:cNvSpPr txBox="1"/>
          <p:nvPr/>
        </p:nvSpPr>
        <p:spPr>
          <a:xfrm>
            <a:off x="357188" y="6536546"/>
            <a:ext cx="448842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00"/>
            </a:lvl1pPr>
          </a:lstStyle>
          <a:p>
            <a:r>
              <a:rPr sz="562"/>
              <a:t>© H W Engel</a:t>
            </a:r>
          </a:p>
        </p:txBody>
      </p:sp>
    </p:spTree>
    <p:extLst>
      <p:ext uri="{BB962C8B-B14F-4D97-AF65-F5344CB8AC3E}">
        <p14:creationId xmlns:p14="http://schemas.microsoft.com/office/powerpoint/2010/main" val="16977220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7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40" y="1340685"/>
            <a:ext cx="2161694" cy="452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14" y="1340685"/>
            <a:ext cx="2229743" cy="4526044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Pre Visualisation Cost of Doing nothing"/>
          <p:cNvSpPr txBox="1"/>
          <p:nvPr/>
        </p:nvSpPr>
        <p:spPr>
          <a:xfrm>
            <a:off x="1053331" y="586323"/>
            <a:ext cx="5872891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342900" indent="-342900" algn="l">
              <a:spcBef>
                <a:spcPts val="3200"/>
              </a:spcBef>
              <a:buSzPct val="145000"/>
              <a:buChar char="•"/>
              <a:defRPr sz="2800"/>
            </a:lvl1pPr>
          </a:lstStyle>
          <a:p>
            <a:r>
              <a:rPr sz="1969" dirty="0"/>
              <a:t>  Pre </a:t>
            </a:r>
            <a:r>
              <a:rPr sz="1969" dirty="0" err="1"/>
              <a:t>Visualisation</a:t>
            </a:r>
            <a:r>
              <a:rPr sz="1969" dirty="0"/>
              <a:t> </a:t>
            </a:r>
            <a:r>
              <a:rPr lang="fr-FR" sz="1969" dirty="0"/>
              <a:t> </a:t>
            </a:r>
            <a:r>
              <a:rPr sz="1969" dirty="0"/>
              <a:t>Cost of Doing </a:t>
            </a:r>
            <a:r>
              <a:rPr lang="fr-FR" sz="1969" dirty="0"/>
              <a:t> and </a:t>
            </a:r>
            <a:r>
              <a:rPr lang="fr-FR" sz="1969" dirty="0" err="1"/>
              <a:t>doing</a:t>
            </a:r>
            <a:r>
              <a:rPr lang="fr-FR" sz="1969"/>
              <a:t> </a:t>
            </a:r>
            <a:r>
              <a:rPr sz="1969"/>
              <a:t>nothing   </a:t>
            </a:r>
          </a:p>
        </p:txBody>
      </p:sp>
      <p:sp>
        <p:nvSpPr>
          <p:cNvPr id="720" name="© H W Engel"/>
          <p:cNvSpPr txBox="1"/>
          <p:nvPr/>
        </p:nvSpPr>
        <p:spPr>
          <a:xfrm>
            <a:off x="357188" y="6536546"/>
            <a:ext cx="448842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00"/>
            </a:lvl1pPr>
          </a:lstStyle>
          <a:p>
            <a:r>
              <a:rPr sz="562"/>
              <a:t>© H W Engel</a:t>
            </a:r>
          </a:p>
        </p:txBody>
      </p:sp>
    </p:spTree>
    <p:extLst>
      <p:ext uri="{BB962C8B-B14F-4D97-AF65-F5344CB8AC3E}">
        <p14:creationId xmlns:p14="http://schemas.microsoft.com/office/powerpoint/2010/main" val="4379937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274638"/>
            <a:ext cx="76454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632523"/>
                </a:solidFill>
                <a:latin typeface="Avenir Book"/>
                <a:cs typeface="Avenir Book"/>
              </a:rPr>
              <a:t>Urgent Innovation </a:t>
            </a:r>
            <a:r>
              <a:rPr lang="fr-FR" sz="3200" b="1" dirty="0" smtClean="0">
                <a:solidFill>
                  <a:srgbClr val="632523"/>
                </a:solidFill>
                <a:latin typeface="Avenir Book"/>
                <a:cs typeface="Avenir Book"/>
              </a:rPr>
              <a:t>needs</a:t>
            </a:r>
            <a:endParaRPr lang="fr-FR" sz="3200" b="1" dirty="0">
              <a:solidFill>
                <a:srgbClr val="632523"/>
              </a:solidFill>
              <a:latin typeface="Avenir Book"/>
              <a:cs typeface="Avenir Boo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600200"/>
            <a:ext cx="3632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venir Book"/>
                <a:cs typeface="Avenir Book"/>
              </a:rPr>
              <a:t>From writing to visual oral communication</a:t>
            </a:r>
          </a:p>
          <a:p>
            <a:r>
              <a:rPr lang="en-US" sz="1800" dirty="0">
                <a:latin typeface="Avenir Book"/>
                <a:cs typeface="Avenir Book"/>
              </a:rPr>
              <a:t>Block chains technology for certification processes and claims in value chains</a:t>
            </a:r>
          </a:p>
          <a:p>
            <a:r>
              <a:rPr lang="en-US" sz="1800" dirty="0">
                <a:latin typeface="Avenir Book"/>
                <a:cs typeface="Avenir Book"/>
              </a:rPr>
              <a:t>Use digital Ecomapping as starter kit to generate implicit and factual knowledge and generate action</a:t>
            </a:r>
          </a:p>
          <a:p>
            <a:r>
              <a:rPr lang="en-US" sz="1800" dirty="0">
                <a:latin typeface="Avenir Book"/>
                <a:cs typeface="Avenir Book"/>
              </a:rPr>
              <a:t>Embed Ecomapping in TVET worldwide</a:t>
            </a:r>
          </a:p>
          <a:p>
            <a:r>
              <a:rPr lang="en-US" sz="1800" dirty="0">
                <a:latin typeface="Avenir Book"/>
                <a:cs typeface="Avenir Book"/>
              </a:rPr>
              <a:t>Use cellphones as collaborative tool</a:t>
            </a:r>
          </a:p>
          <a:p>
            <a:r>
              <a:rPr lang="en-US" sz="1800" dirty="0">
                <a:latin typeface="Avenir Book"/>
                <a:cs typeface="Avenir Book"/>
              </a:rPr>
              <a:t>Inclusive - extensive participatory communication features</a:t>
            </a:r>
          </a:p>
          <a:p>
            <a:r>
              <a:rPr lang="en-US" sz="1800" dirty="0">
                <a:latin typeface="Avenir Book"/>
                <a:cs typeface="Avenir Book"/>
              </a:rPr>
              <a:t>Cross cultural fitness  </a:t>
            </a:r>
          </a:p>
          <a:p>
            <a:pPr marL="0" indent="0">
              <a:buNone/>
            </a:pPr>
            <a:endParaRPr lang="en-US" sz="28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Heinz Werner Engel Bruxelles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225014"/>
            <a:ext cx="4419599" cy="33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078230"/>
            <a:ext cx="8486775" cy="11049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Ing.Roman</a:t>
            </a:r>
            <a:r>
              <a:rPr lang="sk-SK" dirty="0" smtClean="0">
                <a:solidFill>
                  <a:schemeClr val="tx1"/>
                </a:solidFill>
              </a:rPr>
              <a:t> Gdovjak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Slovak </a:t>
            </a:r>
            <a:r>
              <a:rPr lang="sk-SK" sz="2000" dirty="0" err="1" smtClean="0">
                <a:solidFill>
                  <a:schemeClr val="tx1"/>
                </a:solidFill>
              </a:rPr>
              <a:t>Environment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Agency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roman.gdovjak@sazp.sk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Heinz Werner Engel Bruxelles</a:t>
            </a:r>
            <a:endParaRPr lang="fr-FR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9B3A0CC3-4469-3F4F-9C22-3545204FE77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17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1" y="147638"/>
            <a:ext cx="8572498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Challenge : Transmission-Transition-Innovation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2</a:t>
            </a:fld>
            <a:endParaRPr lang="fr-FR" dirty="0"/>
          </a:p>
        </p:txBody>
      </p:sp>
      <p:pic>
        <p:nvPicPr>
          <p:cNvPr id="7" name="Image 6" descr="kid pad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" y="1778000"/>
            <a:ext cx="2337428" cy="41608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92500" y="1244600"/>
            <a:ext cx="5333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venir Book"/>
                <a:cs typeface="Avenir Book"/>
              </a:rPr>
              <a:t>Business of tomorrow…</a:t>
            </a:r>
          </a:p>
          <a:p>
            <a:r>
              <a:rPr lang="en-GB" sz="2000" dirty="0">
                <a:latin typeface="Avenir Book"/>
                <a:cs typeface="Avenir Book"/>
              </a:rPr>
              <a:t>…is not only about products</a:t>
            </a:r>
          </a:p>
          <a:p>
            <a:r>
              <a:rPr lang="en-GB" sz="2000" dirty="0">
                <a:latin typeface="Avenir Book"/>
                <a:cs typeface="Avenir Book"/>
              </a:rPr>
              <a:t>…is not only about processes</a:t>
            </a:r>
          </a:p>
          <a:p>
            <a:r>
              <a:rPr lang="fr-FR" sz="2000" dirty="0">
                <a:latin typeface="Avenir Book"/>
                <a:cs typeface="Avenir Book"/>
              </a:rPr>
              <a:t>... </a:t>
            </a:r>
            <a:r>
              <a:rPr lang="fr-FR" sz="2000" dirty="0" err="1">
                <a:latin typeface="Avenir Book"/>
                <a:cs typeface="Avenir Book"/>
              </a:rPr>
              <a:t>it</a:t>
            </a:r>
            <a:r>
              <a:rPr lang="fr-FR" sz="2000" dirty="0">
                <a:latin typeface="Avenir Book"/>
                <a:cs typeface="Avenir Book"/>
              </a:rPr>
              <a:t> </a:t>
            </a:r>
            <a:r>
              <a:rPr lang="fr-FR" sz="2000" dirty="0" err="1">
                <a:latin typeface="Avenir Book"/>
                <a:cs typeface="Avenir Book"/>
              </a:rPr>
              <a:t>is</a:t>
            </a:r>
            <a:r>
              <a:rPr lang="fr-FR" sz="2000" dirty="0">
                <a:latin typeface="Avenir Book"/>
                <a:cs typeface="Avenir Book"/>
              </a:rPr>
              <a:t> not </a:t>
            </a:r>
            <a:r>
              <a:rPr lang="fr-FR" sz="2000" dirty="0" err="1">
                <a:latin typeface="Avenir Book"/>
                <a:cs typeface="Avenir Book"/>
              </a:rPr>
              <a:t>only</a:t>
            </a:r>
            <a:r>
              <a:rPr lang="fr-FR" sz="2000" dirty="0">
                <a:latin typeface="Avenir Book"/>
                <a:cs typeface="Avenir Book"/>
              </a:rPr>
              <a:t> about money</a:t>
            </a:r>
            <a:endParaRPr lang="en-GB" sz="2000" b="1" dirty="0">
              <a:latin typeface="Avenir Book"/>
              <a:cs typeface="Avenir Book"/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It will be more and more about the way how business is done</a:t>
            </a:r>
            <a:endParaRPr lang="en-GB" sz="2000" b="1" dirty="0">
              <a:latin typeface="Avenir Book"/>
              <a:cs typeface="Avenir Book"/>
            </a:endParaRPr>
          </a:p>
          <a:p>
            <a:r>
              <a:rPr lang="en-GB" sz="2000" dirty="0">
                <a:latin typeface="Avenir Book"/>
                <a:cs typeface="Avenir Book"/>
              </a:rPr>
              <a:t>It will be about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Environmental protection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Transparency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Accountability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Fairness and ethics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Resource efficiency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Circular economy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Social innovation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venir Book"/>
                <a:cs typeface="Avenir Book"/>
              </a:rPr>
              <a:t>+ create intangible assets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38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371600" y="4953000"/>
            <a:ext cx="2057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8124" tIns="49062" rIns="98124" bIns="49062">
            <a:prstTxWarp prst="textNoShape">
              <a:avLst/>
            </a:prstTxWarp>
            <a:spAutoFit/>
          </a:bodyPr>
          <a:lstStyle/>
          <a:p>
            <a:pPr algn="ctr" defTabSz="981075">
              <a:spcBef>
                <a:spcPct val="50000"/>
              </a:spcBef>
            </a:pPr>
            <a:endParaRPr lang="fr-FR" sz="17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2" charset="0"/>
            </a:endParaRPr>
          </a:p>
        </p:txBody>
      </p:sp>
      <p:sp>
        <p:nvSpPr>
          <p:cNvPr id="15462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09600" y="6696075"/>
            <a:ext cx="685800" cy="161925"/>
          </a:xfrm>
          <a:prstGeom prst="actionButtonBackPreviou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4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6696075"/>
            <a:ext cx="762000" cy="161925"/>
          </a:xfrm>
          <a:prstGeom prst="actionButtonForwardNex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965200" y="304800"/>
            <a:ext cx="764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venir Book"/>
                <a:cs typeface="Avenir Book"/>
              </a:rPr>
              <a:t>Ecomapping is the starter Kit for ….</a:t>
            </a:r>
            <a:endParaRPr lang="de-DE" b="1" dirty="0">
              <a:solidFill>
                <a:schemeClr val="accent2">
                  <a:lumMod val="50000"/>
                </a:schemeClr>
              </a:solidFill>
              <a:effectLst/>
              <a:latin typeface="Avenir Book"/>
              <a:cs typeface="Avenir Book"/>
            </a:endParaRP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2095500"/>
            <a:ext cx="1645061" cy="2425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804863" y="1412875"/>
            <a:ext cx="60023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spcAft>
                <a:spcPct val="50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A visual and participatory tool to: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Improve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environmental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protection</a:t>
            </a:r>
            <a:endParaRPr lang="sk-SK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2900" indent="-342900">
              <a:spcBef>
                <a:spcPct val="5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0000"/>
                </a:solidFill>
                <a:latin typeface="Avenir Book"/>
                <a:cs typeface="Avenir Book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can </a:t>
            </a:r>
            <a:r>
              <a:rPr lang="en-US" b="1" dirty="0">
                <a:solidFill>
                  <a:srgbClr val="000000"/>
                </a:solidFill>
                <a:latin typeface="Avenir Book"/>
                <a:cs typeface="Avenir Book"/>
              </a:rPr>
              <a:t>environmental impacts, problems and practice in SMEs in a participatory process of learning</a:t>
            </a:r>
            <a:endParaRPr lang="sk-SK" sz="1800" b="1" dirty="0" smtClean="0">
              <a:solidFill>
                <a:srgbClr val="000000"/>
              </a:solidFill>
              <a:effectLst/>
              <a:latin typeface="Avenir Book"/>
              <a:cs typeface="Avenir Book"/>
            </a:endParaRPr>
          </a:p>
          <a:p>
            <a:pPr marL="342900" indent="-342900">
              <a:spcBef>
                <a:spcPct val="5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00000"/>
                </a:solidFill>
                <a:latin typeface="Avenir Book"/>
                <a:cs typeface="Avenir Book"/>
              </a:rPr>
              <a:t>U</a:t>
            </a:r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se </a:t>
            </a:r>
            <a:r>
              <a:rPr lang="en-US" b="1" dirty="0">
                <a:solidFill>
                  <a:srgbClr val="000000"/>
                </a:solidFill>
                <a:latin typeface="Avenir Book"/>
                <a:cs typeface="Avenir Book"/>
              </a:rPr>
              <a:t>several ECOmaps in order to facilitate and visualize environmental problems (“hot spots”) within a company</a:t>
            </a:r>
            <a:endParaRPr lang="sk-SK" sz="1800" b="1" dirty="0" smtClean="0">
              <a:solidFill>
                <a:srgbClr val="000000"/>
              </a:solidFill>
              <a:effectLst/>
              <a:latin typeface="Avenir Book"/>
              <a:cs typeface="Avenir Book"/>
            </a:endParaRPr>
          </a:p>
          <a:p>
            <a:pPr marL="342900" indent="-342900" eaLnBrk="1" hangingPunct="1">
              <a:spcBef>
                <a:spcPct val="5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Jump </a:t>
            </a:r>
            <a:r>
              <a:rPr lang="en-GB" sz="1800" b="1" dirty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start an immediate environmental action programme</a:t>
            </a:r>
          </a:p>
          <a:p>
            <a:pPr marL="285750" indent="-285750" eaLnBrk="1" hangingPunct="1">
              <a:spcBef>
                <a:spcPct val="5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Collet and communicate relevant data</a:t>
            </a:r>
          </a:p>
          <a:p>
            <a:pPr marL="285750" indent="-285750" eaLnBrk="1" hangingPunct="1">
              <a:spcBef>
                <a:spcPct val="50000"/>
              </a:spcBef>
              <a:spcAft>
                <a:spcPct val="5000"/>
              </a:spcAft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Facilitates </a:t>
            </a:r>
            <a:r>
              <a:rPr lang="en-GB" sz="1800" b="1" dirty="0">
                <a:solidFill>
                  <a:srgbClr val="000000"/>
                </a:solidFill>
                <a:effectLst/>
                <a:latin typeface="Avenir Book"/>
                <a:cs typeface="Avenir Book"/>
              </a:rPr>
              <a:t>visual and focalised inspection, improvement and involvement at all levels</a:t>
            </a:r>
          </a:p>
          <a:p>
            <a:pPr marL="285750" indent="-285750" eaLnBrk="1" hangingPunct="1">
              <a:spcBef>
                <a:spcPct val="50000"/>
              </a:spcBef>
              <a:spcAft>
                <a:spcPct val="5000"/>
              </a:spcAft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Avenir Book"/>
                <a:cs typeface="Avenir Book"/>
              </a:rPr>
              <a:t>Covers </a:t>
            </a:r>
            <a:r>
              <a:rPr lang="en-GB" b="1" dirty="0">
                <a:solidFill>
                  <a:srgbClr val="000000"/>
                </a:solidFill>
                <a:latin typeface="Avenir Book"/>
                <a:cs typeface="Avenir Book"/>
              </a:rPr>
              <a:t>80 % of EMAS regulation</a:t>
            </a:r>
            <a:endParaRPr lang="en-GB" sz="1800" b="1" dirty="0">
              <a:solidFill>
                <a:srgbClr val="000000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1617663" y="3733800"/>
            <a:ext cx="4994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spcAft>
                <a:spcPct val="5000"/>
              </a:spcAft>
              <a:buClr>
                <a:srgbClr val="CC6600"/>
              </a:buClr>
              <a:buFont typeface="Wingdings" pitchFamily="-112" charset="2"/>
              <a:buChar char="Ø"/>
            </a:pPr>
            <a:endParaRPr lang="en-GB" sz="2000" b="1">
              <a:solidFill>
                <a:srgbClr val="000066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32523"/>
                </a:solidFill>
              </a:rPr>
              <a:t>EMASEASY© </a:t>
            </a:r>
            <a:r>
              <a:rPr lang="en-US" dirty="0" smtClean="0">
                <a:solidFill>
                  <a:srgbClr val="632523"/>
                </a:solidFill>
              </a:rPr>
              <a:t>–EMS </a:t>
            </a:r>
            <a:r>
              <a:rPr lang="en-US" dirty="0">
                <a:solidFill>
                  <a:srgbClr val="632523"/>
                </a:solidFill>
              </a:rPr>
              <a:t>TOOL FOR SMEs</a:t>
            </a:r>
            <a:endParaRPr lang="sk-SK" dirty="0">
              <a:solidFill>
                <a:srgbClr val="632523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Heinz Werner Engel Bruxelles</a:t>
            </a:r>
            <a:endParaRPr lang="fr-FR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 l="7296" b="1724"/>
          <a:stretch>
            <a:fillRect/>
          </a:stretch>
        </p:blipFill>
        <p:spPr>
          <a:xfrm>
            <a:off x="5667411" y="1485900"/>
            <a:ext cx="3019389" cy="45259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457200" y="166565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significant challenges – cost and lack of the appropriate human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author of EMASeasy, Heinz-Werner Engel, has set out to provide a process through which small and micro-businesses can educate and involve their staff in their environmental issues, keep the bureaucracy of the process to a minimum, utilize support from and offer support to other partners in any cluster and win certification to ISO 14001 or registration to EMAS  in a short and manageable time frame.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92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9716" y="6536531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20" name="images-1.png" descr="images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48" y="2756695"/>
            <a:ext cx="684866" cy="684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Unknown.png" descr="Unknow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82" y="3634349"/>
            <a:ext cx="828832" cy="894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82" y="4721201"/>
            <a:ext cx="765303" cy="76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s-2.png" descr="images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294" y="2874757"/>
            <a:ext cx="1928813" cy="208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Unknown.png" descr="Unknow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53" y="2756695"/>
            <a:ext cx="684866" cy="684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s.png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6829" y="3634349"/>
            <a:ext cx="1106514" cy="89406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Engaging an SME in sustainable management and reporting costs a fortune…"/>
          <p:cNvSpPr txBox="1"/>
          <p:nvPr/>
        </p:nvSpPr>
        <p:spPr>
          <a:xfrm>
            <a:off x="3115741" y="2535447"/>
            <a:ext cx="3091112" cy="1630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2" algn="l"/>
            <a:r>
              <a:rPr sz="1266"/>
              <a:t>Engaging an SME in sustainable management and reporting costs a fortune</a:t>
            </a:r>
          </a:p>
          <a:p>
            <a:pPr lvl="2"/>
            <a:endParaRPr sz="1266"/>
          </a:p>
          <a:p>
            <a:pPr lvl="2" algn="l"/>
            <a:r>
              <a:rPr sz="1266"/>
              <a:t>Consultants</a:t>
            </a:r>
          </a:p>
          <a:p>
            <a:pPr lvl="2" algn="l"/>
            <a:r>
              <a:rPr sz="1266"/>
              <a:t>Internal bureaucracy</a:t>
            </a:r>
          </a:p>
          <a:p>
            <a:pPr lvl="2" algn="l"/>
            <a:r>
              <a:rPr sz="1266"/>
              <a:t>Staff time</a:t>
            </a:r>
          </a:p>
          <a:p>
            <a:pPr lvl="2"/>
            <a:r>
              <a:rPr sz="1266"/>
              <a:t>External certification cost</a:t>
            </a:r>
          </a:p>
        </p:txBody>
      </p:sp>
      <p:pic>
        <p:nvPicPr>
          <p:cNvPr id="127" name="images.jpeg" descr="image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351" y="4678117"/>
            <a:ext cx="851471" cy="85147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ess consulting - more consultation - collective -  Intelligence"/>
          <p:cNvSpPr txBox="1"/>
          <p:nvPr/>
        </p:nvSpPr>
        <p:spPr>
          <a:xfrm>
            <a:off x="759023" y="350665"/>
            <a:ext cx="7804547" cy="85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defTabSz="443991">
              <a:defRPr sz="304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137"/>
              <a:t>Less consulting - more consultation - collective -  Intelligence</a:t>
            </a:r>
          </a:p>
        </p:txBody>
      </p:sp>
      <p:pic>
        <p:nvPicPr>
          <p:cNvPr id="129" name="HWE-EcomApp (glissé(e)s).pdf" descr="HWE-EcomApp (glissé(e)s)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153" y="0"/>
            <a:ext cx="48490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duce costs by 90%…"/>
          <p:cNvSpPr txBox="1"/>
          <p:nvPr/>
        </p:nvSpPr>
        <p:spPr>
          <a:xfrm>
            <a:off x="3115741" y="4964067"/>
            <a:ext cx="2512676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2"/>
            <a:r>
              <a:rPr sz="1266"/>
              <a:t>Reduce costs by 90% </a:t>
            </a:r>
          </a:p>
          <a:p>
            <a:pPr lvl="2"/>
            <a:r>
              <a:rPr sz="1266"/>
              <a:t>of any classic approach</a:t>
            </a:r>
          </a:p>
        </p:txBody>
      </p:sp>
      <p:pic>
        <p:nvPicPr>
          <p:cNvPr id="131" name="inconnu.png" descr="inconnu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4451" y="2165449"/>
            <a:ext cx="1550498" cy="3722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04573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9716" y="6536531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9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86" y="945884"/>
            <a:ext cx="6625828" cy="4572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92" name="Tache de peinture"/>
          <p:cNvSpPr/>
          <p:nvPr/>
        </p:nvSpPr>
        <p:spPr>
          <a:xfrm>
            <a:off x="3878640" y="1180849"/>
            <a:ext cx="1386721" cy="136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68248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3" name="Tache de peinture"/>
          <p:cNvSpPr/>
          <p:nvPr/>
        </p:nvSpPr>
        <p:spPr>
          <a:xfrm>
            <a:off x="5149273" y="2032194"/>
            <a:ext cx="410767" cy="405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57858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4" name="Tache de peinture"/>
          <p:cNvSpPr/>
          <p:nvPr/>
        </p:nvSpPr>
        <p:spPr>
          <a:xfrm>
            <a:off x="2132518" y="2235040"/>
            <a:ext cx="1009316" cy="996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42952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5" name="Tache de peinture"/>
          <p:cNvSpPr/>
          <p:nvPr/>
        </p:nvSpPr>
        <p:spPr>
          <a:xfrm>
            <a:off x="2534354" y="1865642"/>
            <a:ext cx="410767" cy="405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7306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6" name="Tache de peinture"/>
          <p:cNvSpPr/>
          <p:nvPr/>
        </p:nvSpPr>
        <p:spPr>
          <a:xfrm>
            <a:off x="2534354" y="2458945"/>
            <a:ext cx="410767" cy="405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42952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7" name="Tache de peinture"/>
          <p:cNvSpPr/>
          <p:nvPr/>
        </p:nvSpPr>
        <p:spPr>
          <a:xfrm>
            <a:off x="4444138" y="2327772"/>
            <a:ext cx="410767" cy="405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6813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8" name="Tache de peinture"/>
          <p:cNvSpPr/>
          <p:nvPr/>
        </p:nvSpPr>
        <p:spPr>
          <a:xfrm>
            <a:off x="5923538" y="2458945"/>
            <a:ext cx="1386721" cy="136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42952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9" name="Tache de peinture"/>
          <p:cNvSpPr/>
          <p:nvPr/>
        </p:nvSpPr>
        <p:spPr>
          <a:xfrm>
            <a:off x="7019230" y="3857285"/>
            <a:ext cx="582059" cy="574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58679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0" name="Tache de peinture"/>
          <p:cNvSpPr/>
          <p:nvPr/>
        </p:nvSpPr>
        <p:spPr>
          <a:xfrm>
            <a:off x="4284333" y="4432152"/>
            <a:ext cx="410767" cy="405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50002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1" name="Tache de peinture"/>
          <p:cNvSpPr/>
          <p:nvPr/>
        </p:nvSpPr>
        <p:spPr>
          <a:xfrm>
            <a:off x="6198879" y="1884079"/>
            <a:ext cx="582058" cy="574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46958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2" name="Tache de peinture"/>
          <p:cNvSpPr/>
          <p:nvPr/>
        </p:nvSpPr>
        <p:spPr>
          <a:xfrm>
            <a:off x="4858245" y="3282419"/>
            <a:ext cx="582059" cy="574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3">
              <a:alpha val="58679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3" name="SME Starter Kit - SDG - Impact"/>
          <p:cNvSpPr txBox="1">
            <a:spLocks noGrp="1"/>
          </p:cNvSpPr>
          <p:nvPr>
            <p:ph type="title" idx="4294967295"/>
          </p:nvPr>
        </p:nvSpPr>
        <p:spPr>
          <a:xfrm>
            <a:off x="669727" y="261368"/>
            <a:ext cx="7804547" cy="57486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t>SME Starter Kit - SDG - Impact  </a:t>
            </a:r>
          </a:p>
        </p:txBody>
      </p:sp>
      <p:sp>
        <p:nvSpPr>
          <p:cNvPr id="204" name="Ecomapping is used in more than 80 countries"/>
          <p:cNvSpPr txBox="1"/>
          <p:nvPr/>
        </p:nvSpPr>
        <p:spPr>
          <a:xfrm>
            <a:off x="579191" y="5752850"/>
            <a:ext cx="6814559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812" dirty="0" err="1"/>
              <a:t>Ecomapping</a:t>
            </a:r>
            <a:r>
              <a:rPr sz="2812" dirty="0"/>
              <a:t> is used in more than 80 countries</a:t>
            </a:r>
          </a:p>
        </p:txBody>
      </p:sp>
    </p:spTree>
    <p:extLst>
      <p:ext uri="{BB962C8B-B14F-4D97-AF65-F5344CB8AC3E}">
        <p14:creationId xmlns:p14="http://schemas.microsoft.com/office/powerpoint/2010/main" val="4272631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274638"/>
            <a:ext cx="7594600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Digitalize Classic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Tools: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/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</a:b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 Robust  Simple Clever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0100" y="1600200"/>
            <a:ext cx="7594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Book"/>
                <a:cs typeface="Avenir Book"/>
              </a:rPr>
              <a:t>Ecomapping since 21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Global uptake and proven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Adapted and integrated into variety of settings and frameworks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Very popular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More widely used than ISO environmental standards</a:t>
            </a:r>
          </a:p>
          <a:p>
            <a:pPr marL="0" indent="0">
              <a:buNone/>
            </a:pPr>
            <a:r>
              <a:rPr lang="en-US" sz="2400" b="1" dirty="0">
                <a:latin typeface="Avenir Book"/>
                <a:cs typeface="Avenir Book"/>
              </a:rPr>
              <a:t>EMAS easy since 15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Widely used in different settings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New developments : Energy , Fair Trade , Biodiversity Governance Integration of ISO  Cluster </a:t>
            </a:r>
            <a:r>
              <a:rPr lang="en-US" sz="2000" dirty="0" err="1">
                <a:latin typeface="Avenir Book"/>
                <a:cs typeface="Avenir Book"/>
              </a:rPr>
              <a:t>Competivity</a:t>
            </a:r>
            <a:r>
              <a:rPr lang="en-US" sz="2000" dirty="0">
                <a:latin typeface="Avenir Book"/>
                <a:cs typeface="Avenir Book"/>
              </a:rPr>
              <a:t> of SME’s Climate change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Experience repertory benefits future development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01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160338"/>
            <a:ext cx="7543800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632523"/>
                </a:solidFill>
                <a:latin typeface="Avenir Book"/>
                <a:cs typeface="Avenir Book"/>
              </a:rPr>
              <a:t>Sustainability management V.4.0        Update Upgrade Innovate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600" y="1511300"/>
            <a:ext cx="79502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venir Book"/>
              <a:cs typeface="Avenir Book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Digitalize the entire underlying processes of sustainable management in small SME’s and external stakeholder involvement + communication</a:t>
            </a:r>
          </a:p>
          <a:p>
            <a:r>
              <a:rPr lang="en-US" sz="2000" dirty="0">
                <a:latin typeface="Avenir Book"/>
                <a:cs typeface="Avenir Book"/>
              </a:rPr>
              <a:t>Develop joint projects to link proven concepts with disruptive modern technologies ( AI Block the chains )</a:t>
            </a:r>
          </a:p>
          <a:p>
            <a:r>
              <a:rPr lang="en-US" sz="2000" dirty="0">
                <a:latin typeface="Avenir Book"/>
                <a:cs typeface="Avenir Book"/>
              </a:rPr>
              <a:t>Empower young in mind and future consultants, coaches and professionals </a:t>
            </a:r>
          </a:p>
          <a:p>
            <a:r>
              <a:rPr lang="en-US" sz="2000" dirty="0">
                <a:latin typeface="Avenir Book"/>
                <a:cs typeface="Avenir Book"/>
              </a:rPr>
              <a:t>Transform Ecomapping and EMAS easy to the level of industry V.4.0</a:t>
            </a:r>
          </a:p>
          <a:p>
            <a:r>
              <a:rPr lang="en-US" sz="2000" dirty="0">
                <a:latin typeface="Avenir Book"/>
                <a:cs typeface="Avenir Book"/>
              </a:rPr>
              <a:t>Design : Intuitive  - More simple </a:t>
            </a:r>
            <a:r>
              <a:rPr lang="mr-IN" sz="2000" dirty="0">
                <a:latin typeface="Avenir Book"/>
                <a:cs typeface="Avenir Book"/>
              </a:rPr>
              <a:t>–</a:t>
            </a:r>
            <a:r>
              <a:rPr lang="en-US" sz="2000" dirty="0">
                <a:latin typeface="Avenir Book"/>
                <a:cs typeface="Avenir Book"/>
              </a:rPr>
              <a:t> cool </a:t>
            </a:r>
            <a:r>
              <a:rPr lang="mr-IN" sz="2000" dirty="0">
                <a:latin typeface="Avenir Book"/>
                <a:cs typeface="Avenir Book"/>
              </a:rPr>
              <a:t>–</a:t>
            </a:r>
            <a:r>
              <a:rPr lang="en-US" sz="2000" dirty="0">
                <a:latin typeface="Avenir Book"/>
                <a:cs typeface="Avenir Book"/>
              </a:rPr>
              <a:t>user friendly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Heinz Werner Engel Bruxelles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47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fr-FR" sz="3200" b="1" dirty="0" err="1">
                <a:solidFill>
                  <a:srgbClr val="632523"/>
                </a:solidFill>
                <a:latin typeface="Avenir Book"/>
                <a:cs typeface="Avenir Book"/>
              </a:rPr>
              <a:t>Blockchains</a:t>
            </a:r>
            <a:r>
              <a:rPr lang="fr-FR" sz="3200" b="1" dirty="0">
                <a:solidFill>
                  <a:srgbClr val="632523"/>
                </a:solidFill>
                <a:latin typeface="Avenir Book"/>
                <a:cs typeface="Avenir Book"/>
              </a:rPr>
              <a:t> for </a:t>
            </a:r>
            <a:r>
              <a:rPr lang="fr-FR" sz="3200" b="1" dirty="0" err="1">
                <a:solidFill>
                  <a:srgbClr val="632523"/>
                </a:solidFill>
                <a:latin typeface="Avenir Book"/>
                <a:cs typeface="Avenir Book"/>
              </a:rPr>
              <a:t>Emas</a:t>
            </a:r>
            <a:r>
              <a:rPr lang="fr-FR" sz="3200" b="1" dirty="0">
                <a:solidFill>
                  <a:srgbClr val="632523"/>
                </a:solidFill>
                <a:latin typeface="Avenir Book"/>
                <a:cs typeface="Avenir Book"/>
              </a:rPr>
              <a:t> &amp; Certifications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Heinz Werner Engel Bruxelles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CC3-4469-3F4F-9C22-3545204FE776}" type="slidenum">
              <a:rPr lang="fr-FR" smtClean="0"/>
              <a:t>9</a:t>
            </a:fld>
            <a:endParaRPr lang="fr-FR" dirty="0"/>
          </a:p>
        </p:txBody>
      </p:sp>
      <p:pic>
        <p:nvPicPr>
          <p:cNvPr id="6" name="Image 5" descr="https---cdn.evbuc.com-images-36193089-3342639828-1-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0063"/>
            <a:ext cx="4991100" cy="24955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3700" y="4781519"/>
            <a:ext cx="811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Book"/>
                <a:cs typeface="Avenir Book"/>
              </a:rPr>
              <a:t>By design, </a:t>
            </a:r>
            <a:r>
              <a:rPr lang="en-GB" dirty="0" err="1">
                <a:latin typeface="Avenir Book"/>
                <a:cs typeface="Avenir Book"/>
              </a:rPr>
              <a:t>blockchain’s</a:t>
            </a:r>
            <a:r>
              <a:rPr lang="en-GB" dirty="0">
                <a:latin typeface="Avenir Book"/>
                <a:cs typeface="Avenir Book"/>
              </a:rPr>
              <a:t> are inherently resistant to modification of the data. </a:t>
            </a:r>
          </a:p>
          <a:p>
            <a:r>
              <a:rPr lang="en-GB" dirty="0">
                <a:latin typeface="Avenir Book"/>
                <a:cs typeface="Avenir Book"/>
              </a:rPr>
              <a:t>A </a:t>
            </a:r>
            <a:r>
              <a:rPr lang="en-GB" dirty="0" err="1">
                <a:latin typeface="Avenir Book"/>
                <a:cs typeface="Avenir Book"/>
              </a:rPr>
              <a:t>blockchain</a:t>
            </a:r>
            <a:r>
              <a:rPr lang="en-GB" dirty="0">
                <a:latin typeface="Avenir Book"/>
                <a:cs typeface="Avenir Book"/>
              </a:rPr>
              <a:t> is "an open, distributed ledger that can record transactions between two parties efficiently and in a verifiable and permanent way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16600" y="19685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Your transparency vehicle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Social trust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Reduce audit transaction costs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Lower Footprints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Decentralise registration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From Shop floor to EU</a:t>
            </a:r>
          </a:p>
        </p:txBody>
      </p:sp>
    </p:spTree>
    <p:extLst>
      <p:ext uri="{BB962C8B-B14F-4D97-AF65-F5344CB8AC3E}">
        <p14:creationId xmlns:p14="http://schemas.microsoft.com/office/powerpoint/2010/main" val="3745983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641</Words>
  <Application>Microsoft Office PowerPoint</Application>
  <PresentationFormat>Prezentácia na obrazovke (4:3)</PresentationFormat>
  <Paragraphs>108</Paragraphs>
  <Slides>15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Arial</vt:lpstr>
      <vt:lpstr>Avenir Book</vt:lpstr>
      <vt:lpstr>Calibri</vt:lpstr>
      <vt:lpstr>Helvetica Neue Medium</vt:lpstr>
      <vt:lpstr>Times New Roman</vt:lpstr>
      <vt:lpstr>Wingdings</vt:lpstr>
      <vt:lpstr>Thème Office</vt:lpstr>
      <vt:lpstr>Conception personnalisée</vt:lpstr>
      <vt:lpstr>EMASeasy: Managing Sustainability V.4.0 in the new economy</vt:lpstr>
      <vt:lpstr>Challenge : Transmission-Transition-Innovation</vt:lpstr>
      <vt:lpstr>Prezentácia programu PowerPoint</vt:lpstr>
      <vt:lpstr>EMASEASY© –EMS TOOL FOR SMEs</vt:lpstr>
      <vt:lpstr>Prezentácia programu PowerPoint</vt:lpstr>
      <vt:lpstr>SME Starter Kit - SDG - Impact  </vt:lpstr>
      <vt:lpstr>Digitalize Classic Tools:  Robust  Simple Clever </vt:lpstr>
      <vt:lpstr>Sustainability management V.4.0        Update Upgrade Innovate</vt:lpstr>
      <vt:lpstr>Blockchains for Emas &amp; Certifications </vt:lpstr>
      <vt:lpstr>Informal: Shop Floor Practice Hot spots</vt:lpstr>
      <vt:lpstr>Compliance EMAS ISO etc From paper- excel-online - into smart systems</vt:lpstr>
      <vt:lpstr>Prezentácia programu PowerPoint</vt:lpstr>
      <vt:lpstr>Prezentácia programu PowerPoint</vt:lpstr>
      <vt:lpstr>Urgent Innovation needs</vt:lpstr>
      <vt:lpstr>Prezentácia programu PowerPoint</vt:lpstr>
    </vt:vector>
  </TitlesOfParts>
  <Company>INEM SPRL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Heinz Werner Engel</dc:creator>
  <cp:lastModifiedBy>Roman Gdovjak</cp:lastModifiedBy>
  <cp:revision>156</cp:revision>
  <cp:lastPrinted>2019-11-04T16:14:03Z</cp:lastPrinted>
  <dcterms:created xsi:type="dcterms:W3CDTF">2017-11-14T08:39:54Z</dcterms:created>
  <dcterms:modified xsi:type="dcterms:W3CDTF">2019-11-05T06:17:06Z</dcterms:modified>
</cp:coreProperties>
</file>