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3"/>
  </p:sldMasterIdLst>
  <p:notesMasterIdLst>
    <p:notesMasterId r:id="rId25"/>
  </p:notesMasterIdLst>
  <p:handoutMasterIdLst>
    <p:handoutMasterId r:id="rId26"/>
  </p:handoutMasterIdLst>
  <p:sldIdLst>
    <p:sldId id="618" r:id="rId4"/>
    <p:sldId id="623" r:id="rId5"/>
    <p:sldId id="290" r:id="rId6"/>
    <p:sldId id="635" r:id="rId7"/>
    <p:sldId id="620" r:id="rId8"/>
    <p:sldId id="624" r:id="rId9"/>
    <p:sldId id="602" r:id="rId10"/>
    <p:sldId id="621" r:id="rId11"/>
    <p:sldId id="628" r:id="rId12"/>
    <p:sldId id="625" r:id="rId13"/>
    <p:sldId id="629" r:id="rId14"/>
    <p:sldId id="632" r:id="rId15"/>
    <p:sldId id="630" r:id="rId16"/>
    <p:sldId id="633" r:id="rId17"/>
    <p:sldId id="626" r:id="rId18"/>
    <p:sldId id="627" r:id="rId19"/>
    <p:sldId id="634" r:id="rId20"/>
    <p:sldId id="636" r:id="rId21"/>
    <p:sldId id="637" r:id="rId22"/>
    <p:sldId id="615" r:id="rId23"/>
    <p:sldId id="616" r:id="rId24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h Kampel " initials="E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FBF"/>
    <a:srgbClr val="FFFF00"/>
    <a:srgbClr val="FFCC66"/>
    <a:srgbClr val="FC8174"/>
    <a:srgbClr val="CC9900"/>
    <a:srgbClr val="99CC00"/>
    <a:srgbClr val="669900"/>
    <a:srgbClr val="33CC33"/>
    <a:srgbClr val="00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0402" autoAdjust="0"/>
  </p:normalViewPr>
  <p:slideViewPr>
    <p:cSldViewPr snapToGrid="0" snapToObjects="1">
      <p:cViewPr>
        <p:scale>
          <a:sx n="80" d="100"/>
          <a:sy n="8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 snapToGrid="0" snapToObjects="1">
      <p:cViewPr varScale="1">
        <p:scale>
          <a:sx n="69" d="100"/>
          <a:sy n="69" d="100"/>
        </p:scale>
        <p:origin x="-3066" y="-9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AD4B66C7-C7BC-422B-9B00-D663D8427F16}" type="datetimeFigureOut">
              <a:rPr lang="de-AT" smtClean="0"/>
              <a:t>04.11.2019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F78A878F-2DE9-4B70-AF0C-5D67E175E12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945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411B7219-91D3-423F-8122-A1917A8ABE03}" type="datetimeFigureOut">
              <a:rPr lang="de-DE" smtClean="0"/>
              <a:pPr/>
              <a:t>04.11.2019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BFD225A3-02C1-4F7C-B7CD-D8D98A6439AB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24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14-838C-4E48-8E8C-9835575FDA2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57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5A3-02C1-4F7C-B7CD-D8D98A6439A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64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5A3-02C1-4F7C-B7CD-D8D98A6439A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36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5A3-02C1-4F7C-B7CD-D8D98A6439A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36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25A3-02C1-4F7C-B7CD-D8D98A6439A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07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5958" y="10440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5958" y="2188799"/>
            <a:ext cx="8229600" cy="365659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40758" y="5845397"/>
            <a:ext cx="2134800" cy="255600"/>
          </a:xfrm>
          <a:prstGeom prst="rect">
            <a:avLst/>
          </a:prstGeom>
        </p:spPr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143000" y="304800"/>
            <a:ext cx="5661025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3810000" cy="20193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876800" y="1676400"/>
            <a:ext cx="3810000" cy="20193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914400" y="3848100"/>
            <a:ext cx="3810000" cy="20193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76800" y="3848100"/>
            <a:ext cx="3810000" cy="20193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494" y="4691773"/>
            <a:ext cx="8266331" cy="580619"/>
          </a:xfrm>
        </p:spPr>
        <p:txBody>
          <a:bodyPr anchor="t" anchorCtr="0"/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436960" y="5326227"/>
            <a:ext cx="5613566" cy="463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cap="all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3"/>
          <p:cNvSpPr>
            <a:spLocks noGrp="1" noChangeAspect="1"/>
          </p:cNvSpPr>
          <p:nvPr>
            <p:ph type="pic" sz="quarter" idx="11"/>
          </p:nvPr>
        </p:nvSpPr>
        <p:spPr>
          <a:xfrm>
            <a:off x="0" y="0"/>
            <a:ext cx="9144000" cy="43200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6668" y="4320001"/>
            <a:ext cx="2877157" cy="201388"/>
          </a:xfrm>
          <a:prstGeom prst="rect">
            <a:avLst/>
          </a:prstGeom>
        </p:spPr>
        <p:txBody>
          <a:bodyPr wrap="none" lIns="13500" tIns="40500" rIns="13500" bIns="40500" anchor="ctr" anchorCtr="0"/>
          <a:lstStyle>
            <a:lvl1pPr marL="0" indent="0" algn="r">
              <a:buNone/>
              <a:defRPr sz="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AT"/>
              <a:t>© Copyright ……!!!</a:t>
            </a:r>
          </a:p>
        </p:txBody>
      </p:sp>
    </p:spTree>
    <p:extLst>
      <p:ext uri="{BB962C8B-B14F-4D97-AF65-F5344CB8AC3E}">
        <p14:creationId xmlns:p14="http://schemas.microsoft.com/office/powerpoint/2010/main" val="19501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 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2431392" cy="68580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2599" y="6356351"/>
            <a:ext cx="118800" cy="365124"/>
          </a:xfrm>
          <a:prstGeom prst="rect">
            <a:avLst/>
          </a:prstGeom>
        </p:spPr>
        <p:txBody>
          <a:bodyPr/>
          <a:lstStyle/>
          <a:p>
            <a:fld id="{72BFC8B5-7E05-8645-9F0B-88F35640E36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2583999" y="758757"/>
            <a:ext cx="6119825" cy="931931"/>
          </a:xfrm>
        </p:spPr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2583999" y="1936751"/>
            <a:ext cx="6119825" cy="4142316"/>
          </a:xfrm>
          <a:prstGeom prst="rect">
            <a:avLst/>
          </a:prstGeom>
        </p:spPr>
        <p:txBody>
          <a:bodyPr>
            <a:normAutofit/>
          </a:bodyPr>
          <a:lstStyle>
            <a:lvl1pPr marL="190800">
              <a:lnSpc>
                <a:spcPct val="110000"/>
              </a:lnSpc>
              <a:defRPr/>
            </a:lvl1pPr>
            <a:lvl2pPr marL="378000">
              <a:lnSpc>
                <a:spcPct val="110000"/>
              </a:lnSpc>
              <a:defRPr/>
            </a:lvl2pPr>
            <a:lvl3pPr marL="568800">
              <a:lnSpc>
                <a:spcPct val="110000"/>
              </a:lnSpc>
              <a:defRPr/>
            </a:lvl3pPr>
            <a:lvl4pPr marL="756000">
              <a:lnSpc>
                <a:spcPct val="110000"/>
              </a:lnSpc>
              <a:defRPr/>
            </a:lvl4pPr>
            <a:lvl5pPr marL="946800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431393" y="2184399"/>
            <a:ext cx="104400" cy="4419600"/>
          </a:xfrm>
          <a:prstGeom prst="rect">
            <a:avLst/>
          </a:prstGeom>
        </p:spPr>
        <p:txBody>
          <a:bodyPr vert="vert270" lIns="14400" tIns="14400" rIns="14400" bIns="14400"/>
          <a:lstStyle>
            <a:lvl1pPr marL="0" indent="0">
              <a:buNone/>
              <a:defRPr sz="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© Copyright …!!!!!!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420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&amp; Text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 anchor="t" anchorCtr="0">
            <a:noAutofit/>
          </a:bodyPr>
          <a:lstStyle>
            <a:lvl1pPr>
              <a:defRPr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2599" y="6356351"/>
            <a:ext cx="118800" cy="365124"/>
          </a:xfrm>
          <a:prstGeom prst="rect">
            <a:avLst/>
          </a:prstGeom>
        </p:spPr>
        <p:txBody>
          <a:bodyPr/>
          <a:lstStyle/>
          <a:p>
            <a:fld id="{72BFC8B5-7E05-8645-9F0B-88F35640E36C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438150" y="1936751"/>
            <a:ext cx="8265674" cy="414231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90800">
              <a:lnSpc>
                <a:spcPct val="110000"/>
              </a:lnSpc>
              <a:defRPr/>
            </a:lvl1pPr>
            <a:lvl2pPr marL="378000">
              <a:lnSpc>
                <a:spcPct val="110000"/>
              </a:lnSpc>
              <a:defRPr/>
            </a:lvl2pPr>
            <a:lvl3pPr marL="568800">
              <a:lnSpc>
                <a:spcPct val="110000"/>
              </a:lnSpc>
              <a:defRPr/>
            </a:lvl3pPr>
            <a:lvl4pPr marL="756000">
              <a:lnSpc>
                <a:spcPct val="110000"/>
              </a:lnSpc>
              <a:defRPr/>
            </a:lvl4pPr>
            <a:lvl5pPr marL="946800"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910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332656"/>
            <a:ext cx="8686800" cy="58680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457200" y="104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57200" y="2187000"/>
            <a:ext cx="8229600" cy="366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6553200" y="5853688"/>
            <a:ext cx="2133600" cy="25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46F0-BA93-4699-83A0-D6120B23834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6307790"/>
            <a:ext cx="3974592" cy="3566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59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52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252000" algn="l" defTabSz="914400" rtl="0" eaLnBrk="1" latinLnBrk="0" hangingPunct="1">
        <a:lnSpc>
          <a:spcPct val="110000"/>
        </a:lnSpc>
        <a:spcBef>
          <a:spcPts val="400"/>
        </a:spcBef>
        <a:buClr>
          <a:schemeClr val="tx2"/>
        </a:buClr>
        <a:buSzPct val="90000"/>
        <a:buFont typeface="Wingdings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datacenterplatform.com/project/royal-haskoning/" TargetMode="External"/><Relationship Id="rId2" Type="http://schemas.openxmlformats.org/officeDocument/2006/relationships/hyperlink" Target="https://www.ictfootprint.eu/en/digiplex-and-stockholm-exergi-swed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ictfootprint.eu/en/goethe-university-frankfurt-german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footprint.eu/en/earlham-institute-uk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ictfootprint.eu/en/link%C3%B6ping-swe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tfootprint.eu/en/greenconcept-project-france" TargetMode="External"/><Relationship Id="rId5" Type="http://schemas.openxmlformats.org/officeDocument/2006/relationships/hyperlink" Target="https://www.ictfootprint.eu/en/greenserve-netherlands" TargetMode="External"/><Relationship Id="rId4" Type="http://schemas.openxmlformats.org/officeDocument/2006/relationships/hyperlink" Target="https://www.ictfootprint.eu/en/university-coimbra-portuga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95536" y="5517232"/>
            <a:ext cx="8266864" cy="866476"/>
          </a:xfrm>
        </p:spPr>
        <p:txBody>
          <a:bodyPr>
            <a:normAutofit/>
          </a:bodyPr>
          <a:lstStyle/>
          <a:p>
            <a:endParaRPr lang="en-GB" sz="600" b="1" dirty="0"/>
          </a:p>
          <a:p>
            <a:pPr algn="r"/>
            <a:r>
              <a:rPr lang="en-GB" sz="1200" dirty="0" smtClean="0"/>
              <a:t>Francesca </a:t>
            </a:r>
            <a:r>
              <a:rPr lang="en-GB" sz="1600" b="1" dirty="0" err="1" smtClean="0">
                <a:solidFill>
                  <a:srgbClr val="307878"/>
                </a:solidFill>
              </a:rPr>
              <a:t>montevecchi</a:t>
            </a:r>
            <a:r>
              <a:rPr lang="en-GB" sz="1200" dirty="0" smtClean="0"/>
              <a:t> </a:t>
            </a:r>
            <a:r>
              <a:rPr lang="en-GB" sz="1000" dirty="0" smtClean="0"/>
              <a:t>senior expert – </a:t>
            </a:r>
            <a:r>
              <a:rPr lang="en-GB" sz="1050" b="1" dirty="0" smtClean="0">
                <a:solidFill>
                  <a:srgbClr val="307878"/>
                </a:solidFill>
              </a:rPr>
              <a:t>Circular economy</a:t>
            </a:r>
            <a:r>
              <a:rPr lang="en-GB" sz="900" dirty="0" smtClean="0"/>
              <a:t>	</a:t>
            </a:r>
          </a:p>
          <a:p>
            <a:pPr algn="r"/>
            <a:r>
              <a:rPr lang="en-GB" sz="900" dirty="0" smtClean="0"/>
              <a:t> </a:t>
            </a:r>
            <a:r>
              <a:rPr lang="en-GB" sz="1100" b="1" dirty="0" smtClean="0">
                <a:solidFill>
                  <a:srgbClr val="307878"/>
                </a:solidFill>
              </a:rPr>
              <a:t>Environment Agency Austria </a:t>
            </a:r>
            <a:r>
              <a:rPr lang="en-GB" sz="900" dirty="0" smtClean="0"/>
              <a:t>(Umweltbundesamt </a:t>
            </a:r>
            <a:r>
              <a:rPr lang="en-GB" sz="900" dirty="0" err="1" smtClean="0"/>
              <a:t>Gmbh</a:t>
            </a:r>
            <a:r>
              <a:rPr lang="en-GB" sz="900" dirty="0" smtClean="0"/>
              <a:t>)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32" y="285750"/>
            <a:ext cx="3569644" cy="3843256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3933056"/>
            <a:ext cx="8266331" cy="580619"/>
          </a:xfrm>
        </p:spPr>
        <p:txBody>
          <a:bodyPr>
            <a:noAutofit/>
          </a:bodyPr>
          <a:lstStyle/>
          <a:p>
            <a:r>
              <a:rPr lang="sk-SK" sz="2700" b="1" dirty="0">
                <a:solidFill>
                  <a:srgbClr val="307878"/>
                </a:solidFill>
              </a:rPr>
              <a:t>Energy – efficient cloud computing</a:t>
            </a:r>
            <a:r>
              <a:rPr lang="de-AT" sz="2700" b="1" dirty="0">
                <a:solidFill>
                  <a:srgbClr val="307878"/>
                </a:solidFill>
              </a:rPr>
              <a:t> </a:t>
            </a:r>
            <a:r>
              <a:rPr lang="de-AT" sz="2700" b="1" dirty="0" err="1">
                <a:solidFill>
                  <a:srgbClr val="307878"/>
                </a:solidFill>
              </a:rPr>
              <a:t>services</a:t>
            </a:r>
            <a:r>
              <a:rPr lang="sk-SK" sz="2700" b="1" dirty="0">
                <a:solidFill>
                  <a:srgbClr val="307878"/>
                </a:solidFill>
              </a:rPr>
              <a:t>: policy options for Green Public </a:t>
            </a:r>
            <a:r>
              <a:rPr lang="sk-SK" sz="2700" b="1" dirty="0" smtClean="0">
                <a:solidFill>
                  <a:srgbClr val="307878"/>
                </a:solidFill>
              </a:rPr>
              <a:t>Procurement</a:t>
            </a:r>
            <a:endParaRPr lang="de-AT" sz="2700" b="1" dirty="0">
              <a:solidFill>
                <a:srgbClr val="30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137558" y="11876"/>
            <a:ext cx="4833259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 smtClean="0"/>
              <a:t>Best practices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33448" y="993821"/>
            <a:ext cx="82949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b="1" dirty="0" err="1" smtClean="0">
                <a:solidFill>
                  <a:schemeClr val="tx2"/>
                </a:solidFill>
              </a:rPr>
              <a:t>Ecolabels</a:t>
            </a:r>
            <a:r>
              <a:rPr lang="de-DE" sz="1600" b="1" dirty="0" smtClean="0">
                <a:solidFill>
                  <a:schemeClr val="tx2"/>
                </a:solidFill>
              </a:rPr>
              <a:t> </a:t>
            </a:r>
            <a:endParaRPr lang="de-AT" sz="1600" b="1" dirty="0">
              <a:solidFill>
                <a:schemeClr val="tx2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de-DE" sz="1200" dirty="0" smtClean="0"/>
              <a:t>The </a:t>
            </a:r>
            <a:r>
              <a:rPr lang="de-DE" sz="1200" dirty="0"/>
              <a:t>Blue Angel (Der Blaue Engel) </a:t>
            </a:r>
            <a:endParaRPr lang="de-AT" sz="1200" dirty="0"/>
          </a:p>
          <a:p>
            <a:pPr lvl="1" algn="just">
              <a:lnSpc>
                <a:spcPct val="150000"/>
              </a:lnSpc>
            </a:pPr>
            <a:r>
              <a:rPr lang="en-GB" sz="1200" dirty="0"/>
              <a:t>The ENERGY STAR (expired on February 20</a:t>
            </a:r>
            <a:r>
              <a:rPr lang="en-GB" sz="1200" baseline="30000" dirty="0"/>
              <a:t>th</a:t>
            </a:r>
            <a:r>
              <a:rPr lang="en-GB" sz="1200" dirty="0"/>
              <a:t> 2018)</a:t>
            </a:r>
            <a:endParaRPr lang="de-AT" sz="1200" dirty="0"/>
          </a:p>
          <a:p>
            <a:pPr lvl="0" algn="just">
              <a:lnSpc>
                <a:spcPct val="150000"/>
              </a:lnSpc>
            </a:pPr>
            <a:r>
              <a:rPr lang="en-GB" sz="1600" b="1" dirty="0" smtClean="0">
                <a:solidFill>
                  <a:schemeClr val="tx2"/>
                </a:solidFill>
              </a:rPr>
              <a:t>Standards</a:t>
            </a:r>
            <a:endParaRPr lang="de-AT" sz="1600" b="1" dirty="0">
              <a:solidFill>
                <a:schemeClr val="tx2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1200" dirty="0"/>
              <a:t>ITU-T L.1301 – Minimum data set and communication interface requirements for data </a:t>
            </a:r>
            <a:r>
              <a:rPr lang="en-US" sz="1200" dirty="0" err="1"/>
              <a:t>centre</a:t>
            </a:r>
            <a:r>
              <a:rPr lang="en-US" sz="1200" dirty="0"/>
              <a:t> energy management </a:t>
            </a:r>
            <a:endParaRPr lang="en-US" sz="1200" dirty="0" smtClean="0"/>
          </a:p>
          <a:p>
            <a:pPr lvl="1" algn="just">
              <a:lnSpc>
                <a:spcPct val="150000"/>
              </a:lnSpc>
            </a:pPr>
            <a:r>
              <a:rPr lang="en-US" sz="1200" dirty="0" smtClean="0"/>
              <a:t>ITU-T </a:t>
            </a:r>
            <a:r>
              <a:rPr lang="en-US" sz="1200" dirty="0"/>
              <a:t>L.1300 – Best practices for green data centres </a:t>
            </a:r>
            <a:endParaRPr lang="en-US" sz="1200" dirty="0" smtClean="0"/>
          </a:p>
          <a:p>
            <a:pPr lvl="1" algn="just">
              <a:lnSpc>
                <a:spcPct val="150000"/>
              </a:lnSpc>
            </a:pPr>
            <a:r>
              <a:rPr lang="en-US" sz="1200" dirty="0" smtClean="0"/>
              <a:t>ITU-T </a:t>
            </a:r>
            <a:r>
              <a:rPr lang="en-US" sz="1200" dirty="0"/>
              <a:t>L.1302 – Assessment of energy efficiency on infrastructure in data </a:t>
            </a:r>
            <a:r>
              <a:rPr lang="en-US" sz="1200" dirty="0" err="1"/>
              <a:t>centre</a:t>
            </a:r>
            <a:r>
              <a:rPr lang="en-US" sz="1200" dirty="0"/>
              <a:t> and telecom </a:t>
            </a:r>
            <a:r>
              <a:rPr lang="en-US" sz="1200" dirty="0" err="1"/>
              <a:t>centre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endParaRPr lang="de-AT" sz="1200" dirty="0"/>
          </a:p>
          <a:p>
            <a:pPr lvl="1" algn="just">
              <a:lnSpc>
                <a:spcPct val="150000"/>
              </a:lnSpc>
            </a:pPr>
            <a:r>
              <a:rPr lang="en-US" sz="1200" dirty="0"/>
              <a:t>ITU-T L.1303 – Functional requirements and framework of green data </a:t>
            </a:r>
            <a:r>
              <a:rPr lang="en-US" sz="1200" dirty="0" err="1"/>
              <a:t>centre</a:t>
            </a:r>
            <a:r>
              <a:rPr lang="en-US" sz="1200" dirty="0"/>
              <a:t> energy-saving management system </a:t>
            </a:r>
            <a:endParaRPr lang="en-US" sz="1200" dirty="0" smtClean="0"/>
          </a:p>
          <a:p>
            <a:pPr lvl="1" algn="just">
              <a:lnSpc>
                <a:spcPct val="150000"/>
              </a:lnSpc>
            </a:pPr>
            <a:r>
              <a:rPr lang="en-GB" sz="1200" dirty="0" smtClean="0"/>
              <a:t>ITU-T </a:t>
            </a:r>
            <a:r>
              <a:rPr lang="en-GB" sz="1200" dirty="0"/>
              <a:t>- L.1320 - </a:t>
            </a:r>
            <a:r>
              <a:rPr lang="en-US" sz="1200" dirty="0"/>
              <a:t>Energy efficiency metrics and measurement for power and cooling equipment for telecommunications and data </a:t>
            </a:r>
            <a:r>
              <a:rPr lang="en-US" sz="1200" dirty="0" smtClean="0"/>
              <a:t>centres. </a:t>
            </a:r>
            <a:endParaRPr lang="de-AT" sz="1200" dirty="0"/>
          </a:p>
          <a:p>
            <a:pPr lvl="1" algn="just">
              <a:lnSpc>
                <a:spcPct val="150000"/>
              </a:lnSpc>
            </a:pPr>
            <a:r>
              <a:rPr lang="en-GB" sz="1200" dirty="0"/>
              <a:t>ITU-T - L.1321: Reference operational model and interface for improving energy efficiency of ICT network hosts</a:t>
            </a:r>
            <a:endParaRPr lang="de-AT" sz="1200" dirty="0"/>
          </a:p>
          <a:p>
            <a:pPr lvl="1" algn="just">
              <a:lnSpc>
                <a:spcPct val="150000"/>
              </a:lnSpc>
            </a:pPr>
            <a:r>
              <a:rPr lang="en-GB" sz="1200" dirty="0"/>
              <a:t>ITU-T - L.1325: Green ICT solutions for telecom network facilities</a:t>
            </a:r>
            <a:endParaRPr lang="de-AT" sz="1200" dirty="0"/>
          </a:p>
          <a:p>
            <a:pPr lvl="1" algn="just">
              <a:lnSpc>
                <a:spcPct val="150000"/>
              </a:lnSpc>
            </a:pPr>
            <a:r>
              <a:rPr lang="en-GB" sz="1200" dirty="0"/>
              <a:t>ITU-T R - L.1501: Best practices on how countries can utilize ICTs to adapt to the effects of climate change</a:t>
            </a:r>
            <a:endParaRPr lang="de-AT" sz="1200" dirty="0"/>
          </a:p>
          <a:p>
            <a:pPr algn="just">
              <a:lnSpc>
                <a:spcPct val="150000"/>
              </a:lnSpc>
            </a:pPr>
            <a:r>
              <a:rPr lang="de-AT" sz="1200" dirty="0"/>
              <a:t>https://www.itu.int/en/action/climate/Documents/ITU-TRecGreenDataCentre.pdf</a:t>
            </a:r>
          </a:p>
        </p:txBody>
      </p:sp>
    </p:spTree>
    <p:extLst>
      <p:ext uri="{BB962C8B-B14F-4D97-AF65-F5344CB8AC3E}">
        <p14:creationId xmlns:p14="http://schemas.microsoft.com/office/powerpoint/2010/main" val="7706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53142" y="-29443"/>
            <a:ext cx="4833259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 smtClean="0"/>
              <a:t>Research Projects </a:t>
            </a: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5641" y="1235034"/>
            <a:ext cx="4702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/>
              <a:t>CloudWATCH2</a:t>
            </a:r>
            <a:r>
              <a:rPr lang="en-GB" sz="1200" dirty="0" smtClean="0"/>
              <a:t> </a:t>
            </a:r>
            <a:r>
              <a:rPr lang="en-GB" sz="1200" dirty="0"/>
              <a:t>(Think Cloud Services for Government, Business and Research</a:t>
            </a:r>
            <a:r>
              <a:rPr lang="en-GB" sz="1200" dirty="0" smtClean="0"/>
              <a:t>)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b="1" dirty="0"/>
              <a:t>PICSE project</a:t>
            </a:r>
            <a:r>
              <a:rPr lang="en-GB" sz="1200" dirty="0"/>
              <a:t> (Procurement Innovation for Cloud Services in Europe</a:t>
            </a:r>
            <a:r>
              <a:rPr lang="en-GB" sz="1200" dirty="0" smtClean="0"/>
              <a:t>)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b="1" dirty="0"/>
              <a:t>Ascetic project</a:t>
            </a:r>
            <a:r>
              <a:rPr lang="en-GB" sz="1200" dirty="0"/>
              <a:t> (Adapting Service </a:t>
            </a:r>
            <a:r>
              <a:rPr lang="en-GB" sz="1200" dirty="0" err="1"/>
              <a:t>lifeCycle</a:t>
            </a:r>
            <a:r>
              <a:rPr lang="en-GB" sz="1200" dirty="0"/>
              <a:t> towards </a:t>
            </a:r>
            <a:r>
              <a:rPr lang="en-GB" sz="1200" dirty="0" err="1"/>
              <a:t>EfficienT</a:t>
            </a:r>
            <a:r>
              <a:rPr lang="en-GB" sz="1200" dirty="0"/>
              <a:t> Clouds</a:t>
            </a:r>
            <a:r>
              <a:rPr lang="en-GB" sz="1200" dirty="0" smtClean="0"/>
              <a:t>)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b="1" dirty="0"/>
              <a:t>ICT Footprint EU </a:t>
            </a:r>
            <a:r>
              <a:rPr lang="en-GB" sz="1200" b="1" dirty="0" smtClean="0"/>
              <a:t>project</a:t>
            </a:r>
          </a:p>
          <a:p>
            <a:pPr algn="just"/>
            <a:endParaRPr lang="en-GB" sz="1200" b="1" dirty="0"/>
          </a:p>
          <a:p>
            <a:pPr algn="just"/>
            <a:r>
              <a:rPr lang="en-GB" sz="1200" b="1" dirty="0" smtClean="0"/>
              <a:t>Helix </a:t>
            </a:r>
            <a:r>
              <a:rPr lang="en-GB" sz="1200" b="1" dirty="0"/>
              <a:t>Nebula project </a:t>
            </a:r>
            <a:r>
              <a:rPr lang="en-GB" sz="1200" dirty="0"/>
              <a:t> aimed at paving the way for the development and exploitation of a Cloud Computing </a:t>
            </a:r>
            <a:r>
              <a:rPr lang="en-GB" sz="1200" dirty="0" smtClean="0"/>
              <a:t>Infrastructure </a:t>
            </a:r>
            <a:r>
              <a:rPr lang="en-GB" sz="1200" dirty="0"/>
              <a:t>IT-intense scientific research organisations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US" sz="1200" b="1" dirty="0"/>
              <a:t>EURECA </a:t>
            </a:r>
            <a:r>
              <a:rPr lang="en-US" sz="1200" b="1" dirty="0" smtClean="0"/>
              <a:t> </a:t>
            </a:r>
            <a:r>
              <a:rPr lang="en-US" sz="1200" dirty="0"/>
              <a:t>A toolkit for sustainable procurement for data </a:t>
            </a:r>
            <a:r>
              <a:rPr lang="en-US" sz="1200" dirty="0" err="1"/>
              <a:t>centres</a:t>
            </a:r>
            <a:r>
              <a:rPr lang="en-US" sz="1200" dirty="0"/>
              <a:t> </a:t>
            </a:r>
            <a:endParaRPr lang="de-AT" sz="1200" dirty="0"/>
          </a:p>
          <a:p>
            <a:pPr algn="just"/>
            <a:endParaRPr lang="de-AT" sz="1200" dirty="0"/>
          </a:p>
        </p:txBody>
      </p:sp>
      <p:pic>
        <p:nvPicPr>
          <p:cNvPr id="6" name="Bildplatzhalt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t="-2223" r="23030" b="-10497"/>
          <a:stretch/>
        </p:blipFill>
        <p:spPr>
          <a:xfrm>
            <a:off x="6032665" y="350567"/>
            <a:ext cx="2616629" cy="55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137558" y="11876"/>
            <a:ext cx="4833259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 smtClean="0"/>
              <a:t>User cases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80706" y="967998"/>
            <a:ext cx="57595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/>
              <a:t>Excess heat from servers to warm households - </a:t>
            </a:r>
            <a:r>
              <a:rPr lang="en-GB" sz="1200" b="1" dirty="0" err="1"/>
              <a:t>Digiplex</a:t>
            </a:r>
            <a:r>
              <a:rPr lang="en-GB" sz="1200" b="1" dirty="0"/>
              <a:t> and Stockholm </a:t>
            </a:r>
            <a:r>
              <a:rPr lang="en-GB" sz="1200" b="1" dirty="0" err="1"/>
              <a:t>Exergi</a:t>
            </a:r>
            <a:r>
              <a:rPr lang="en-GB" sz="1200" b="1" dirty="0"/>
              <a:t>, Sweden</a:t>
            </a:r>
            <a:endParaRPr lang="de-AT" sz="1200" b="1" dirty="0"/>
          </a:p>
          <a:p>
            <a:pPr algn="just"/>
            <a:r>
              <a:rPr lang="en-GB" sz="1200" dirty="0" smtClean="0"/>
              <a:t>Keywords</a:t>
            </a:r>
            <a:r>
              <a:rPr lang="en-GB" sz="1200" dirty="0"/>
              <a:t>: reuse of heat, district heating, public private partnership, public procurement</a:t>
            </a:r>
            <a:endParaRPr lang="de-AT" sz="1200" dirty="0"/>
          </a:p>
          <a:p>
            <a:pPr algn="just"/>
            <a:r>
              <a:rPr lang="en-GB" sz="1200" dirty="0"/>
              <a:t>Website: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www.ictfootprint.eu/en/digiplex-and-stockholm-exergi-sweden</a:t>
            </a:r>
            <a:endParaRPr lang="en-GB" sz="1200" dirty="0" smtClean="0"/>
          </a:p>
          <a:p>
            <a:pPr algn="just"/>
            <a:endParaRPr lang="de-AT" sz="1200" dirty="0"/>
          </a:p>
          <a:p>
            <a:pPr algn="just"/>
            <a:r>
              <a:rPr lang="en-GB" sz="1200" b="1" dirty="0"/>
              <a:t>Heat reuse for district heating – the </a:t>
            </a:r>
            <a:r>
              <a:rPr lang="en-GB" sz="1200" b="1" dirty="0" err="1"/>
              <a:t>Yandex</a:t>
            </a:r>
            <a:r>
              <a:rPr lang="en-GB" sz="1200" b="1" dirty="0"/>
              <a:t> data centre Finland</a:t>
            </a:r>
            <a:endParaRPr lang="de-AT" sz="1200" b="1" dirty="0"/>
          </a:p>
          <a:p>
            <a:pPr algn="just"/>
            <a:r>
              <a:rPr lang="en-GB" sz="1200" dirty="0" smtClean="0"/>
              <a:t>Keywords</a:t>
            </a:r>
            <a:r>
              <a:rPr lang="en-GB" sz="1200" dirty="0"/>
              <a:t>: reuse of heat, district heating, public private partnership, public procurement </a:t>
            </a:r>
            <a:endParaRPr lang="de-AT" sz="1200" dirty="0"/>
          </a:p>
          <a:p>
            <a:pPr algn="just"/>
            <a:r>
              <a:rPr lang="en-GB" sz="1200" dirty="0"/>
              <a:t>Website: </a:t>
            </a:r>
            <a:r>
              <a:rPr lang="en-GB" sz="1200" dirty="0">
                <a:hlinkClick r:id="rId3"/>
              </a:rPr>
              <a:t>https://www.greendatacenterplatform.com/project/royal-haskoning</a:t>
            </a:r>
            <a:r>
              <a:rPr lang="en-GB" sz="1200" dirty="0" smtClean="0">
                <a:hlinkClick r:id="rId3"/>
              </a:rPr>
              <a:t>/</a:t>
            </a:r>
            <a:endParaRPr lang="en-GB" sz="1200" dirty="0" smtClean="0"/>
          </a:p>
          <a:p>
            <a:pPr algn="just"/>
            <a:endParaRPr lang="de-AT" sz="1200" dirty="0"/>
          </a:p>
          <a:p>
            <a:pPr algn="just"/>
            <a:r>
              <a:rPr lang="en-GB" sz="1200" b="1" dirty="0" err="1"/>
              <a:t>Telia</a:t>
            </a:r>
            <a:r>
              <a:rPr lang="en-GB" sz="1200" b="1" dirty="0"/>
              <a:t> Helsinki Data Centre, Finland </a:t>
            </a:r>
            <a:endParaRPr lang="de-AT" sz="1200" b="1" dirty="0"/>
          </a:p>
          <a:p>
            <a:pPr algn="just"/>
            <a:r>
              <a:rPr lang="en-GB" sz="1200" dirty="0" smtClean="0"/>
              <a:t>Keywords</a:t>
            </a:r>
            <a:r>
              <a:rPr lang="en-GB" sz="1200" dirty="0"/>
              <a:t>: renewable energy, data centres, district heating </a:t>
            </a:r>
            <a:endParaRPr lang="de-AT" sz="1200" dirty="0"/>
          </a:p>
          <a:p>
            <a:pPr algn="just"/>
            <a:r>
              <a:rPr lang="en-GB" sz="1200" dirty="0"/>
              <a:t>Website: </a:t>
            </a:r>
            <a:r>
              <a:rPr lang="en-GB" sz="1200" dirty="0">
                <a:hlinkClick r:id="rId3"/>
              </a:rPr>
              <a:t>https://www.greendatacenterplatform.com/project/royal-haskoning</a:t>
            </a:r>
            <a:r>
              <a:rPr lang="en-GB" sz="1200" dirty="0" smtClean="0">
                <a:hlinkClick r:id="rId3"/>
              </a:rPr>
              <a:t>/</a:t>
            </a:r>
            <a:endParaRPr lang="en-GB" sz="1200" dirty="0" smtClean="0"/>
          </a:p>
          <a:p>
            <a:pPr algn="just"/>
            <a:endParaRPr lang="de-AT" sz="1200" dirty="0"/>
          </a:p>
          <a:p>
            <a:pPr algn="just"/>
            <a:r>
              <a:rPr lang="en-GB" sz="1200" b="1" dirty="0"/>
              <a:t>Energy- efficient Centre for Scientific Computing Goethe University Frankfurt - Germany</a:t>
            </a:r>
            <a:endParaRPr lang="de-AT" sz="1200" b="1" dirty="0"/>
          </a:p>
          <a:p>
            <a:pPr algn="just"/>
            <a:r>
              <a:rPr lang="en-GB" sz="1200" dirty="0" smtClean="0"/>
              <a:t>Keywords</a:t>
            </a:r>
            <a:r>
              <a:rPr lang="en-GB" sz="1200" dirty="0"/>
              <a:t>: super computers, universities, renewable energy, waste to energy, passive cooling, data centres</a:t>
            </a:r>
            <a:endParaRPr lang="de-AT" sz="1200" dirty="0"/>
          </a:p>
          <a:p>
            <a:pPr algn="just"/>
            <a:r>
              <a:rPr lang="en-GB" sz="1200" dirty="0"/>
              <a:t>Website: </a:t>
            </a:r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www.ictfootprint.eu/en/goethe-university-frankfurt-germany</a:t>
            </a:r>
            <a:r>
              <a:rPr lang="en-GB" sz="1200" dirty="0" smtClean="0"/>
              <a:t> </a:t>
            </a:r>
            <a:endParaRPr lang="de-AT" sz="1200" dirty="0"/>
          </a:p>
          <a:p>
            <a:pPr algn="just"/>
            <a:endParaRPr lang="de-AT" sz="1200" dirty="0"/>
          </a:p>
        </p:txBody>
      </p:sp>
      <p:pic>
        <p:nvPicPr>
          <p:cNvPr id="6" name="Bildplatzhalter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-4860" r="23080" b="-12610"/>
          <a:stretch/>
        </p:blipFill>
        <p:spPr>
          <a:xfrm>
            <a:off x="0" y="927303"/>
            <a:ext cx="2431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137558" y="11876"/>
            <a:ext cx="4833259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 smtClean="0"/>
              <a:t>User cases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50078" y="964908"/>
            <a:ext cx="5717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/>
              <a:t>Sustainable Data Centres in Linköping, Sweden </a:t>
            </a:r>
            <a:endParaRPr lang="de-AT" sz="1200" b="1" dirty="0"/>
          </a:p>
          <a:p>
            <a:pPr algn="just"/>
            <a:r>
              <a:rPr lang="en-GB" sz="1200" dirty="0" smtClean="0"/>
              <a:t>Keywords</a:t>
            </a:r>
            <a:r>
              <a:rPr lang="en-GB" sz="1200" dirty="0"/>
              <a:t>: renewable energy, public procurement, city data centres </a:t>
            </a:r>
            <a:endParaRPr lang="de-AT" sz="1200" dirty="0"/>
          </a:p>
          <a:p>
            <a:pPr algn="just"/>
            <a:r>
              <a:rPr lang="en-GB" sz="1200" dirty="0"/>
              <a:t>Website: </a:t>
            </a:r>
            <a:r>
              <a:rPr lang="en-GB" sz="1200" dirty="0">
                <a:hlinkClick r:id="rId2"/>
              </a:rPr>
              <a:t>https://</a:t>
            </a:r>
            <a:r>
              <a:rPr lang="en-GB" sz="1200" dirty="0" smtClean="0">
                <a:hlinkClick r:id="rId2"/>
              </a:rPr>
              <a:t>www.ictfootprint.eu/en/link%C3%B6ping-sweden</a:t>
            </a:r>
            <a:endParaRPr lang="en-GB" sz="1200" dirty="0" smtClean="0"/>
          </a:p>
          <a:p>
            <a:pPr algn="just"/>
            <a:endParaRPr lang="de-AT" sz="1200" dirty="0"/>
          </a:p>
          <a:p>
            <a:pPr algn="just"/>
            <a:r>
              <a:rPr lang="en-GB" sz="1200" b="1" dirty="0"/>
              <a:t>Energy- efficient genomics in the Earlham Institute, UK </a:t>
            </a:r>
            <a:endParaRPr lang="de-AT" sz="1200" b="1" dirty="0"/>
          </a:p>
          <a:p>
            <a:pPr algn="just"/>
            <a:r>
              <a:rPr lang="en-GB" sz="1200" dirty="0" smtClean="0"/>
              <a:t>Keywords</a:t>
            </a:r>
            <a:r>
              <a:rPr lang="en-GB" sz="1200" dirty="0"/>
              <a:t>:  carbon- neutral data centre, genomics, big data analysis, Iceland</a:t>
            </a:r>
            <a:endParaRPr lang="de-AT" sz="1200" dirty="0"/>
          </a:p>
          <a:p>
            <a:pPr algn="just"/>
            <a:r>
              <a:rPr lang="en-GB" sz="1200" dirty="0"/>
              <a:t>Website: </a:t>
            </a:r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www.ictfootprint.eu/en/earlham-institute-uk</a:t>
            </a:r>
            <a:endParaRPr lang="en-GB" sz="1200" dirty="0" smtClean="0"/>
          </a:p>
          <a:p>
            <a:pPr algn="just"/>
            <a:endParaRPr lang="de-AT" sz="1200" dirty="0"/>
          </a:p>
          <a:p>
            <a:pPr algn="just"/>
            <a:r>
              <a:rPr lang="en-GB" sz="1200" b="1" dirty="0"/>
              <a:t>Free- cooling system for data centres in Coimbra University, Portugal</a:t>
            </a:r>
            <a:endParaRPr lang="de-AT" sz="1200" b="1" dirty="0"/>
          </a:p>
          <a:p>
            <a:pPr algn="just"/>
            <a:r>
              <a:rPr lang="en-GB" sz="1200" dirty="0" smtClean="0"/>
              <a:t>Keywords</a:t>
            </a:r>
            <a:r>
              <a:rPr lang="en-GB" sz="1200" dirty="0"/>
              <a:t>: free cooling, universities, data centres </a:t>
            </a:r>
            <a:endParaRPr lang="en-GB" sz="1200" dirty="0" smtClean="0"/>
          </a:p>
          <a:p>
            <a:pPr algn="just"/>
            <a:r>
              <a:rPr lang="en-GB" sz="1200" dirty="0" smtClean="0"/>
              <a:t>Website</a:t>
            </a:r>
            <a:r>
              <a:rPr lang="en-GB" sz="1200" dirty="0"/>
              <a:t>: </a:t>
            </a:r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www.ictfootprint.eu/en/university-coimbra-portugal</a:t>
            </a:r>
            <a:endParaRPr lang="en-GB" sz="1200" dirty="0" smtClean="0"/>
          </a:p>
          <a:p>
            <a:pPr algn="just"/>
            <a:endParaRPr lang="en-GB" sz="1200" b="1" dirty="0" smtClean="0"/>
          </a:p>
          <a:p>
            <a:pPr algn="just"/>
            <a:r>
              <a:rPr lang="en-GB" sz="1200" b="1" dirty="0" smtClean="0"/>
              <a:t>Optimizing </a:t>
            </a:r>
            <a:r>
              <a:rPr lang="en-GB" sz="1200" b="1" dirty="0"/>
              <a:t>data centres for public organization- </a:t>
            </a:r>
            <a:r>
              <a:rPr lang="en-GB" sz="1200" b="1" dirty="0" err="1"/>
              <a:t>GreenServe</a:t>
            </a:r>
            <a:r>
              <a:rPr lang="en-GB" sz="1200" b="1" dirty="0"/>
              <a:t>, Netherlands </a:t>
            </a:r>
            <a:endParaRPr lang="de-AT" sz="1200" b="1" dirty="0"/>
          </a:p>
          <a:p>
            <a:pPr algn="just"/>
            <a:r>
              <a:rPr lang="en-GB" sz="1200" dirty="0"/>
              <a:t>Keywords: server virtualization, public organizations, server &amp; data centres</a:t>
            </a:r>
            <a:endParaRPr lang="de-AT" sz="1200" dirty="0"/>
          </a:p>
          <a:p>
            <a:pPr algn="just"/>
            <a:r>
              <a:rPr lang="en-GB" sz="1200" dirty="0"/>
              <a:t>Website: </a:t>
            </a:r>
            <a:r>
              <a:rPr lang="en-GB" sz="1200" dirty="0">
                <a:hlinkClick r:id="rId5"/>
              </a:rPr>
              <a:t>https://www.ictfootprint.eu/en/greenserve-netherlands</a:t>
            </a:r>
            <a:endParaRPr lang="en-GB" sz="1200" dirty="0"/>
          </a:p>
          <a:p>
            <a:pPr algn="just"/>
            <a:endParaRPr lang="en-GB" sz="1200" dirty="0"/>
          </a:p>
          <a:p>
            <a:pPr algn="just"/>
            <a:endParaRPr lang="de-AT" sz="1200" dirty="0"/>
          </a:p>
          <a:p>
            <a:pPr algn="just"/>
            <a:r>
              <a:rPr lang="en-GB" sz="1200" b="1" dirty="0" err="1"/>
              <a:t>GreenConcept</a:t>
            </a:r>
            <a:r>
              <a:rPr lang="en-GB" sz="1200" b="1" dirty="0"/>
              <a:t> </a:t>
            </a:r>
            <a:r>
              <a:rPr lang="en-US" sz="1200" b="1" dirty="0"/>
              <a:t>Project</a:t>
            </a:r>
            <a:r>
              <a:rPr lang="en-GB" sz="1200" b="1" dirty="0"/>
              <a:t> - France</a:t>
            </a:r>
            <a:endParaRPr lang="de-AT" sz="1200" b="1" dirty="0"/>
          </a:p>
          <a:p>
            <a:pPr algn="just"/>
            <a:r>
              <a:rPr lang="en-GB" sz="1200" dirty="0"/>
              <a:t>Keywords: capacity building, eco-design in digital services, awareness raising, SMEs</a:t>
            </a:r>
            <a:endParaRPr lang="de-AT" sz="1200" dirty="0"/>
          </a:p>
          <a:p>
            <a:pPr algn="just"/>
            <a:r>
              <a:rPr lang="en-GB" sz="1200" dirty="0"/>
              <a:t>Website: </a:t>
            </a:r>
            <a:r>
              <a:rPr lang="en-GB" sz="1200" dirty="0">
                <a:hlinkClick r:id="rId6"/>
              </a:rPr>
              <a:t>https://www.ictfootprint.eu/en/greenconcept-project-france</a:t>
            </a:r>
            <a:endParaRPr lang="en-GB" sz="1200" dirty="0"/>
          </a:p>
          <a:p>
            <a:pPr algn="just"/>
            <a:endParaRPr lang="en-GB" sz="1200" dirty="0"/>
          </a:p>
          <a:p>
            <a:pPr algn="just"/>
            <a:endParaRPr lang="en-GB" sz="1200" dirty="0"/>
          </a:p>
          <a:p>
            <a:pPr algn="just"/>
            <a:endParaRPr lang="de-AT" sz="1200" dirty="0"/>
          </a:p>
        </p:txBody>
      </p:sp>
      <p:pic>
        <p:nvPicPr>
          <p:cNvPr id="5" name="Bildplatzhalter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6" t="-4860" r="23080" b="-12610"/>
          <a:stretch/>
        </p:blipFill>
        <p:spPr>
          <a:xfrm>
            <a:off x="0" y="927303"/>
            <a:ext cx="2431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764479" y="1319610"/>
            <a:ext cx="45957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400" dirty="0"/>
              <a:t>I</a:t>
            </a:r>
            <a:r>
              <a:rPr lang="en-US" sz="1400" dirty="0" smtClean="0"/>
              <a:t>mplementation </a:t>
            </a:r>
            <a:r>
              <a:rPr lang="en-US" sz="1400" dirty="0"/>
              <a:t>of green data centers all across the </a:t>
            </a:r>
            <a:r>
              <a:rPr lang="en-US" sz="1400" dirty="0" smtClean="0"/>
              <a:t>EU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Some </a:t>
            </a:r>
            <a:r>
              <a:rPr lang="en-US" sz="1400" dirty="0"/>
              <a:t>are implemented by public organizations, whereas others are implemented by private companies</a:t>
            </a:r>
            <a:r>
              <a:rPr lang="en-US" sz="1400" dirty="0" smtClean="0"/>
              <a:t>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US" sz="1400" dirty="0" smtClean="0"/>
              <a:t>Best </a:t>
            </a:r>
            <a:r>
              <a:rPr lang="en-US" sz="1400" dirty="0"/>
              <a:t>practices include a variety of approaches such as: </a:t>
            </a:r>
            <a:endParaRPr lang="en-US" sz="1400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de-AT" sz="1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More efficient cooling systems </a:t>
            </a:r>
            <a:endParaRPr lang="de-AT" sz="1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Heat reuse, e.g. for district heating </a:t>
            </a:r>
            <a:endParaRPr lang="de-AT" sz="1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Virtualization of software, optimal use of the capacity of the servers </a:t>
            </a:r>
            <a:endParaRPr lang="de-AT" sz="1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Energy-efficient genomics </a:t>
            </a:r>
            <a:endParaRPr lang="de-AT" sz="1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Eco-design for the efficiency of the infrastructures </a:t>
            </a:r>
            <a:endParaRPr lang="de-AT" sz="1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Employment of renewable energy to supply data centers </a:t>
            </a:r>
            <a:endParaRPr lang="de-AT" sz="1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400" dirty="0"/>
              <a:t>Construction of data centers </a:t>
            </a:r>
            <a:r>
              <a:rPr lang="en-US" sz="1400" dirty="0" smtClean="0"/>
              <a:t>in naturally </a:t>
            </a:r>
            <a:r>
              <a:rPr lang="en-US" sz="1400" dirty="0"/>
              <a:t>cold areas</a:t>
            </a:r>
            <a:endParaRPr lang="de-AT" sz="1400" dirty="0"/>
          </a:p>
          <a:p>
            <a:pPr lvl="0"/>
            <a:endParaRPr lang="de-AT" sz="14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137558" y="11876"/>
            <a:ext cx="4833259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 smtClean="0"/>
              <a:t>Highlights: u</a:t>
            </a:r>
            <a:r>
              <a:rPr lang="en-US" sz="2700" b="0" dirty="0" smtClean="0"/>
              <a:t>ser </a:t>
            </a:r>
            <a:r>
              <a:rPr lang="en-US" sz="2700" b="0" dirty="0" smtClean="0"/>
              <a:t>cases </a:t>
            </a:r>
            <a:r>
              <a:rPr lang="en-US" sz="2700" b="0" dirty="0" smtClean="0"/>
              <a:t>analysis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\\umweltbundesamt.at\Organisation\756\Intern\01_CorporateDesign_neu_2009\Bilderwelt\00_Originale\Grafiken_Zehetbauer\_neueIcons_vorab\MultifunktionaleRäu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9" y="1822512"/>
            <a:ext cx="2151557" cy="29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80951" y="1236483"/>
            <a:ext cx="48510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r>
              <a:rPr lang="en-US" sz="1400" dirty="0" smtClean="0"/>
              <a:t>Lack of inclusion </a:t>
            </a:r>
            <a:r>
              <a:rPr lang="en-US" sz="1400" dirty="0"/>
              <a:t>of GPP Criteria for energy efficient cloud computing in NAPs and national Criteria for Cloud </a:t>
            </a:r>
            <a:r>
              <a:rPr lang="en-US" sz="1400" dirty="0" smtClean="0"/>
              <a:t>Computing</a:t>
            </a:r>
          </a:p>
          <a:p>
            <a:pPr marL="285750" lvl="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r>
              <a:rPr lang="en-US" sz="1400" dirty="0"/>
              <a:t>Lack of criteria for energy-efficient cloud computing </a:t>
            </a:r>
            <a:r>
              <a:rPr lang="en-US" sz="1400" dirty="0"/>
              <a:t>other</a:t>
            </a:r>
            <a:r>
              <a:rPr lang="en-US" sz="1400" dirty="0"/>
              <a:t> than for Data </a:t>
            </a:r>
            <a:r>
              <a:rPr lang="en-US" sz="1400" dirty="0" err="1"/>
              <a:t>Centres</a:t>
            </a:r>
            <a:r>
              <a:rPr lang="en-US" sz="1400" dirty="0"/>
              <a:t> and Server Rooms </a:t>
            </a:r>
            <a:endParaRPr lang="de-AT" sz="1400" dirty="0"/>
          </a:p>
          <a:p>
            <a:pPr marL="285750" lvl="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endParaRPr lang="de-AT" sz="1400" dirty="0" smtClean="0"/>
          </a:p>
          <a:p>
            <a:pPr marL="285750" lvl="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r>
              <a:rPr lang="de-AT" sz="1400" dirty="0" smtClean="0"/>
              <a:t>The </a:t>
            </a:r>
            <a:r>
              <a:rPr lang="de-AT" sz="1400" dirty="0" err="1" smtClean="0"/>
              <a:t>topic</a:t>
            </a:r>
            <a:r>
              <a:rPr lang="de-AT" sz="1400" dirty="0" smtClean="0"/>
              <a:t> </a:t>
            </a:r>
            <a:r>
              <a:rPr lang="de-AT" sz="1400" dirty="0" err="1" smtClean="0"/>
              <a:t>is</a:t>
            </a:r>
            <a:r>
              <a:rPr lang="de-AT" sz="1400" dirty="0" smtClean="0"/>
              <a:t> not </a:t>
            </a:r>
            <a:r>
              <a:rPr lang="de-AT" sz="1400" dirty="0" err="1" smtClean="0"/>
              <a:t>included</a:t>
            </a:r>
            <a:r>
              <a:rPr lang="de-AT" sz="1400" dirty="0" smtClean="0"/>
              <a:t> in </a:t>
            </a:r>
            <a:r>
              <a:rPr lang="de-AT" sz="1400" dirty="0" err="1" smtClean="0"/>
              <a:t>the</a:t>
            </a:r>
            <a:r>
              <a:rPr lang="de-AT" sz="1400" dirty="0" smtClean="0"/>
              <a:t> National </a:t>
            </a:r>
            <a:r>
              <a:rPr lang="de-AT" sz="1400" dirty="0" err="1" smtClean="0"/>
              <a:t>Agendas</a:t>
            </a:r>
            <a:r>
              <a:rPr lang="de-AT" sz="1400" dirty="0" smtClean="0"/>
              <a:t> </a:t>
            </a:r>
            <a:r>
              <a:rPr lang="de-AT" sz="1400" dirty="0" err="1" smtClean="0"/>
              <a:t>for</a:t>
            </a:r>
            <a:r>
              <a:rPr lang="de-AT" sz="1400" dirty="0" smtClean="0"/>
              <a:t> </a:t>
            </a:r>
            <a:r>
              <a:rPr lang="de-AT" sz="1400" dirty="0" err="1" smtClean="0"/>
              <a:t>Cloud</a:t>
            </a:r>
            <a:r>
              <a:rPr lang="de-AT" sz="1400" dirty="0" smtClean="0"/>
              <a:t> Computing , e.g. in National Digital </a:t>
            </a:r>
            <a:r>
              <a:rPr lang="de-AT" sz="1400" dirty="0" err="1" smtClean="0"/>
              <a:t>Agendas</a:t>
            </a:r>
            <a:r>
              <a:rPr lang="de-AT" sz="1400" dirty="0" smtClean="0"/>
              <a:t> </a:t>
            </a:r>
          </a:p>
          <a:p>
            <a:pPr marL="285750" lvl="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endParaRPr lang="de-AT" sz="1400" dirty="0"/>
          </a:p>
          <a:p>
            <a:pPr marL="28575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r>
              <a:rPr lang="en-US" sz="1400" dirty="0"/>
              <a:t>Public procurement of energy efficient cloud computing services is not a mainstream topic in EU platforms for </a:t>
            </a:r>
            <a:r>
              <a:rPr lang="en-US" sz="1400" dirty="0" smtClean="0"/>
              <a:t>GPP, SPP, etc. </a:t>
            </a:r>
            <a:endParaRPr lang="de-AT" sz="1400" dirty="0"/>
          </a:p>
          <a:p>
            <a:pPr marL="285750" lvl="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endParaRPr lang="de-AT" sz="1400" dirty="0" smtClean="0"/>
          </a:p>
          <a:p>
            <a:pPr marL="285750" lvl="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r>
              <a:rPr lang="en-US" sz="1400" dirty="0"/>
              <a:t>No best practices have been found on the energy efficiency of cloud services in a broader sense, for instance focusing on the different cloud services deployment </a:t>
            </a:r>
            <a:r>
              <a:rPr lang="en-US" sz="1400" dirty="0" smtClean="0"/>
              <a:t>models (SaaS, PaaS, IaaS). </a:t>
            </a:r>
            <a:r>
              <a:rPr lang="en-US" sz="1400" dirty="0"/>
              <a:t>With this regard, it seems that the topic is still at a very early stage of </a:t>
            </a:r>
            <a:r>
              <a:rPr lang="en-US" sz="1400" dirty="0" smtClean="0"/>
              <a:t>discussion</a:t>
            </a:r>
          </a:p>
          <a:p>
            <a:pPr marL="285750" lvl="0" indent="-285750" algn="just">
              <a:buClr>
                <a:schemeClr val="tx2"/>
              </a:buClr>
              <a:buSzPct val="118000"/>
              <a:buFont typeface="Wingdings" panose="05000000000000000000" pitchFamily="2" charset="2"/>
              <a:buChar char="§"/>
            </a:pPr>
            <a:endParaRPr lang="de-AT" sz="1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137558" y="11876"/>
            <a:ext cx="4833259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 smtClean="0"/>
              <a:t>Gap analysis 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\\umweltbundesamt.at\Organisation\756\Intern\01_CorporateDesign_neu_2009\Bilderwelt\00_Originale\Grafiken_Zehetbauer\_neueIcons_vorab\MultifunktionaleRäu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87" y="1739385"/>
            <a:ext cx="2151557" cy="29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37558" y="11876"/>
            <a:ext cx="4833259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 smtClean="0"/>
              <a:t>The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role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of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innovation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and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/>
              <a:t>ways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2700" b="0" dirty="0"/>
              <a:t>forward</a:t>
            </a:r>
            <a: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10639" y="1345110"/>
            <a:ext cx="470262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Criteria </a:t>
            </a:r>
            <a:r>
              <a:rPr lang="en-US" sz="1400" dirty="0"/>
              <a:t>as the best way to promote energy efficiency of cloud computing in </a:t>
            </a:r>
            <a:r>
              <a:rPr lang="en-US" sz="1400" dirty="0" smtClean="0"/>
              <a:t>GPP?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Potential </a:t>
            </a:r>
            <a:r>
              <a:rPr lang="en-US" sz="1400" dirty="0"/>
              <a:t>role of public procurement of innovation </a:t>
            </a:r>
            <a:endParaRPr lang="en-US" sz="14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Need for better </a:t>
            </a:r>
            <a:r>
              <a:rPr lang="en-US" sz="1400" dirty="0"/>
              <a:t>metrics for data centres measurement and cloud computing in </a:t>
            </a:r>
            <a:r>
              <a:rPr lang="en-US" sz="1400" dirty="0" smtClean="0"/>
              <a:t>general, e.g. for implementing standards and labels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role of awareness!! (e.g. video </a:t>
            </a:r>
            <a:r>
              <a:rPr lang="en-US" sz="1400" dirty="0" smtClean="0"/>
              <a:t>streaming)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What </a:t>
            </a:r>
            <a:r>
              <a:rPr lang="en-US" sz="1400" dirty="0"/>
              <a:t>about everything what is NOT data centres and server rooms? e.g. energy efficiency of networks and </a:t>
            </a:r>
            <a:r>
              <a:rPr lang="en-US" sz="1400" dirty="0" smtClean="0"/>
              <a:t>applications?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Role </a:t>
            </a:r>
            <a:r>
              <a:rPr lang="en-US" sz="1400" dirty="0"/>
              <a:t>of a digital tax 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EU Cloud Infrastructure</a:t>
            </a:r>
            <a:r>
              <a:rPr lang="en-US" sz="1400" dirty="0"/>
              <a:t/>
            </a:r>
            <a:br>
              <a:rPr lang="en-US" sz="1400" dirty="0"/>
            </a:br>
            <a:endParaRPr lang="de-AT" sz="1400" dirty="0"/>
          </a:p>
        </p:txBody>
      </p:sp>
      <p:pic>
        <p:nvPicPr>
          <p:cNvPr id="5" name="Picture 4" descr="\\umweltbundesamt.at\Organisation\756\Intern\01_CorporateDesign_neu_2009\Bilderwelt\00_Originale\Grafiken_Zehetbauer\_neueIcons_vorab\MultifunktionaleRäu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87" y="1739385"/>
            <a:ext cx="2151557" cy="29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491344" y="1676400"/>
            <a:ext cx="5195455" cy="33231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de-AT" sz="1400" dirty="0" smtClean="0"/>
              <a:t>Big </a:t>
            </a:r>
            <a:r>
              <a:rPr lang="de-AT" sz="1400" dirty="0" err="1" smtClean="0"/>
              <a:t>data</a:t>
            </a:r>
            <a:r>
              <a:rPr lang="de-AT" sz="1400" dirty="0" smtClean="0"/>
              <a:t> </a:t>
            </a:r>
            <a:r>
              <a:rPr lang="de-AT" sz="1400" dirty="0" err="1" smtClean="0"/>
              <a:t>management</a:t>
            </a:r>
            <a:r>
              <a:rPr lang="de-AT" sz="1400" dirty="0" smtClean="0"/>
              <a:t> (</a:t>
            </a:r>
            <a:r>
              <a:rPr lang="de-AT" sz="1400" dirty="0" err="1" smtClean="0"/>
              <a:t>research</a:t>
            </a:r>
            <a:r>
              <a:rPr lang="de-AT" sz="1400" dirty="0" smtClean="0"/>
              <a:t> – </a:t>
            </a:r>
            <a:r>
              <a:rPr lang="de-AT" sz="1400" dirty="0" err="1" smtClean="0"/>
              <a:t>gemonics</a:t>
            </a:r>
            <a:r>
              <a:rPr lang="de-AT" sz="1400" dirty="0" smtClean="0"/>
              <a:t> – </a:t>
            </a:r>
            <a:r>
              <a:rPr lang="de-AT" sz="1400" dirty="0" err="1" smtClean="0"/>
              <a:t>healthcare</a:t>
            </a:r>
            <a:r>
              <a:rPr lang="de-AT" sz="14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de-AT" sz="1400" dirty="0" smtClean="0"/>
          </a:p>
          <a:p>
            <a:pPr algn="just">
              <a:lnSpc>
                <a:spcPct val="150000"/>
              </a:lnSpc>
            </a:pPr>
            <a:r>
              <a:rPr lang="de-AT" sz="1400" dirty="0">
                <a:sym typeface="Wingdings" pitchFamily="2" charset="2"/>
              </a:rPr>
              <a:t>Public </a:t>
            </a:r>
            <a:r>
              <a:rPr lang="de-AT" sz="1400" dirty="0" smtClean="0">
                <a:sym typeface="Wingdings" pitchFamily="2" charset="2"/>
              </a:rPr>
              <a:t>Administration will </a:t>
            </a:r>
            <a:r>
              <a:rPr lang="de-AT" sz="1400" dirty="0" err="1" smtClean="0">
                <a:sym typeface="Wingdings" pitchFamily="2" charset="2"/>
              </a:rPr>
              <a:t>move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into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the</a:t>
            </a:r>
            <a:r>
              <a:rPr lang="de-AT" sz="1400" dirty="0" smtClean="0">
                <a:sym typeface="Wingdings" pitchFamily="2" charset="2"/>
              </a:rPr>
              <a:t> Cloud  </a:t>
            </a:r>
            <a:r>
              <a:rPr lang="de-AT" sz="1400" dirty="0" err="1" smtClean="0">
                <a:sym typeface="Wingdings" pitchFamily="2" charset="2"/>
              </a:rPr>
              <a:t>growing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demand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for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cloud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services</a:t>
            </a:r>
            <a:r>
              <a:rPr lang="de-AT" sz="1400" dirty="0" smtClean="0">
                <a:sym typeface="Wingdings" pitchFamily="2" charset="2"/>
              </a:rPr>
              <a:t>. </a:t>
            </a:r>
            <a:r>
              <a:rPr lang="de-AT" sz="1400" dirty="0" err="1" smtClean="0">
                <a:sym typeface="Wingdings" pitchFamily="2" charset="2"/>
              </a:rPr>
              <a:t>Joining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forces</a:t>
            </a:r>
            <a:r>
              <a:rPr lang="de-AT" sz="1400" dirty="0" smtClean="0">
                <a:sym typeface="Wingdings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de-AT" sz="1400" dirty="0"/>
          </a:p>
          <a:p>
            <a:pPr algn="just">
              <a:lnSpc>
                <a:spcPct val="150000"/>
              </a:lnSpc>
            </a:pPr>
            <a:r>
              <a:rPr lang="de-AT" sz="1400" dirty="0" smtClean="0"/>
              <a:t>Digital </a:t>
            </a:r>
            <a:r>
              <a:rPr lang="de-AT" sz="1400" dirty="0" err="1" smtClean="0"/>
              <a:t>services</a:t>
            </a:r>
            <a:r>
              <a:rPr lang="de-AT" sz="1400" dirty="0" smtClean="0"/>
              <a:t> </a:t>
            </a:r>
            <a:r>
              <a:rPr lang="de-AT" sz="1400" dirty="0" err="1" smtClean="0"/>
              <a:t>of</a:t>
            </a:r>
            <a:r>
              <a:rPr lang="de-AT" sz="1400" dirty="0" smtClean="0"/>
              <a:t>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future</a:t>
            </a:r>
            <a:r>
              <a:rPr lang="de-AT" sz="1400" dirty="0" smtClean="0"/>
              <a:t> will </a:t>
            </a:r>
            <a:r>
              <a:rPr lang="de-AT" sz="1400" dirty="0" err="1" smtClean="0"/>
              <a:t>rely</a:t>
            </a:r>
            <a:r>
              <a:rPr lang="de-AT" sz="1400" dirty="0" smtClean="0"/>
              <a:t> on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cloud</a:t>
            </a:r>
            <a:r>
              <a:rPr lang="de-AT" sz="1400" dirty="0"/>
              <a:t> </a:t>
            </a:r>
            <a:r>
              <a:rPr lang="de-AT" sz="1400" dirty="0" smtClean="0"/>
              <a:t>(e.g. Smart </a:t>
            </a:r>
            <a:r>
              <a:rPr lang="de-AT" sz="1400" dirty="0" err="1" smtClean="0"/>
              <a:t>Buildings</a:t>
            </a:r>
            <a:r>
              <a:rPr lang="de-AT" sz="1400" dirty="0" smtClean="0"/>
              <a:t> , Smart Infrastructure, </a:t>
            </a:r>
            <a:r>
              <a:rPr lang="de-AT" sz="1400" dirty="0" err="1" smtClean="0"/>
              <a:t>Autonomous</a:t>
            </a:r>
            <a:r>
              <a:rPr lang="de-AT" sz="1400" dirty="0" smtClean="0"/>
              <a:t> </a:t>
            </a:r>
            <a:r>
              <a:rPr lang="de-AT" sz="1400" dirty="0" err="1" smtClean="0"/>
              <a:t>Driving</a:t>
            </a:r>
            <a:r>
              <a:rPr lang="de-AT" sz="1400" dirty="0" smtClean="0"/>
              <a:t>) </a:t>
            </a:r>
            <a:r>
              <a:rPr lang="de-AT" sz="1400" dirty="0" smtClean="0">
                <a:sym typeface="Wingdings" pitchFamily="2" charset="2"/>
              </a:rPr>
              <a:t> </a:t>
            </a:r>
            <a:r>
              <a:rPr lang="de-AT" sz="1400" dirty="0" err="1" smtClean="0">
                <a:sym typeface="Wingdings" pitchFamily="2" charset="2"/>
              </a:rPr>
              <a:t>how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should</a:t>
            </a:r>
            <a:r>
              <a:rPr lang="de-AT" sz="1400" dirty="0" smtClean="0">
                <a:sym typeface="Wingdings" pitchFamily="2" charset="2"/>
              </a:rPr>
              <a:t> GPP </a:t>
            </a:r>
            <a:r>
              <a:rPr lang="de-AT" sz="1400" dirty="0" err="1" smtClean="0">
                <a:sym typeface="Wingdings" pitchFamily="2" charset="2"/>
              </a:rPr>
              <a:t>respond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to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that</a:t>
            </a:r>
            <a:r>
              <a:rPr lang="de-AT" sz="1400" dirty="0" smtClean="0">
                <a:sym typeface="Wingdings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de-AT" sz="1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137558" y="11876"/>
            <a:ext cx="4833259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 smtClean="0"/>
              <a:t>The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role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of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digitalization of future GPP</a:t>
            </a: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\\umweltbundesamt.at\Organisation\756\Intern\01_CorporateDesign_neu_2009\Bilderwelt\00_Originale\Grafiken_Zehetbauer\_neueIcons_vorab\MultifunktionaleRäu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9" y="1822512"/>
            <a:ext cx="2151557" cy="29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491344" y="1676400"/>
            <a:ext cx="5195455" cy="33231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de-AT" sz="1400" dirty="0" smtClean="0"/>
              <a:t>Big </a:t>
            </a:r>
            <a:r>
              <a:rPr lang="de-AT" sz="1400" dirty="0" err="1" smtClean="0"/>
              <a:t>data</a:t>
            </a:r>
            <a:r>
              <a:rPr lang="de-AT" sz="1400" dirty="0" smtClean="0"/>
              <a:t> </a:t>
            </a:r>
            <a:r>
              <a:rPr lang="de-AT" sz="1400" dirty="0" err="1" smtClean="0"/>
              <a:t>management</a:t>
            </a:r>
            <a:r>
              <a:rPr lang="de-AT" sz="1400" dirty="0" smtClean="0"/>
              <a:t> (</a:t>
            </a:r>
            <a:r>
              <a:rPr lang="de-AT" sz="1400" dirty="0" err="1" smtClean="0"/>
              <a:t>research</a:t>
            </a:r>
            <a:r>
              <a:rPr lang="de-AT" sz="1400" dirty="0" smtClean="0"/>
              <a:t> – </a:t>
            </a:r>
            <a:r>
              <a:rPr lang="de-AT" sz="1400" dirty="0" err="1" smtClean="0"/>
              <a:t>gemonics</a:t>
            </a:r>
            <a:r>
              <a:rPr lang="de-AT" sz="1400" dirty="0" smtClean="0"/>
              <a:t> – </a:t>
            </a:r>
            <a:r>
              <a:rPr lang="de-AT" sz="1400" dirty="0" err="1" smtClean="0"/>
              <a:t>healthcare</a:t>
            </a:r>
            <a:r>
              <a:rPr lang="de-AT" sz="14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de-AT" sz="1400" dirty="0" smtClean="0"/>
          </a:p>
          <a:p>
            <a:pPr algn="just">
              <a:lnSpc>
                <a:spcPct val="150000"/>
              </a:lnSpc>
            </a:pPr>
            <a:r>
              <a:rPr lang="de-AT" sz="1400" dirty="0">
                <a:sym typeface="Wingdings" pitchFamily="2" charset="2"/>
              </a:rPr>
              <a:t>Public </a:t>
            </a:r>
            <a:r>
              <a:rPr lang="de-AT" sz="1400" dirty="0" smtClean="0">
                <a:sym typeface="Wingdings" pitchFamily="2" charset="2"/>
              </a:rPr>
              <a:t>Administration will </a:t>
            </a:r>
            <a:r>
              <a:rPr lang="de-AT" sz="1400" dirty="0" err="1" smtClean="0">
                <a:sym typeface="Wingdings" pitchFamily="2" charset="2"/>
              </a:rPr>
              <a:t>move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into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the</a:t>
            </a:r>
            <a:r>
              <a:rPr lang="de-AT" sz="1400" dirty="0" smtClean="0">
                <a:sym typeface="Wingdings" pitchFamily="2" charset="2"/>
              </a:rPr>
              <a:t> Cloud  </a:t>
            </a:r>
            <a:r>
              <a:rPr lang="de-AT" sz="1400" dirty="0" err="1" smtClean="0">
                <a:sym typeface="Wingdings" pitchFamily="2" charset="2"/>
              </a:rPr>
              <a:t>growing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demand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for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cloud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services</a:t>
            </a:r>
            <a:r>
              <a:rPr lang="de-AT" sz="1400" dirty="0" smtClean="0">
                <a:sym typeface="Wingdings" pitchFamily="2" charset="2"/>
              </a:rPr>
              <a:t>. </a:t>
            </a:r>
            <a:r>
              <a:rPr lang="de-AT" sz="1400" dirty="0" err="1" smtClean="0">
                <a:sym typeface="Wingdings" pitchFamily="2" charset="2"/>
              </a:rPr>
              <a:t>Joining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forces</a:t>
            </a:r>
            <a:r>
              <a:rPr lang="de-AT" sz="1400" dirty="0" smtClean="0">
                <a:sym typeface="Wingdings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de-AT" sz="1400" dirty="0"/>
          </a:p>
          <a:p>
            <a:pPr algn="just">
              <a:lnSpc>
                <a:spcPct val="150000"/>
              </a:lnSpc>
            </a:pPr>
            <a:r>
              <a:rPr lang="de-AT" sz="1400" dirty="0" smtClean="0"/>
              <a:t>Digital </a:t>
            </a:r>
            <a:r>
              <a:rPr lang="de-AT" sz="1400" dirty="0" err="1" smtClean="0"/>
              <a:t>services</a:t>
            </a:r>
            <a:r>
              <a:rPr lang="de-AT" sz="1400" dirty="0" smtClean="0"/>
              <a:t> </a:t>
            </a:r>
            <a:r>
              <a:rPr lang="de-AT" sz="1400" dirty="0" err="1" smtClean="0"/>
              <a:t>of</a:t>
            </a:r>
            <a:r>
              <a:rPr lang="de-AT" sz="1400" dirty="0" smtClean="0"/>
              <a:t>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future</a:t>
            </a:r>
            <a:r>
              <a:rPr lang="de-AT" sz="1400" dirty="0" smtClean="0"/>
              <a:t> will </a:t>
            </a:r>
            <a:r>
              <a:rPr lang="de-AT" sz="1400" dirty="0" err="1" smtClean="0"/>
              <a:t>rely</a:t>
            </a:r>
            <a:r>
              <a:rPr lang="de-AT" sz="1400" dirty="0" smtClean="0"/>
              <a:t> on </a:t>
            </a:r>
            <a:r>
              <a:rPr lang="de-AT" sz="1400" dirty="0" err="1" smtClean="0"/>
              <a:t>the</a:t>
            </a:r>
            <a:r>
              <a:rPr lang="de-AT" sz="1400" dirty="0" smtClean="0"/>
              <a:t> </a:t>
            </a:r>
            <a:r>
              <a:rPr lang="de-AT" sz="1400" dirty="0" err="1" smtClean="0"/>
              <a:t>cloud</a:t>
            </a:r>
            <a:r>
              <a:rPr lang="de-AT" sz="1400" dirty="0"/>
              <a:t> </a:t>
            </a:r>
            <a:r>
              <a:rPr lang="de-AT" sz="1400" dirty="0" smtClean="0"/>
              <a:t>(e.g. Smart </a:t>
            </a:r>
            <a:r>
              <a:rPr lang="de-AT" sz="1400" dirty="0" err="1" smtClean="0"/>
              <a:t>Buildings</a:t>
            </a:r>
            <a:r>
              <a:rPr lang="de-AT" sz="1400" dirty="0" smtClean="0"/>
              <a:t> , Smart Infrastructure, </a:t>
            </a:r>
            <a:r>
              <a:rPr lang="de-AT" sz="1400" dirty="0" err="1" smtClean="0"/>
              <a:t>Autonomous</a:t>
            </a:r>
            <a:r>
              <a:rPr lang="de-AT" sz="1400" dirty="0" smtClean="0"/>
              <a:t> </a:t>
            </a:r>
            <a:r>
              <a:rPr lang="de-AT" sz="1400" dirty="0" err="1" smtClean="0"/>
              <a:t>Driving</a:t>
            </a:r>
            <a:r>
              <a:rPr lang="de-AT" sz="1400" dirty="0" smtClean="0"/>
              <a:t>) </a:t>
            </a:r>
            <a:r>
              <a:rPr lang="de-AT" sz="1400" dirty="0" smtClean="0">
                <a:sym typeface="Wingdings" pitchFamily="2" charset="2"/>
              </a:rPr>
              <a:t> </a:t>
            </a:r>
            <a:r>
              <a:rPr lang="de-AT" sz="1400" dirty="0" err="1" smtClean="0">
                <a:sym typeface="Wingdings" pitchFamily="2" charset="2"/>
              </a:rPr>
              <a:t>how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should</a:t>
            </a:r>
            <a:r>
              <a:rPr lang="de-AT" sz="1400" dirty="0" smtClean="0">
                <a:sym typeface="Wingdings" pitchFamily="2" charset="2"/>
              </a:rPr>
              <a:t> GPP </a:t>
            </a:r>
            <a:r>
              <a:rPr lang="de-AT" sz="1400" dirty="0" err="1" smtClean="0">
                <a:sym typeface="Wingdings" pitchFamily="2" charset="2"/>
              </a:rPr>
              <a:t>respond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to</a:t>
            </a:r>
            <a:r>
              <a:rPr lang="de-AT" sz="1400" dirty="0" smtClean="0">
                <a:sym typeface="Wingdings" pitchFamily="2" charset="2"/>
              </a:rPr>
              <a:t> </a:t>
            </a:r>
            <a:r>
              <a:rPr lang="de-AT" sz="1400" dirty="0" err="1" smtClean="0">
                <a:sym typeface="Wingdings" pitchFamily="2" charset="2"/>
              </a:rPr>
              <a:t>that</a:t>
            </a:r>
            <a:r>
              <a:rPr lang="de-AT" sz="1400" dirty="0" smtClean="0">
                <a:sym typeface="Wingdings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de-AT" sz="1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137558" y="11876"/>
            <a:ext cx="4833259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b="0" dirty="0" smtClean="0"/>
              <a:t>The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role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of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2700" b="0" dirty="0" smtClean="0"/>
              <a:t>digitalization of future GPP</a:t>
            </a: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\\umweltbundesamt.at\Organisation\756\Intern\01_CorporateDesign_neu_2009\Bilderwelt\00_Originale\Grafiken_Zehetbauer\_neueIcons_vorab\MultifunktionaleRäu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9" y="1822512"/>
            <a:ext cx="2151557" cy="29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491344" y="1676400"/>
            <a:ext cx="5195455" cy="33231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400" dirty="0"/>
              <a:t>During the workshop, relevant stakeholders will come together to </a:t>
            </a:r>
            <a:r>
              <a:rPr lang="en-US" sz="1800" b="1" dirty="0">
                <a:solidFill>
                  <a:schemeClr val="tx2"/>
                </a:solidFill>
              </a:rPr>
              <a:t>validate the proposed recommendation</a:t>
            </a:r>
            <a:r>
              <a:rPr lang="en-US" sz="1400" dirty="0"/>
              <a:t>s and to deliver valuable input, which will </a:t>
            </a:r>
            <a:r>
              <a:rPr lang="en-US" sz="1800" b="1" dirty="0">
                <a:solidFill>
                  <a:schemeClr val="tx2"/>
                </a:solidFill>
              </a:rPr>
              <a:t>contribute directly to shaping the formulation of policies and practices </a:t>
            </a:r>
            <a:r>
              <a:rPr lang="en-US" sz="1400" dirty="0"/>
              <a:t>for energy-efficient cloud computing services in </a:t>
            </a:r>
            <a:r>
              <a:rPr lang="en-US" sz="1400" dirty="0" smtClean="0"/>
              <a:t>Europe </a:t>
            </a:r>
          </a:p>
          <a:p>
            <a:pPr algn="just"/>
            <a:endParaRPr lang="en-US" sz="1400" dirty="0"/>
          </a:p>
          <a:p>
            <a:pPr algn="just"/>
            <a:r>
              <a:rPr lang="en-US" sz="1800" b="1" dirty="0">
                <a:solidFill>
                  <a:schemeClr val="tx2"/>
                </a:solidFill>
              </a:rPr>
              <a:t>Register : </a:t>
            </a:r>
          </a:p>
          <a:p>
            <a:pPr marL="288000" lvl="1" indent="0" algn="just">
              <a:buNone/>
            </a:pPr>
            <a:r>
              <a:rPr lang="de-AT" sz="1300" dirty="0">
                <a:latin typeface="+mj-lt"/>
                <a:ea typeface="+mj-ea"/>
                <a:cs typeface="+mj-cs"/>
              </a:rPr>
              <a:t>https</a:t>
            </a:r>
            <a:r>
              <a:rPr lang="de-AT" sz="1300" dirty="0">
                <a:latin typeface="+mj-lt"/>
                <a:ea typeface="+mj-ea"/>
                <a:cs typeface="+mj-cs"/>
              </a:rPr>
              <a:t>://newsletter.umweltbundesamt.at/Event/Workshop-on-GPP-and-policies-for-energy-efficient-cloud-computing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80010" y="144484"/>
            <a:ext cx="8395855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Workshop</a:t>
            </a:r>
            <a:r>
              <a:rPr lang="en-US" sz="2800" b="0" dirty="0"/>
              <a:t> </a:t>
            </a:r>
            <a:r>
              <a:rPr lang="en-US" sz="2800" b="0" dirty="0" smtClean="0"/>
              <a:t>: GPP </a:t>
            </a:r>
            <a:r>
              <a:rPr lang="en-US" sz="2800" b="0" dirty="0"/>
              <a:t>and policies for energy efficient cloud computing </a:t>
            </a:r>
          </a:p>
          <a:p>
            <a:r>
              <a:rPr lang="en-US" sz="1900" b="0" dirty="0" smtClean="0">
                <a:solidFill>
                  <a:schemeClr val="tx1"/>
                </a:solidFill>
              </a:rPr>
              <a:t>December </a:t>
            </a:r>
            <a:r>
              <a:rPr lang="en-US" sz="1900" b="0" dirty="0">
                <a:solidFill>
                  <a:schemeClr val="tx1"/>
                </a:solidFill>
              </a:rPr>
              <a:t>4th, </a:t>
            </a:r>
            <a:r>
              <a:rPr lang="en-US" sz="1900" b="0" dirty="0" smtClean="0">
                <a:solidFill>
                  <a:schemeClr val="tx1"/>
                </a:solidFill>
              </a:rPr>
              <a:t>2019 Brussels</a:t>
            </a:r>
            <a:r>
              <a:rPr lang="en-US" sz="1900" b="0" dirty="0">
                <a:solidFill>
                  <a:schemeClr val="tx1"/>
                </a:solidFill>
              </a:rPr>
              <a:t> 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b="0" dirty="0"/>
          </a:p>
        </p:txBody>
      </p:sp>
      <p:pic>
        <p:nvPicPr>
          <p:cNvPr id="6" name="Picture 4" descr="\\umweltbundesamt.at\Organisation\756\Intern\01_CorporateDesign_neu_2009\Bilderwelt\00_Originale\Grafiken_Zehetbauer\_neueIcons_vorab\MultifunktionaleRäu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9" y="1822512"/>
            <a:ext cx="2151557" cy="29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10241" y="622994"/>
            <a:ext cx="5904656" cy="5976664"/>
          </a:xfrm>
        </p:spPr>
        <p:txBody>
          <a:bodyPr>
            <a:normAutofit/>
          </a:bodyPr>
          <a:lstStyle/>
          <a:p>
            <a:pPr algn="l"/>
            <a:endParaRPr lang="en-US" sz="1200" dirty="0" smtClean="0">
              <a:solidFill>
                <a:schemeClr val="tx1"/>
              </a:solidFill>
            </a:endParaRPr>
          </a:p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“Energy-efficient Cloud Computing Technologies and Policies for an Eco-friendly Cloud Market”</a:t>
            </a:r>
          </a:p>
          <a:p>
            <a:r>
              <a:rPr lang="de-AT" sz="1400" b="1" dirty="0"/>
              <a:t>https://www.cloudefficiency.eu/home</a:t>
            </a:r>
            <a:endParaRPr lang="en-US" sz="1400" b="1" dirty="0"/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Commissioned by </a:t>
            </a:r>
            <a:r>
              <a:rPr lang="en-US" sz="1600" b="1" dirty="0">
                <a:solidFill>
                  <a:schemeClr val="tx2"/>
                </a:solidFill>
              </a:rPr>
              <a:t>DG CONNECT </a:t>
            </a:r>
            <a:r>
              <a:rPr lang="en-US" sz="1200" dirty="0"/>
              <a:t>to: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Environment </a:t>
            </a:r>
            <a:r>
              <a:rPr lang="en-US" sz="1600" b="1" dirty="0">
                <a:solidFill>
                  <a:schemeClr val="tx2"/>
                </a:solidFill>
              </a:rPr>
              <a:t>Agency Austria </a:t>
            </a:r>
            <a:endParaRPr lang="en-US" sz="1600" b="1" dirty="0">
              <a:solidFill>
                <a:schemeClr val="tx2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err="1" smtClean="0"/>
              <a:t>Borderstep</a:t>
            </a:r>
            <a:r>
              <a:rPr lang="en-US" sz="1200" dirty="0" smtClean="0"/>
              <a:t> </a:t>
            </a:r>
            <a:r>
              <a:rPr lang="en-US" sz="1200" dirty="0"/>
              <a:t>Institute for Innovation and Sustainability (DE) </a:t>
            </a:r>
            <a:r>
              <a:rPr lang="en-US" sz="1900" b="1" dirty="0" smtClean="0">
                <a:solidFill>
                  <a:schemeClr val="tx2"/>
                </a:solidFill>
              </a:rPr>
              <a:t> </a:t>
            </a:r>
            <a:endParaRPr lang="en-US" sz="1900" b="1" dirty="0">
              <a:solidFill>
                <a:schemeClr val="tx2"/>
              </a:solidFill>
            </a:endParaRPr>
          </a:p>
          <a:p>
            <a:pPr algn="l"/>
            <a:endParaRPr lang="en-US" sz="1200" dirty="0"/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Objectives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l"/>
            <a:r>
              <a:rPr lang="en-US" sz="1200" dirty="0"/>
              <a:t>T</a:t>
            </a:r>
            <a:r>
              <a:rPr lang="en-US" sz="1200" dirty="0" smtClean="0">
                <a:solidFill>
                  <a:schemeClr val="tx1"/>
                </a:solidFill>
              </a:rPr>
              <a:t>o </a:t>
            </a:r>
            <a:r>
              <a:rPr lang="en-US" sz="1600" b="1" dirty="0">
                <a:solidFill>
                  <a:schemeClr val="tx2"/>
                </a:solidFill>
              </a:rPr>
              <a:t>assess </a:t>
            </a:r>
            <a:r>
              <a:rPr lang="en-US" sz="1200" dirty="0">
                <a:solidFill>
                  <a:schemeClr val="tx1"/>
                </a:solidFill>
              </a:rPr>
              <a:t>the current and future energy consumption and state-of-the-art of cloud computing services in Europe, and to </a:t>
            </a:r>
            <a:r>
              <a:rPr lang="en-US" sz="1600" b="1" dirty="0">
                <a:solidFill>
                  <a:schemeClr val="tx2"/>
                </a:solidFill>
              </a:rPr>
              <a:t>propose recommendations </a:t>
            </a:r>
            <a:r>
              <a:rPr lang="en-US" sz="1200" dirty="0"/>
              <a:t>for energy-efficient cloud computing, </a:t>
            </a:r>
            <a:r>
              <a:rPr lang="en-US" sz="1200" dirty="0">
                <a:solidFill>
                  <a:schemeClr val="tx1"/>
                </a:solidFill>
              </a:rPr>
              <a:t>particularly in relation to future research and development, </a:t>
            </a:r>
            <a:r>
              <a:rPr lang="en-US" sz="1600" b="1" dirty="0">
                <a:solidFill>
                  <a:schemeClr val="tx2"/>
                </a:solidFill>
              </a:rPr>
              <a:t>Green Public Procurement </a:t>
            </a:r>
            <a:r>
              <a:rPr lang="en-US" sz="1200" dirty="0">
                <a:solidFill>
                  <a:schemeClr val="tx1"/>
                </a:solidFill>
              </a:rPr>
              <a:t>and market policies. 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4" name="Bildplatzhalter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8634" b="-7800"/>
          <a:stretch/>
        </p:blipFill>
        <p:spPr>
          <a:xfrm>
            <a:off x="109596" y="548680"/>
            <a:ext cx="2895496" cy="6125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9E97871-124F-427A-8E9A-38BC0682A8A7}"/>
              </a:ext>
            </a:extLst>
          </p:cNvPr>
          <p:cNvSpPr txBox="1">
            <a:spLocks/>
          </p:cNvSpPr>
          <p:nvPr/>
        </p:nvSpPr>
        <p:spPr>
          <a:xfrm>
            <a:off x="3381375" y="271738"/>
            <a:ext cx="5562388" cy="88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EC Study on energy efficiency of cloud computing </a:t>
            </a:r>
            <a:endParaRPr lang="lt-LT" sz="2400" b="0" dirty="0"/>
          </a:p>
        </p:txBody>
      </p:sp>
    </p:spTree>
    <p:extLst>
      <p:ext uri="{BB962C8B-B14F-4D97-AF65-F5344CB8AC3E}">
        <p14:creationId xmlns:p14="http://schemas.microsoft.com/office/powerpoint/2010/main" val="42609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C8B5-7E05-8645-9F0B-88F35640E36C}" type="slidenum">
              <a:rPr lang="de-DE" smtClean="0"/>
              <a:t>20</a:t>
            </a:fld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-86630" y="-468265"/>
            <a:ext cx="9673631" cy="7936095"/>
            <a:chOff x="491296" y="-201610"/>
            <a:chExt cx="12898174" cy="7936094"/>
          </a:xfrm>
        </p:grpSpPr>
        <p:sp>
          <p:nvSpPr>
            <p:cNvPr id="10" name="Rechteck 9">
              <a:extLst>
                <a:ext uri="{FF2B5EF4-FFF2-40B4-BE49-F238E27FC236}">
                  <a16:creationId xmlns="" xmlns:a16="http://schemas.microsoft.com/office/drawing/2014/main" id="{8C44DF09-C6E4-4908-BCD7-ACE46D098963}"/>
                </a:ext>
              </a:extLst>
            </p:cNvPr>
            <p:cNvSpPr/>
            <p:nvPr/>
          </p:nvSpPr>
          <p:spPr bwMode="ltGray">
            <a:xfrm rot="20100000">
              <a:off x="1589221" y="1746890"/>
              <a:ext cx="11800249" cy="2423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tIns="0" rIns="0" bIns="81000" rtlCol="0" anchor="ctr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15750" dirty="0">
                  <a:latin typeface="Bebas Neue" panose="020B0506020202020201" pitchFamily="34" charset="0"/>
                </a:rPr>
                <a:t>Thank you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="" xmlns:a16="http://schemas.microsoft.com/office/drawing/2014/main" id="{596622CC-0640-4888-A7EE-D4D7CDAB5086}"/>
                </a:ext>
              </a:extLst>
            </p:cNvPr>
            <p:cNvSpPr txBox="1"/>
            <p:nvPr/>
          </p:nvSpPr>
          <p:spPr bwMode="ltGray">
            <a:xfrm rot="20100000">
              <a:off x="5528391" y="1158649"/>
              <a:ext cx="1976439" cy="716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4950" dirty="0">
                  <a:solidFill>
                    <a:schemeClr val="accent2"/>
                  </a:solidFill>
                  <a:latin typeface="Bebas Neue" panose="020B0506020202020201" pitchFamily="34" charset="0"/>
                </a:rPr>
                <a:t>Merci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="" xmlns:a16="http://schemas.microsoft.com/office/drawing/2014/main" id="{F3A17E06-1803-49C3-9877-F4A077CC1936}"/>
                </a:ext>
              </a:extLst>
            </p:cNvPr>
            <p:cNvSpPr txBox="1"/>
            <p:nvPr/>
          </p:nvSpPr>
          <p:spPr bwMode="ltGray">
            <a:xfrm rot="20100000">
              <a:off x="9720344" y="2894650"/>
              <a:ext cx="2270953" cy="571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4050" dirty="0">
                  <a:solidFill>
                    <a:schemeClr val="bg1">
                      <a:lumMod val="75000"/>
                    </a:schemeClr>
                  </a:solidFill>
                  <a:latin typeface="Bebas Neue" panose="020B0506020202020201" pitchFamily="34" charset="0"/>
                </a:rPr>
                <a:t>Obrigado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="" xmlns:a16="http://schemas.microsoft.com/office/drawing/2014/main" id="{9AA14F83-4366-449B-9B60-74A234018504}"/>
                </a:ext>
              </a:extLst>
            </p:cNvPr>
            <p:cNvSpPr txBox="1"/>
            <p:nvPr/>
          </p:nvSpPr>
          <p:spPr bwMode="ltGray">
            <a:xfrm rot="20100000">
              <a:off x="5264618" y="691978"/>
              <a:ext cx="2294632" cy="3428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2700" dirty="0">
                  <a:solidFill>
                    <a:schemeClr val="bg1">
                      <a:lumMod val="75000"/>
                    </a:schemeClr>
                  </a:solidFill>
                  <a:latin typeface="Bebas Neue" panose="020B0506020202020201" pitchFamily="34" charset="0"/>
                </a:rPr>
                <a:t>Bedankt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="" xmlns:a16="http://schemas.microsoft.com/office/drawing/2014/main" id="{4FF70695-407D-4B76-84E1-56531A796DEC}"/>
                </a:ext>
              </a:extLst>
            </p:cNvPr>
            <p:cNvSpPr txBox="1"/>
            <p:nvPr/>
          </p:nvSpPr>
          <p:spPr bwMode="ltGray">
            <a:xfrm rot="20100000">
              <a:off x="7613193" y="642995"/>
              <a:ext cx="1605827" cy="35271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2700" dirty="0">
                  <a:solidFill>
                    <a:schemeClr val="bg1">
                      <a:lumMod val="85000"/>
                    </a:schemeClr>
                  </a:solidFill>
                  <a:latin typeface="Bebas Neue" panose="020B0506020202020201" pitchFamily="34" charset="0"/>
                </a:rPr>
                <a:t>Dziękuję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39C207C2-5D5D-4564-A49D-87B18EDBC336}"/>
                </a:ext>
              </a:extLst>
            </p:cNvPr>
            <p:cNvSpPr txBox="1"/>
            <p:nvPr/>
          </p:nvSpPr>
          <p:spPr bwMode="ltGray">
            <a:xfrm rot="14700000">
              <a:off x="9870803" y="4191093"/>
              <a:ext cx="1021075" cy="49974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2700" dirty="0">
                  <a:solidFill>
                    <a:schemeClr val="accent2"/>
                  </a:solidFill>
                  <a:latin typeface="Bebas Neue" panose="020B0506020202020201" pitchFamily="34" charset="0"/>
                </a:rPr>
                <a:t>Kiitos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="" xmlns:a16="http://schemas.microsoft.com/office/drawing/2014/main" id="{1D6EB3AD-589E-472F-A381-7B7CC519FC0E}"/>
                </a:ext>
              </a:extLst>
            </p:cNvPr>
            <p:cNvSpPr txBox="1"/>
            <p:nvPr/>
          </p:nvSpPr>
          <p:spPr bwMode="ltGray">
            <a:xfrm rot="20100000">
              <a:off x="10684410" y="4052491"/>
              <a:ext cx="1024887" cy="3248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Bebas Neue" panose="020B0506020202020201" pitchFamily="34" charset="0"/>
                </a:rPr>
                <a:t>Gracias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="" xmlns:a16="http://schemas.microsoft.com/office/drawing/2014/main" id="{67520D81-E458-4377-A2FE-DE5BBC25B13B}"/>
                </a:ext>
              </a:extLst>
            </p:cNvPr>
            <p:cNvSpPr txBox="1"/>
            <p:nvPr/>
          </p:nvSpPr>
          <p:spPr bwMode="ltGray">
            <a:xfrm rot="14700000">
              <a:off x="4415677" y="294860"/>
              <a:ext cx="1277877" cy="28493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  <a:latin typeface="Bebas Neue" panose="020B0506020202020201" pitchFamily="34" charset="0"/>
                </a:rPr>
                <a:t>Grazie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="" xmlns:a16="http://schemas.microsoft.com/office/drawing/2014/main" id="{4E059DC7-AC19-45AB-A37E-4D9C676C4B36}"/>
                </a:ext>
              </a:extLst>
            </p:cNvPr>
            <p:cNvSpPr txBox="1"/>
            <p:nvPr/>
          </p:nvSpPr>
          <p:spPr bwMode="ltGray">
            <a:xfrm rot="20100000">
              <a:off x="5490891" y="430727"/>
              <a:ext cx="1277877" cy="2209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  <a:latin typeface="Bebas Neue" panose="020B0506020202020201" pitchFamily="34" charset="0"/>
                </a:rPr>
                <a:t>Tak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="" xmlns:a16="http://schemas.microsoft.com/office/drawing/2014/main" id="{730E95C8-2D0C-46E0-8644-15D34B525DD1}"/>
                </a:ext>
              </a:extLst>
            </p:cNvPr>
            <p:cNvSpPr txBox="1"/>
            <p:nvPr/>
          </p:nvSpPr>
          <p:spPr bwMode="ltGray">
            <a:xfrm rot="14700000">
              <a:off x="8067259" y="5280803"/>
              <a:ext cx="4310510" cy="59685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3600" dirty="0" err="1">
                  <a:solidFill>
                    <a:schemeClr val="bg1">
                      <a:lumMod val="65000"/>
                    </a:schemeClr>
                  </a:solidFill>
                  <a:latin typeface="Bebas Neue" panose="020B0506020202020201" pitchFamily="34" charset="0"/>
                </a:rPr>
                <a:t>eşekkür</a:t>
              </a:r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latin typeface="Bebas Neue" panose="020B0506020202020201" pitchFamily="34" charset="0"/>
                </a:rPr>
                <a:t> </a:t>
              </a:r>
              <a:r>
                <a:rPr lang="en-US" sz="3600" dirty="0" err="1" smtClean="0">
                  <a:solidFill>
                    <a:schemeClr val="bg1">
                      <a:lumMod val="65000"/>
                    </a:schemeClr>
                  </a:solidFill>
                  <a:latin typeface="Bebas Neue" panose="020B0506020202020201" pitchFamily="34" charset="0"/>
                </a:rPr>
                <a:t>ederim</a:t>
              </a:r>
              <a:endParaRPr lang="en-US" sz="3600" dirty="0">
                <a:solidFill>
                  <a:schemeClr val="bg1">
                    <a:lumMod val="65000"/>
                  </a:schemeClr>
                </a:solidFill>
                <a:latin typeface="Bebas Neue" panose="020B0506020202020201" pitchFamily="34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="" xmlns:a16="http://schemas.microsoft.com/office/drawing/2014/main" id="{1B34E1DF-488C-4958-B19F-5299C9C5CFEC}"/>
                </a:ext>
              </a:extLst>
            </p:cNvPr>
            <p:cNvSpPr txBox="1"/>
            <p:nvPr/>
          </p:nvSpPr>
          <p:spPr bwMode="ltGray">
            <a:xfrm rot="14700000">
              <a:off x="2653127" y="870664"/>
              <a:ext cx="2094140" cy="50484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3600" dirty="0">
                  <a:solidFill>
                    <a:schemeClr val="accent2"/>
                  </a:solidFill>
                  <a:latin typeface="Bebas Neue" panose="020B0506020202020201" pitchFamily="34" charset="0"/>
                </a:rPr>
                <a:t>Obrigado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="" xmlns:a16="http://schemas.microsoft.com/office/drawing/2014/main" id="{6AFDCD7C-838D-4D51-AE54-43DB9761AF98}"/>
                </a:ext>
              </a:extLst>
            </p:cNvPr>
            <p:cNvSpPr txBox="1"/>
            <p:nvPr/>
          </p:nvSpPr>
          <p:spPr bwMode="ltGray">
            <a:xfrm rot="20100000">
              <a:off x="2613790" y="2800386"/>
              <a:ext cx="2115045" cy="4018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2700" dirty="0">
                  <a:solidFill>
                    <a:schemeClr val="bg1">
                      <a:lumMod val="75000"/>
                    </a:schemeClr>
                  </a:solidFill>
                  <a:latin typeface="Bebas Neue" panose="020B0506020202020201" pitchFamily="34" charset="0"/>
                </a:rPr>
                <a:t>Dziękuję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="" xmlns:a16="http://schemas.microsoft.com/office/drawing/2014/main" id="{294445B1-9D54-4466-94EA-03E5B4C94506}"/>
                </a:ext>
              </a:extLst>
            </p:cNvPr>
            <p:cNvSpPr txBox="1"/>
            <p:nvPr/>
          </p:nvSpPr>
          <p:spPr bwMode="ltGray">
            <a:xfrm rot="14700000">
              <a:off x="2172598" y="1420845"/>
              <a:ext cx="2294632" cy="3690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2700" dirty="0">
                  <a:solidFill>
                    <a:schemeClr val="bg1">
                      <a:lumMod val="75000"/>
                    </a:schemeClr>
                  </a:solidFill>
                  <a:latin typeface="Bebas Neue" panose="020B0506020202020201" pitchFamily="34" charset="0"/>
                </a:rPr>
                <a:t>Terima kasih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="" xmlns:a16="http://schemas.microsoft.com/office/drawing/2014/main" id="{76088787-DD0C-4CE3-8C71-D63C470D5EFF}"/>
                </a:ext>
              </a:extLst>
            </p:cNvPr>
            <p:cNvSpPr txBox="1"/>
            <p:nvPr/>
          </p:nvSpPr>
          <p:spPr bwMode="ltGray">
            <a:xfrm rot="20100000">
              <a:off x="491296" y="2905635"/>
              <a:ext cx="3062202" cy="571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4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ebas Neue" panose="020B0506020202020201" pitchFamily="34" charset="0"/>
                </a:rPr>
                <a:t>Köszönöm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="" xmlns:a16="http://schemas.microsoft.com/office/drawing/2014/main" id="{13731D51-C463-4D26-B609-DEB693958F4A}"/>
                </a:ext>
              </a:extLst>
            </p:cNvPr>
            <p:cNvSpPr txBox="1"/>
            <p:nvPr/>
          </p:nvSpPr>
          <p:spPr bwMode="ltGray">
            <a:xfrm rot="14700000">
              <a:off x="1481276" y="1042269"/>
              <a:ext cx="2294632" cy="35782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just">
                <a:lnSpc>
                  <a:spcPct val="90000"/>
                </a:lnSpc>
                <a:spcAft>
                  <a:spcPts val="750"/>
                </a:spcAft>
              </a:pPr>
              <a:r>
                <a:rPr lang="en-US" sz="2100" dirty="0">
                  <a:solidFill>
                    <a:schemeClr val="bg1">
                      <a:lumMod val="85000"/>
                    </a:schemeClr>
                  </a:solidFill>
                  <a:latin typeface="Bebas Neue" panose="020B0506020202020201" pitchFamily="34" charset="0"/>
                </a:rPr>
                <a:t>Paldies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="" xmlns:a16="http://schemas.microsoft.com/office/drawing/2014/main" id="{05C398BB-2251-4EFF-87A8-5E4613C33A4F}"/>
                </a:ext>
              </a:extLst>
            </p:cNvPr>
            <p:cNvSpPr txBox="1"/>
            <p:nvPr/>
          </p:nvSpPr>
          <p:spPr bwMode="ltGray">
            <a:xfrm rot="20100000">
              <a:off x="1597814" y="2416094"/>
              <a:ext cx="1277877" cy="28493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105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Hvala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="" xmlns:a16="http://schemas.microsoft.com/office/drawing/2014/main" id="{FA4DABD4-2947-45C0-BF96-9A4C6BDF449F}"/>
                </a:ext>
              </a:extLst>
            </p:cNvPr>
            <p:cNvSpPr txBox="1"/>
            <p:nvPr/>
          </p:nvSpPr>
          <p:spPr bwMode="ltGray">
            <a:xfrm rot="20100000">
              <a:off x="7044813" y="4137916"/>
              <a:ext cx="2052211" cy="53767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2700" dirty="0">
                  <a:solidFill>
                    <a:schemeClr val="bg1">
                      <a:lumMod val="95000"/>
                    </a:schemeClr>
                  </a:solidFill>
                  <a:latin typeface="Bebas Neue" panose="020B0506020202020201" pitchFamily="34" charset="0"/>
                </a:rPr>
                <a:t>Köszönöm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="" xmlns:a16="http://schemas.microsoft.com/office/drawing/2014/main" id="{FE460A4F-B82A-4833-8D0F-39D5A35761CB}"/>
                </a:ext>
              </a:extLst>
            </p:cNvPr>
            <p:cNvSpPr txBox="1"/>
            <p:nvPr/>
          </p:nvSpPr>
          <p:spPr bwMode="ltGray">
            <a:xfrm rot="20146293">
              <a:off x="531234" y="5180751"/>
              <a:ext cx="1277877" cy="26075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  <a:latin typeface="Bebas Neue" panose="020B0506020202020201" pitchFamily="34" charset="0"/>
                </a:rPr>
                <a:t>Grazie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="" xmlns:a16="http://schemas.microsoft.com/office/drawing/2014/main" id="{32E99ACD-DC9D-48D3-A616-3D01757CA1D2}"/>
                </a:ext>
              </a:extLst>
            </p:cNvPr>
            <p:cNvSpPr txBox="1"/>
            <p:nvPr/>
          </p:nvSpPr>
          <p:spPr bwMode="ltGray">
            <a:xfrm rot="20100000">
              <a:off x="509722" y="5513325"/>
              <a:ext cx="1536771" cy="5715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4050" dirty="0">
                  <a:solidFill>
                    <a:schemeClr val="bg1">
                      <a:lumMod val="75000"/>
                    </a:schemeClr>
                  </a:solidFill>
                  <a:latin typeface="Bebas Neue" panose="020B0506020202020201" pitchFamily="34" charset="0"/>
                </a:rPr>
                <a:t>Merci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="" xmlns:a16="http://schemas.microsoft.com/office/drawing/2014/main" id="{78C4FC2D-C8EA-49B4-8CA9-1C33A4763110}"/>
                </a:ext>
              </a:extLst>
            </p:cNvPr>
            <p:cNvSpPr txBox="1"/>
            <p:nvPr/>
          </p:nvSpPr>
          <p:spPr bwMode="ltGray">
            <a:xfrm rot="20100000">
              <a:off x="10467078" y="3515820"/>
              <a:ext cx="1322573" cy="41644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2700" dirty="0">
                  <a:solidFill>
                    <a:schemeClr val="bg1">
                      <a:lumMod val="65000"/>
                    </a:schemeClr>
                  </a:solidFill>
                  <a:latin typeface="Bebas Neue" panose="020B0506020202020201" pitchFamily="34" charset="0"/>
                </a:rPr>
                <a:t>Paldies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="" xmlns:a16="http://schemas.microsoft.com/office/drawing/2014/main" id="{04D806A2-1C90-4786-A23A-FBCAEF89253D}"/>
                </a:ext>
              </a:extLst>
            </p:cNvPr>
            <p:cNvSpPr txBox="1"/>
            <p:nvPr/>
          </p:nvSpPr>
          <p:spPr bwMode="ltGray">
            <a:xfrm rot="14700000">
              <a:off x="6370975" y="6094522"/>
              <a:ext cx="542735" cy="18016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Bebas Neue" panose="020B0506020202020201" pitchFamily="34" charset="0"/>
                </a:rPr>
                <a:t>Děkuji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="" xmlns:a16="http://schemas.microsoft.com/office/drawing/2014/main" id="{67EF8187-01E3-48EB-8396-A242B41C0473}"/>
                </a:ext>
              </a:extLst>
            </p:cNvPr>
            <p:cNvSpPr txBox="1"/>
            <p:nvPr/>
          </p:nvSpPr>
          <p:spPr bwMode="ltGray">
            <a:xfrm rot="14700000">
              <a:off x="8543737" y="4856679"/>
              <a:ext cx="1520036" cy="3690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2700" dirty="0">
                  <a:solidFill>
                    <a:schemeClr val="bg1">
                      <a:lumMod val="50000"/>
                    </a:schemeClr>
                  </a:solidFill>
                  <a:latin typeface="Bebas Neue" panose="020B0506020202020201" pitchFamily="34" charset="0"/>
                </a:rPr>
                <a:t>Bedankt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="" xmlns:a16="http://schemas.microsoft.com/office/drawing/2014/main" id="{306CC1EE-F84E-4610-9AC4-768766316EF4}"/>
                </a:ext>
              </a:extLst>
            </p:cNvPr>
            <p:cNvSpPr txBox="1"/>
            <p:nvPr/>
          </p:nvSpPr>
          <p:spPr bwMode="ltGray">
            <a:xfrm rot="14700000">
              <a:off x="10413453" y="5033231"/>
              <a:ext cx="1095540" cy="7157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1800" dirty="0">
                  <a:solidFill>
                    <a:schemeClr val="accent2"/>
                  </a:solidFill>
                  <a:latin typeface="Bebas Neue" panose="020B0506020202020201" pitchFamily="34" charset="0"/>
                </a:rPr>
                <a:t>Eskerrik asko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="" xmlns:a16="http://schemas.microsoft.com/office/drawing/2014/main" id="{E35F5F56-27CF-4942-B7FA-6EFA0681A54A}"/>
                </a:ext>
              </a:extLst>
            </p:cNvPr>
            <p:cNvSpPr txBox="1"/>
            <p:nvPr/>
          </p:nvSpPr>
          <p:spPr bwMode="ltGray">
            <a:xfrm rot="20100000">
              <a:off x="4021660" y="5389080"/>
              <a:ext cx="3179226" cy="716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r>
                <a:rPr lang="en-US" sz="5400" dirty="0">
                  <a:solidFill>
                    <a:schemeClr val="accent2"/>
                  </a:solidFill>
                  <a:latin typeface="Bebas Neue" panose="020B0506020202020201" pitchFamily="34" charset="0"/>
                </a:rPr>
                <a:t>Bedankt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="" xmlns:a16="http://schemas.microsoft.com/office/drawing/2014/main" id="{FF8B3F9D-6D8A-4CC1-AFB4-E905F6744891}"/>
                </a:ext>
              </a:extLst>
            </p:cNvPr>
            <p:cNvSpPr txBox="1"/>
            <p:nvPr/>
          </p:nvSpPr>
          <p:spPr bwMode="ltGray">
            <a:xfrm rot="20100000">
              <a:off x="7438901" y="4797111"/>
              <a:ext cx="1393180" cy="2569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1800" dirty="0">
                  <a:solidFill>
                    <a:schemeClr val="bg1">
                      <a:lumMod val="85000"/>
                    </a:schemeClr>
                  </a:solidFill>
                  <a:latin typeface="Bebas Neue" panose="020B0506020202020201" pitchFamily="34" charset="0"/>
                </a:rPr>
                <a:t>Danke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="" xmlns:a16="http://schemas.microsoft.com/office/drawing/2014/main" id="{DA538882-90AA-4040-88E1-C45802C9DCEF}"/>
                </a:ext>
              </a:extLst>
            </p:cNvPr>
            <p:cNvSpPr txBox="1"/>
            <p:nvPr/>
          </p:nvSpPr>
          <p:spPr bwMode="ltGray">
            <a:xfrm rot="20100000">
              <a:off x="7694043" y="5134946"/>
              <a:ext cx="1277877" cy="21101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105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Tak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="" xmlns:a16="http://schemas.microsoft.com/office/drawing/2014/main" id="{D23A0FE7-7C22-4E9B-B353-701C0542F7A6}"/>
                </a:ext>
              </a:extLst>
            </p:cNvPr>
            <p:cNvSpPr txBox="1"/>
            <p:nvPr/>
          </p:nvSpPr>
          <p:spPr bwMode="ltGray">
            <a:xfrm rot="20100000">
              <a:off x="5665762" y="6137077"/>
              <a:ext cx="636638" cy="28493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1050" dirty="0">
                  <a:solidFill>
                    <a:schemeClr val="bg1">
                      <a:lumMod val="75000"/>
                    </a:schemeClr>
                  </a:solidFill>
                  <a:latin typeface="Bebas Neue" panose="020B0506020202020201" pitchFamily="34" charset="0"/>
                </a:rPr>
                <a:t>Grazie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="" xmlns:a16="http://schemas.microsoft.com/office/drawing/2014/main" id="{17839AD4-3C28-4357-90B5-41AA8433EF99}"/>
                </a:ext>
              </a:extLst>
            </p:cNvPr>
            <p:cNvSpPr txBox="1"/>
            <p:nvPr/>
          </p:nvSpPr>
          <p:spPr bwMode="ltGray">
            <a:xfrm rot="20100000">
              <a:off x="865626" y="6137258"/>
              <a:ext cx="1393180" cy="2569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750"/>
                </a:spcAft>
              </a:pPr>
              <a:r>
                <a:rPr lang="en-US" sz="1800" dirty="0">
                  <a:solidFill>
                    <a:schemeClr val="accent2"/>
                  </a:solidFill>
                  <a:latin typeface="Bebas Neue" panose="020B0506020202020201" pitchFamily="34" charset="0"/>
                </a:rPr>
                <a:t>Obrigado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7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304801" y="6356351"/>
            <a:ext cx="246599" cy="365124"/>
          </a:xfrm>
        </p:spPr>
        <p:txBody>
          <a:bodyPr/>
          <a:lstStyle/>
          <a:p>
            <a:fld id="{72BFC8B5-7E05-8645-9F0B-88F35640E36C}" type="slidenum">
              <a:rPr lang="de-DE" smtClean="0"/>
              <a:t>21</a:t>
            </a:fld>
            <a:endParaRPr lang="de-DE" dirty="0"/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372568" y="4714525"/>
            <a:ext cx="3189238" cy="6013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110000"/>
              </a:lnSpc>
              <a:spcBef>
                <a:spcPts val="450"/>
              </a:spcBef>
              <a:buClr>
                <a:schemeClr val="tx2"/>
              </a:buClr>
              <a:buSzPct val="90000"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AGENCY AUSTRIA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www.umweltbundesamt.at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372569" y="5525887"/>
            <a:ext cx="4018457" cy="3006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>
              <a:lnSpc>
                <a:spcPct val="110000"/>
              </a:lnSpc>
              <a:spcBef>
                <a:spcPts val="450"/>
              </a:spcBef>
              <a:buClr>
                <a:schemeClr val="tx2"/>
              </a:buClr>
              <a:buSzPct val="90000"/>
              <a:defRPr/>
            </a:pP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Bildnachweis (Grafiken): © </a:t>
            </a:r>
            <a:r>
              <a:rPr lang="de-DE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</a:t>
            </a: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de-DE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endParaRPr lang="de-DE" sz="10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\\umweltbundesamt.at\Organisation\756\Intern\01_CorporateDesign_neu_2009\Bilderwelt\00_Originale\Grafiken_Zehetbauer\_neueIcons_vorab\MultifunktionaleRäu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87" y="1739385"/>
            <a:ext cx="2151557" cy="29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85034" y="2446069"/>
            <a:ext cx="3477366" cy="16614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44563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4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44563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rgbClr val="7F7F7F"/>
                </a:solidFill>
                <a:latin typeface="Arial" pitchFamily="34" charset="0"/>
              </a:defRPr>
            </a:lvl2pPr>
            <a:lvl3pPr algn="l" defTabSz="944563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rgbClr val="7F7F7F"/>
                </a:solidFill>
                <a:latin typeface="Arial" pitchFamily="34" charset="0"/>
              </a:defRPr>
            </a:lvl3pPr>
            <a:lvl4pPr algn="l" defTabSz="944563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rgbClr val="7F7F7F"/>
                </a:solidFill>
                <a:latin typeface="Arial" pitchFamily="34" charset="0"/>
              </a:defRPr>
            </a:lvl4pPr>
            <a:lvl5pPr algn="l" defTabSz="944563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rgbClr val="7F7F7F"/>
                </a:solidFill>
                <a:latin typeface="Arial" pitchFamily="34" charset="0"/>
              </a:defRPr>
            </a:lvl5pPr>
            <a:lvl6pPr marL="4572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defTabSz="944563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de-DE" sz="2000" b="1" kern="0" dirty="0" smtClean="0">
                <a:solidFill>
                  <a:schemeClr val="tx1"/>
                </a:solidFill>
              </a:rPr>
              <a:t>MONTEVECCHI</a:t>
            </a:r>
            <a:r>
              <a:rPr lang="de-DE" sz="1600" b="1" kern="0" dirty="0" smtClean="0">
                <a:solidFill>
                  <a:schemeClr val="tx1"/>
                </a:solidFill>
              </a:rPr>
              <a:t> FRANCESCA</a:t>
            </a:r>
            <a:endParaRPr lang="de-DE" sz="1600" b="1" kern="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en-US" sz="1200" i="1" dirty="0" smtClean="0">
                <a:solidFill>
                  <a:schemeClr val="tx1"/>
                </a:solidFill>
              </a:rPr>
              <a:t>Senior Expert – Circular Economy</a:t>
            </a:r>
            <a:endParaRPr lang="en-US" sz="1200" i="1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800"/>
              </a:spcBef>
            </a:pPr>
            <a:r>
              <a:rPr lang="en-GB" sz="1200" dirty="0">
                <a:solidFill>
                  <a:schemeClr val="tx1"/>
                </a:solidFill>
              </a:rPr>
              <a:t>t: +</a:t>
            </a:r>
            <a:r>
              <a:rPr lang="en-GB" sz="1200" dirty="0" smtClean="0">
                <a:solidFill>
                  <a:schemeClr val="tx1"/>
                </a:solidFill>
              </a:rPr>
              <a:t>43131304-5573 </a:t>
            </a:r>
            <a:r>
              <a:rPr lang="en-GB" sz="1200" dirty="0">
                <a:solidFill>
                  <a:schemeClr val="tx1"/>
                </a:solidFill>
              </a:rPr>
              <a:t/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e: </a:t>
            </a:r>
            <a:r>
              <a:rPr lang="en-GB" sz="1200" dirty="0" smtClean="0">
                <a:solidFill>
                  <a:schemeClr val="tx1"/>
                </a:solidFill>
              </a:rPr>
              <a:t>francesca.montevecchi@umweltbundesamt.at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t="-2223" r="23030" b="-10497"/>
          <a:stretch/>
        </p:blipFill>
        <p:spPr>
          <a:xfrm>
            <a:off x="0" y="889776"/>
            <a:ext cx="2616629" cy="5535361"/>
          </a:xfrm>
          <a:prstGeom prst="rect">
            <a:avLst/>
          </a:prstGeom>
        </p:spPr>
      </p:pic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3131840" y="697309"/>
            <a:ext cx="5904656" cy="5976664"/>
          </a:xfrm>
        </p:spPr>
        <p:txBody>
          <a:bodyPr>
            <a:normAutofit/>
          </a:bodyPr>
          <a:lstStyle/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endParaRPr lang="en-US" sz="1200" dirty="0">
              <a:solidFill>
                <a:schemeClr val="tx1"/>
              </a:solidFill>
            </a:endParaRPr>
          </a:p>
          <a:p>
            <a:pPr algn="l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243247" y="669124"/>
            <a:ext cx="5904656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/>
          </a:p>
          <a:p>
            <a:endParaRPr lang="en-GB" sz="1200" b="1" dirty="0" smtClean="0"/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200" b="1" dirty="0" smtClean="0"/>
              <a:t>Analyse </a:t>
            </a:r>
            <a:r>
              <a:rPr lang="en-GB" sz="1200" b="1" dirty="0"/>
              <a:t>and model across the </a:t>
            </a:r>
            <a:r>
              <a:rPr lang="en-GB" sz="1200" b="1" dirty="0" smtClean="0"/>
              <a:t>EU28 </a:t>
            </a:r>
            <a:r>
              <a:rPr lang="en-GB" sz="1200" dirty="0" smtClean="0"/>
              <a:t> </a:t>
            </a:r>
            <a:r>
              <a:rPr lang="en-GB" sz="1200" dirty="0"/>
              <a:t>the energy consumption of the cloud computing data centre infrastructure and forecast </a:t>
            </a:r>
            <a:r>
              <a:rPr lang="en-GB" sz="1200" dirty="0" smtClean="0"/>
              <a:t>by </a:t>
            </a:r>
            <a:r>
              <a:rPr lang="en-GB" sz="1200" dirty="0"/>
              <a:t>2025</a:t>
            </a:r>
            <a:r>
              <a:rPr lang="en-GB" sz="1200" dirty="0" smtClean="0"/>
              <a:t>. Future scenarios digitalization. </a:t>
            </a:r>
            <a:endParaRPr lang="en-GB" sz="1200" dirty="0" smtClean="0"/>
          </a:p>
          <a:p>
            <a:pPr marL="228600" lvl="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200" b="1" dirty="0" smtClean="0"/>
              <a:t>Technological analysis</a:t>
            </a:r>
            <a:r>
              <a:rPr lang="en-GB" sz="1200" dirty="0" smtClean="0"/>
              <a:t> </a:t>
            </a:r>
            <a:r>
              <a:rPr lang="en-GB" sz="1200" dirty="0"/>
              <a:t>for providing full cloud computing </a:t>
            </a:r>
            <a:r>
              <a:rPr lang="en-GB" sz="1200" dirty="0" smtClean="0"/>
              <a:t>services</a:t>
            </a:r>
          </a:p>
          <a:p>
            <a:pPr marL="228600" lvl="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200" b="1" dirty="0" smtClean="0"/>
              <a:t>Policy analysis</a:t>
            </a:r>
            <a:r>
              <a:rPr lang="en-GB" sz="1200" dirty="0" smtClean="0"/>
              <a:t> of </a:t>
            </a:r>
            <a:r>
              <a:rPr lang="en-GB" sz="1200" dirty="0"/>
              <a:t>current approaches for stimulating or imposing eco-friendly procurement, use and provisioning of digital technologies. </a:t>
            </a:r>
            <a:endParaRPr lang="en-GB" sz="1200" dirty="0" smtClean="0"/>
          </a:p>
          <a:p>
            <a:pPr marL="228600" lvl="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200" b="1" dirty="0" smtClean="0"/>
              <a:t>Research </a:t>
            </a:r>
            <a:r>
              <a:rPr lang="en-GB" sz="1200" b="1" dirty="0"/>
              <a:t>and technological </a:t>
            </a:r>
            <a:r>
              <a:rPr lang="en-GB" sz="1200" b="1" dirty="0" smtClean="0"/>
              <a:t>development </a:t>
            </a:r>
            <a:r>
              <a:rPr lang="en-GB" sz="1200" dirty="0" smtClean="0"/>
              <a:t>identifying </a:t>
            </a:r>
            <a:r>
              <a:rPr lang="en-GB" sz="1200" dirty="0"/>
              <a:t>key technological </a:t>
            </a:r>
            <a:r>
              <a:rPr lang="en-GB" sz="1200" dirty="0" smtClean="0"/>
              <a:t>areas. </a:t>
            </a:r>
            <a:endParaRPr lang="de-AT" sz="1200" dirty="0"/>
          </a:p>
          <a:p>
            <a:pPr marL="228600" lvl="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400" b="1" dirty="0">
                <a:solidFill>
                  <a:schemeClr val="tx2"/>
                </a:solidFill>
              </a:rPr>
              <a:t>Green </a:t>
            </a:r>
            <a:r>
              <a:rPr lang="en-GB" sz="1400" b="1" dirty="0">
                <a:solidFill>
                  <a:schemeClr val="tx2"/>
                </a:solidFill>
              </a:rPr>
              <a:t>Public Procurement (GPP): </a:t>
            </a:r>
            <a:r>
              <a:rPr lang="en-GB" sz="1200" dirty="0"/>
              <a:t>compile and analyse the impact of existing </a:t>
            </a:r>
            <a:r>
              <a:rPr lang="en-GB" sz="1200" dirty="0" smtClean="0"/>
              <a:t>schemes </a:t>
            </a:r>
            <a:r>
              <a:rPr lang="en-GB" sz="1200" dirty="0"/>
              <a:t>and recommend policy options for </a:t>
            </a:r>
            <a:r>
              <a:rPr lang="en-GB" sz="1200" dirty="0" smtClean="0"/>
              <a:t>cloud </a:t>
            </a:r>
            <a:r>
              <a:rPr lang="en-GB" sz="1200" dirty="0"/>
              <a:t>computing services. </a:t>
            </a:r>
            <a:endParaRPr lang="de-AT" sz="1200" dirty="0"/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200" b="1" dirty="0" smtClean="0"/>
              <a:t>Providers </a:t>
            </a:r>
            <a:r>
              <a:rPr lang="en-GB" sz="1200" b="1" dirty="0"/>
              <a:t>of cloud computing services</a:t>
            </a:r>
            <a:r>
              <a:rPr lang="en-GB" sz="1200" dirty="0"/>
              <a:t>: compile, analyse and recommend policy options for stimulating the provisioning of energy efficient cloud computing services. </a:t>
            </a:r>
            <a:endParaRPr lang="en-GB" sz="1200" dirty="0" smtClean="0"/>
          </a:p>
          <a:p>
            <a:endParaRPr lang="en-US" sz="1200" dirty="0" smtClean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9E97871-124F-427A-8E9A-38BC0682A8A7}"/>
              </a:ext>
            </a:extLst>
          </p:cNvPr>
          <p:cNvSpPr txBox="1">
            <a:spLocks/>
          </p:cNvSpPr>
          <p:nvPr/>
        </p:nvSpPr>
        <p:spPr>
          <a:xfrm>
            <a:off x="3381375" y="109812"/>
            <a:ext cx="5562388" cy="88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Project Outline </a:t>
            </a:r>
            <a:endParaRPr lang="lt-LT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131840" y="1089195"/>
            <a:ext cx="5904656" cy="5976664"/>
          </a:xfrm>
        </p:spPr>
        <p:txBody>
          <a:bodyPr>
            <a:norm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In recent years, the </a:t>
            </a:r>
            <a:r>
              <a:rPr lang="en-US" sz="1600" b="1" dirty="0">
                <a:solidFill>
                  <a:schemeClr val="tx2"/>
                </a:solidFill>
              </a:rPr>
              <a:t>demand for data </a:t>
            </a:r>
            <a:r>
              <a:rPr lang="en-US" sz="1600" b="1" dirty="0" err="1">
                <a:solidFill>
                  <a:schemeClr val="tx2"/>
                </a:solidFill>
              </a:rPr>
              <a:t>centre</a:t>
            </a:r>
            <a:r>
              <a:rPr lang="en-US" sz="1600" b="1" dirty="0">
                <a:solidFill>
                  <a:schemeClr val="tx2"/>
                </a:solidFill>
              </a:rPr>
              <a:t> services has grown exponentially </a:t>
            </a:r>
            <a:r>
              <a:rPr lang="en-US" sz="1200" dirty="0">
                <a:solidFill>
                  <a:schemeClr val="tx1"/>
                </a:solidFill>
              </a:rPr>
              <a:t>as the cloud model is expanding.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l"/>
            <a:endParaRPr lang="en-US" sz="1200" dirty="0" smtClean="0"/>
          </a:p>
          <a:p>
            <a:pPr algn="l"/>
            <a:endParaRPr lang="en-US" sz="1200" dirty="0"/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This </a:t>
            </a:r>
            <a:r>
              <a:rPr lang="en-US" sz="1200" dirty="0">
                <a:solidFill>
                  <a:schemeClr val="tx1"/>
                </a:solidFill>
              </a:rPr>
              <a:t>has contributed to the consolidation of </a:t>
            </a:r>
            <a:r>
              <a:rPr lang="en-US" sz="1700" b="1" dirty="0">
                <a:solidFill>
                  <a:schemeClr val="tx2"/>
                </a:solidFill>
              </a:rPr>
              <a:t>larger data </a:t>
            </a:r>
            <a:r>
              <a:rPr lang="en-US" sz="1700" b="1" dirty="0" err="1">
                <a:solidFill>
                  <a:schemeClr val="tx2"/>
                </a:solidFill>
              </a:rPr>
              <a:t>centres</a:t>
            </a:r>
            <a:r>
              <a:rPr lang="en-US" sz="1200" dirty="0">
                <a:solidFill>
                  <a:schemeClr val="tx1"/>
                </a:solidFill>
              </a:rPr>
              <a:t>, and studies predict a </a:t>
            </a:r>
            <a:r>
              <a:rPr lang="en-US" sz="1600" b="1" dirty="0">
                <a:solidFill>
                  <a:schemeClr val="tx2"/>
                </a:solidFill>
              </a:rPr>
              <a:t>sharp increase in energy demand for cloud services</a:t>
            </a:r>
            <a:r>
              <a:rPr lang="en-US" sz="1050" dirty="0">
                <a:solidFill>
                  <a:schemeClr val="tx1"/>
                </a:solidFill>
              </a:rPr>
              <a:t>. </a:t>
            </a:r>
            <a:endParaRPr lang="en-US" sz="1050" dirty="0" smtClean="0">
              <a:solidFill>
                <a:schemeClr val="tx1"/>
              </a:solidFill>
            </a:endParaRPr>
          </a:p>
          <a:p>
            <a:pPr algn="l"/>
            <a:endParaRPr lang="en-US" sz="1200" dirty="0" smtClean="0"/>
          </a:p>
          <a:p>
            <a:pPr algn="l"/>
            <a:endParaRPr lang="en-US" sz="1200" dirty="0"/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dirty="0">
                <a:solidFill>
                  <a:schemeClr val="tx1"/>
                </a:solidFill>
              </a:rPr>
              <a:t>importance of this topic has also been underlined by the European Commission, and </a:t>
            </a:r>
            <a:r>
              <a:rPr lang="en-US" sz="1200" dirty="0"/>
              <a:t>further developments in this area will be crucial in order </a:t>
            </a:r>
            <a:r>
              <a:rPr lang="en-US" sz="1200" dirty="0"/>
              <a:t>to </a:t>
            </a:r>
            <a:r>
              <a:rPr lang="en-US" sz="1900" b="1" dirty="0">
                <a:solidFill>
                  <a:schemeClr val="tx2"/>
                </a:solidFill>
              </a:rPr>
              <a:t>deliver a European Digital Single Market.</a:t>
            </a:r>
          </a:p>
          <a:p>
            <a:pPr algn="l"/>
            <a:endParaRPr lang="en-US" sz="1900" b="1" dirty="0">
              <a:solidFill>
                <a:schemeClr val="tx2"/>
              </a:solidFill>
            </a:endParaRPr>
          </a:p>
          <a:p>
            <a:pPr algn="l"/>
            <a:endParaRPr lang="en-US" sz="1200" dirty="0" smtClean="0">
              <a:solidFill>
                <a:schemeClr val="tx1"/>
              </a:solidFill>
            </a:endParaRPr>
          </a:p>
          <a:p>
            <a:pPr algn="l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Bildplatzhalter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8634" b="-7800"/>
          <a:stretch/>
        </p:blipFill>
        <p:spPr>
          <a:xfrm>
            <a:off x="109596" y="548680"/>
            <a:ext cx="2895496" cy="6125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9E97871-124F-427A-8E9A-38BC0682A8A7}"/>
              </a:ext>
            </a:extLst>
          </p:cNvPr>
          <p:cNvSpPr txBox="1">
            <a:spLocks/>
          </p:cNvSpPr>
          <p:nvPr/>
        </p:nvSpPr>
        <p:spPr>
          <a:xfrm>
            <a:off x="3381375" y="271738"/>
            <a:ext cx="5562388" cy="88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Problem framing </a:t>
            </a:r>
            <a:endParaRPr lang="lt-LT" sz="2400" b="0" dirty="0"/>
          </a:p>
        </p:txBody>
      </p:sp>
    </p:spTree>
    <p:extLst>
      <p:ext uri="{BB962C8B-B14F-4D97-AF65-F5344CB8AC3E}">
        <p14:creationId xmlns:p14="http://schemas.microsoft.com/office/powerpoint/2010/main" val="9468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9" y="1157009"/>
            <a:ext cx="7908966" cy="4614399"/>
          </a:xfrm>
          <a:prstGeom prst="rect">
            <a:avLst/>
          </a:prstGeo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89E97871-124F-427A-8E9A-38BC0682A8A7}"/>
              </a:ext>
            </a:extLst>
          </p:cNvPr>
          <p:cNvSpPr txBox="1">
            <a:spLocks/>
          </p:cNvSpPr>
          <p:nvPr/>
        </p:nvSpPr>
        <p:spPr>
          <a:xfrm>
            <a:off x="3381375" y="271738"/>
            <a:ext cx="5562388" cy="88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Current situation </a:t>
            </a:r>
            <a:endParaRPr lang="lt-LT" sz="2400" b="0" dirty="0"/>
          </a:p>
        </p:txBody>
      </p:sp>
    </p:spTree>
    <p:extLst>
      <p:ext uri="{BB962C8B-B14F-4D97-AF65-F5344CB8AC3E}">
        <p14:creationId xmlns:p14="http://schemas.microsoft.com/office/powerpoint/2010/main" val="1909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985652"/>
            <a:ext cx="7778337" cy="4762003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9E97871-124F-427A-8E9A-38BC0682A8A7}"/>
              </a:ext>
            </a:extLst>
          </p:cNvPr>
          <p:cNvSpPr txBox="1">
            <a:spLocks/>
          </p:cNvSpPr>
          <p:nvPr/>
        </p:nvSpPr>
        <p:spPr>
          <a:xfrm>
            <a:off x="3381375" y="271738"/>
            <a:ext cx="5562388" cy="88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smtClean="0"/>
              <a:t>Future projection</a:t>
            </a:r>
            <a:endParaRPr lang="lt-LT" sz="2400" b="0" dirty="0"/>
          </a:p>
        </p:txBody>
      </p:sp>
    </p:spTree>
    <p:extLst>
      <p:ext uri="{BB962C8B-B14F-4D97-AF65-F5344CB8AC3E}">
        <p14:creationId xmlns:p14="http://schemas.microsoft.com/office/powerpoint/2010/main" val="27060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gen 17"/>
          <p:cNvSpPr/>
          <p:nvPr/>
        </p:nvSpPr>
        <p:spPr bwMode="gray">
          <a:xfrm rot="2224214">
            <a:off x="2402990" y="-56813"/>
            <a:ext cx="6425241" cy="6424854"/>
          </a:xfrm>
          <a:prstGeom prst="arc">
            <a:avLst>
              <a:gd name="adj1" fmla="val 15779189"/>
              <a:gd name="adj2" fmla="val 0"/>
            </a:avLst>
          </a:prstGeom>
          <a:noFill/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>
              <a:lnSpc>
                <a:spcPct val="90000"/>
              </a:lnSpc>
              <a:spcAft>
                <a:spcPts val="750"/>
              </a:spcAft>
            </a:pPr>
            <a:endParaRPr lang="en-US" sz="105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-175739" y="12826"/>
            <a:ext cx="8688388" cy="5578580"/>
            <a:chOff x="-175739" y="12826"/>
            <a:chExt cx="8688388" cy="5578580"/>
          </a:xfrm>
        </p:grpSpPr>
        <p:sp>
          <p:nvSpPr>
            <p:cNvPr id="15" name="Bogen 14"/>
            <p:cNvSpPr/>
            <p:nvPr/>
          </p:nvSpPr>
          <p:spPr bwMode="gray">
            <a:xfrm rot="900000">
              <a:off x="262258" y="588109"/>
              <a:ext cx="4234510" cy="4234255"/>
            </a:xfrm>
            <a:prstGeom prst="arc">
              <a:avLst>
                <a:gd name="adj1" fmla="val 11166665"/>
                <a:gd name="adj2" fmla="val 0"/>
              </a:avLst>
            </a:pr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1050" dirty="0"/>
            </a:p>
          </p:txBody>
        </p:sp>
        <p:pic>
          <p:nvPicPr>
            <p:cNvPr id="16" name="Bildplatzhalter 6">
              <a:extLst>
                <a:ext uri="{FF2B5EF4-FFF2-40B4-BE49-F238E27FC236}">
                  <a16:creationId xmlns="" xmlns:a16="http://schemas.microsoft.com/office/drawing/2014/main" id="{C974627C-2B6A-FC44-A718-4C8203999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3498" t="-3362" r="-1344" b="-1786"/>
            <a:stretch/>
          </p:blipFill>
          <p:spPr>
            <a:xfrm>
              <a:off x="830264" y="891584"/>
              <a:ext cx="3306972" cy="3627304"/>
            </a:xfrm>
            <a:prstGeom prst="rect">
              <a:avLst/>
            </a:prstGeom>
          </p:spPr>
        </p:pic>
        <p:sp>
          <p:nvSpPr>
            <p:cNvPr id="17" name="Bogen 16"/>
            <p:cNvSpPr/>
            <p:nvPr/>
          </p:nvSpPr>
          <p:spPr bwMode="gray">
            <a:xfrm rot="15300000">
              <a:off x="666850" y="973987"/>
              <a:ext cx="3509141" cy="3509141"/>
            </a:xfrm>
            <a:prstGeom prst="arc">
              <a:avLst>
                <a:gd name="adj1" fmla="val 6091665"/>
                <a:gd name="adj2" fmla="val 0"/>
              </a:avLst>
            </a:prstGeom>
            <a:noFill/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1050" dirty="0"/>
            </a:p>
          </p:txBody>
        </p:sp>
        <p:sp>
          <p:nvSpPr>
            <p:cNvPr id="19" name="Bogen 18"/>
            <p:cNvSpPr/>
            <p:nvPr/>
          </p:nvSpPr>
          <p:spPr bwMode="gray">
            <a:xfrm rot="5580000">
              <a:off x="-175907" y="12994"/>
              <a:ext cx="5578580" cy="5578244"/>
            </a:xfrm>
            <a:prstGeom prst="arc">
              <a:avLst>
                <a:gd name="adj1" fmla="val 13614386"/>
                <a:gd name="adj2" fmla="val 18961581"/>
              </a:avLst>
            </a:pr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1050" dirty="0"/>
            </a:p>
          </p:txBody>
        </p:sp>
        <p:grpSp>
          <p:nvGrpSpPr>
            <p:cNvPr id="20" name="Gruppieren 19"/>
            <p:cNvGrpSpPr>
              <a:grpSpLocks noChangeAspect="1"/>
            </p:cNvGrpSpPr>
            <p:nvPr/>
          </p:nvGrpSpPr>
          <p:grpSpPr bwMode="gray">
            <a:xfrm>
              <a:off x="4736920" y="1055467"/>
              <a:ext cx="436711" cy="436711"/>
              <a:chOff x="6560690" y="1512000"/>
              <a:chExt cx="582281" cy="582281"/>
            </a:xfrm>
          </p:grpSpPr>
          <p:sp>
            <p:nvSpPr>
              <p:cNvPr id="21" name="Ellipse 20"/>
              <p:cNvSpPr/>
              <p:nvPr/>
            </p:nvSpPr>
            <p:spPr bwMode="gray">
              <a:xfrm>
                <a:off x="6560690" y="1512000"/>
                <a:ext cx="582281" cy="5822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algn="ctr">
                  <a:lnSpc>
                    <a:spcPct val="90000"/>
                  </a:lnSpc>
                  <a:spcAft>
                    <a:spcPts val="750"/>
                  </a:spcAft>
                </a:pPr>
                <a:endParaRPr lang="en-US" sz="1050" dirty="0"/>
              </a:p>
            </p:txBody>
          </p:sp>
          <p:sp>
            <p:nvSpPr>
              <p:cNvPr id="22" name="LINE ICON - world 4"/>
              <p:cNvSpPr>
                <a:spLocks noChangeAspect="1" noEditPoints="1"/>
              </p:cNvSpPr>
              <p:nvPr/>
            </p:nvSpPr>
            <p:spPr bwMode="gray">
              <a:xfrm>
                <a:off x="6691066" y="1639116"/>
                <a:ext cx="331387" cy="331392"/>
              </a:xfrm>
              <a:custGeom>
                <a:avLst/>
                <a:gdLst>
                  <a:gd name="T0" fmla="*/ 0 w 240"/>
                  <a:gd name="T1" fmla="*/ 120 h 240"/>
                  <a:gd name="T2" fmla="*/ 240 w 240"/>
                  <a:gd name="T3" fmla="*/ 120 h 240"/>
                  <a:gd name="T4" fmla="*/ 209 w 240"/>
                  <a:gd name="T5" fmla="*/ 188 h 240"/>
                  <a:gd name="T6" fmla="*/ 184 w 240"/>
                  <a:gd name="T7" fmla="*/ 124 h 240"/>
                  <a:gd name="T8" fmla="*/ 209 w 240"/>
                  <a:gd name="T9" fmla="*/ 188 h 240"/>
                  <a:gd name="T10" fmla="*/ 56 w 240"/>
                  <a:gd name="T11" fmla="*/ 124 h 240"/>
                  <a:gd name="T12" fmla="*/ 31 w 240"/>
                  <a:gd name="T13" fmla="*/ 188 h 240"/>
                  <a:gd name="T14" fmla="*/ 31 w 240"/>
                  <a:gd name="T15" fmla="*/ 52 h 240"/>
                  <a:gd name="T16" fmla="*/ 56 w 240"/>
                  <a:gd name="T17" fmla="*/ 116 h 240"/>
                  <a:gd name="T18" fmla="*/ 31 w 240"/>
                  <a:gd name="T19" fmla="*/ 52 h 240"/>
                  <a:gd name="T20" fmla="*/ 170 w 240"/>
                  <a:gd name="T21" fmla="*/ 70 h 240"/>
                  <a:gd name="T22" fmla="*/ 124 w 240"/>
                  <a:gd name="T23" fmla="*/ 116 h 240"/>
                  <a:gd name="T24" fmla="*/ 124 w 240"/>
                  <a:gd name="T25" fmla="*/ 69 h 240"/>
                  <a:gd name="T26" fmla="*/ 168 w 240"/>
                  <a:gd name="T27" fmla="*/ 63 h 240"/>
                  <a:gd name="T28" fmla="*/ 116 w 240"/>
                  <a:gd name="T29" fmla="*/ 8 h 240"/>
                  <a:gd name="T30" fmla="*/ 72 w 240"/>
                  <a:gd name="T31" fmla="*/ 63 h 240"/>
                  <a:gd name="T32" fmla="*/ 116 w 240"/>
                  <a:gd name="T33" fmla="*/ 77 h 240"/>
                  <a:gd name="T34" fmla="*/ 64 w 240"/>
                  <a:gd name="T35" fmla="*/ 116 h 240"/>
                  <a:gd name="T36" fmla="*/ 116 w 240"/>
                  <a:gd name="T37" fmla="*/ 77 h 240"/>
                  <a:gd name="T38" fmla="*/ 116 w 240"/>
                  <a:gd name="T39" fmla="*/ 124 h 240"/>
                  <a:gd name="T40" fmla="*/ 70 w 240"/>
                  <a:gd name="T41" fmla="*/ 170 h 240"/>
                  <a:gd name="T42" fmla="*/ 116 w 240"/>
                  <a:gd name="T43" fmla="*/ 172 h 240"/>
                  <a:gd name="T44" fmla="*/ 72 w 240"/>
                  <a:gd name="T45" fmla="*/ 178 h 240"/>
                  <a:gd name="T46" fmla="*/ 124 w 240"/>
                  <a:gd name="T47" fmla="*/ 232 h 240"/>
                  <a:gd name="T48" fmla="*/ 168 w 240"/>
                  <a:gd name="T49" fmla="*/ 178 h 240"/>
                  <a:gd name="T50" fmla="*/ 124 w 240"/>
                  <a:gd name="T51" fmla="*/ 164 h 240"/>
                  <a:gd name="T52" fmla="*/ 176 w 240"/>
                  <a:gd name="T53" fmla="*/ 124 h 240"/>
                  <a:gd name="T54" fmla="*/ 124 w 240"/>
                  <a:gd name="T55" fmla="*/ 164 h 240"/>
                  <a:gd name="T56" fmla="*/ 178 w 240"/>
                  <a:gd name="T57" fmla="*/ 68 h 240"/>
                  <a:gd name="T58" fmla="*/ 232 w 240"/>
                  <a:gd name="T59" fmla="*/ 116 h 240"/>
                  <a:gd name="T60" fmla="*/ 204 w 240"/>
                  <a:gd name="T61" fmla="*/ 46 h 240"/>
                  <a:gd name="T62" fmla="*/ 148 w 240"/>
                  <a:gd name="T63" fmla="*/ 11 h 240"/>
                  <a:gd name="T64" fmla="*/ 92 w 240"/>
                  <a:gd name="T65" fmla="*/ 11 h 240"/>
                  <a:gd name="T66" fmla="*/ 36 w 240"/>
                  <a:gd name="T67" fmla="*/ 46 h 240"/>
                  <a:gd name="T68" fmla="*/ 36 w 240"/>
                  <a:gd name="T69" fmla="*/ 194 h 240"/>
                  <a:gd name="T70" fmla="*/ 92 w 240"/>
                  <a:gd name="T71" fmla="*/ 229 h 240"/>
                  <a:gd name="T72" fmla="*/ 148 w 240"/>
                  <a:gd name="T73" fmla="*/ 229 h 240"/>
                  <a:gd name="T74" fmla="*/ 204 w 240"/>
                  <a:gd name="T75" fmla="*/ 19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cubicBezTo>
                      <a:pt x="54" y="0"/>
                      <a:pt x="0" y="54"/>
                      <a:pt x="0" y="120"/>
                    </a:cubicBezTo>
                    <a:cubicBezTo>
                      <a:pt x="0" y="186"/>
                      <a:pt x="54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4"/>
                      <a:pt x="186" y="0"/>
                      <a:pt x="120" y="0"/>
                    </a:cubicBezTo>
                    <a:close/>
                    <a:moveTo>
                      <a:pt x="209" y="188"/>
                    </a:moveTo>
                    <a:cubicBezTo>
                      <a:pt x="205" y="185"/>
                      <a:pt x="195" y="178"/>
                      <a:pt x="178" y="172"/>
                    </a:cubicBezTo>
                    <a:cubicBezTo>
                      <a:pt x="181" y="158"/>
                      <a:pt x="184" y="141"/>
                      <a:pt x="184" y="124"/>
                    </a:cubicBezTo>
                    <a:cubicBezTo>
                      <a:pt x="232" y="124"/>
                      <a:pt x="232" y="124"/>
                      <a:pt x="232" y="124"/>
                    </a:cubicBezTo>
                    <a:cubicBezTo>
                      <a:pt x="231" y="148"/>
                      <a:pt x="223" y="170"/>
                      <a:pt x="209" y="188"/>
                    </a:cubicBezTo>
                    <a:close/>
                    <a:moveTo>
                      <a:pt x="8" y="124"/>
                    </a:move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41"/>
                      <a:pt x="59" y="158"/>
                      <a:pt x="62" y="172"/>
                    </a:cubicBezTo>
                    <a:cubicBezTo>
                      <a:pt x="45" y="178"/>
                      <a:pt x="35" y="185"/>
                      <a:pt x="31" y="188"/>
                    </a:cubicBezTo>
                    <a:cubicBezTo>
                      <a:pt x="17" y="170"/>
                      <a:pt x="9" y="148"/>
                      <a:pt x="8" y="124"/>
                    </a:cubicBezTo>
                    <a:close/>
                    <a:moveTo>
                      <a:pt x="31" y="52"/>
                    </a:moveTo>
                    <a:cubicBezTo>
                      <a:pt x="35" y="55"/>
                      <a:pt x="45" y="62"/>
                      <a:pt x="62" y="68"/>
                    </a:cubicBezTo>
                    <a:cubicBezTo>
                      <a:pt x="58" y="83"/>
                      <a:pt x="56" y="99"/>
                      <a:pt x="56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92"/>
                      <a:pt x="17" y="70"/>
                      <a:pt x="31" y="52"/>
                    </a:cubicBezTo>
                    <a:close/>
                    <a:moveTo>
                      <a:pt x="124" y="77"/>
                    </a:moveTo>
                    <a:cubicBezTo>
                      <a:pt x="142" y="76"/>
                      <a:pt x="158" y="74"/>
                      <a:pt x="170" y="70"/>
                    </a:cubicBezTo>
                    <a:cubicBezTo>
                      <a:pt x="174" y="84"/>
                      <a:pt x="176" y="100"/>
                      <a:pt x="176" y="116"/>
                    </a:cubicBezTo>
                    <a:cubicBezTo>
                      <a:pt x="124" y="116"/>
                      <a:pt x="124" y="116"/>
                      <a:pt x="124" y="116"/>
                    </a:cubicBezTo>
                    <a:lnTo>
                      <a:pt x="124" y="77"/>
                    </a:lnTo>
                    <a:close/>
                    <a:moveTo>
                      <a:pt x="124" y="69"/>
                    </a:moveTo>
                    <a:cubicBezTo>
                      <a:pt x="124" y="8"/>
                      <a:pt x="124" y="8"/>
                      <a:pt x="124" y="8"/>
                    </a:cubicBezTo>
                    <a:cubicBezTo>
                      <a:pt x="143" y="11"/>
                      <a:pt x="159" y="32"/>
                      <a:pt x="168" y="63"/>
                    </a:cubicBezTo>
                    <a:cubicBezTo>
                      <a:pt x="156" y="66"/>
                      <a:pt x="142" y="68"/>
                      <a:pt x="124" y="69"/>
                    </a:cubicBezTo>
                    <a:close/>
                    <a:moveTo>
                      <a:pt x="116" y="8"/>
                    </a:moveTo>
                    <a:cubicBezTo>
                      <a:pt x="116" y="69"/>
                      <a:pt x="116" y="69"/>
                      <a:pt x="116" y="69"/>
                    </a:cubicBezTo>
                    <a:cubicBezTo>
                      <a:pt x="98" y="68"/>
                      <a:pt x="84" y="66"/>
                      <a:pt x="72" y="63"/>
                    </a:cubicBezTo>
                    <a:cubicBezTo>
                      <a:pt x="81" y="32"/>
                      <a:pt x="97" y="11"/>
                      <a:pt x="116" y="8"/>
                    </a:cubicBezTo>
                    <a:close/>
                    <a:moveTo>
                      <a:pt x="116" y="77"/>
                    </a:moveTo>
                    <a:cubicBezTo>
                      <a:pt x="116" y="116"/>
                      <a:pt x="116" y="116"/>
                      <a:pt x="116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4" y="100"/>
                      <a:pt x="66" y="84"/>
                      <a:pt x="70" y="70"/>
                    </a:cubicBezTo>
                    <a:cubicBezTo>
                      <a:pt x="82" y="74"/>
                      <a:pt x="98" y="76"/>
                      <a:pt x="116" y="77"/>
                    </a:cubicBezTo>
                    <a:close/>
                    <a:moveTo>
                      <a:pt x="64" y="124"/>
                    </a:moveTo>
                    <a:cubicBezTo>
                      <a:pt x="116" y="124"/>
                      <a:pt x="116" y="124"/>
                      <a:pt x="116" y="124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98" y="164"/>
                      <a:pt x="82" y="167"/>
                      <a:pt x="70" y="170"/>
                    </a:cubicBezTo>
                    <a:cubicBezTo>
                      <a:pt x="66" y="156"/>
                      <a:pt x="64" y="140"/>
                      <a:pt x="64" y="124"/>
                    </a:cubicBezTo>
                    <a:close/>
                    <a:moveTo>
                      <a:pt x="116" y="172"/>
                    </a:moveTo>
                    <a:cubicBezTo>
                      <a:pt x="116" y="232"/>
                      <a:pt x="116" y="232"/>
                      <a:pt x="116" y="232"/>
                    </a:cubicBezTo>
                    <a:cubicBezTo>
                      <a:pt x="97" y="229"/>
                      <a:pt x="81" y="208"/>
                      <a:pt x="72" y="178"/>
                    </a:cubicBezTo>
                    <a:cubicBezTo>
                      <a:pt x="84" y="175"/>
                      <a:pt x="98" y="172"/>
                      <a:pt x="116" y="172"/>
                    </a:cubicBezTo>
                    <a:close/>
                    <a:moveTo>
                      <a:pt x="124" y="232"/>
                    </a:moveTo>
                    <a:cubicBezTo>
                      <a:pt x="124" y="172"/>
                      <a:pt x="124" y="172"/>
                      <a:pt x="124" y="172"/>
                    </a:cubicBezTo>
                    <a:cubicBezTo>
                      <a:pt x="142" y="172"/>
                      <a:pt x="156" y="175"/>
                      <a:pt x="168" y="178"/>
                    </a:cubicBezTo>
                    <a:cubicBezTo>
                      <a:pt x="159" y="208"/>
                      <a:pt x="143" y="229"/>
                      <a:pt x="124" y="232"/>
                    </a:cubicBezTo>
                    <a:close/>
                    <a:moveTo>
                      <a:pt x="124" y="164"/>
                    </a:move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6" y="140"/>
                      <a:pt x="174" y="156"/>
                      <a:pt x="170" y="170"/>
                    </a:cubicBezTo>
                    <a:cubicBezTo>
                      <a:pt x="158" y="167"/>
                      <a:pt x="142" y="164"/>
                      <a:pt x="124" y="164"/>
                    </a:cubicBezTo>
                    <a:close/>
                    <a:moveTo>
                      <a:pt x="184" y="116"/>
                    </a:moveTo>
                    <a:cubicBezTo>
                      <a:pt x="184" y="99"/>
                      <a:pt x="182" y="83"/>
                      <a:pt x="178" y="68"/>
                    </a:cubicBezTo>
                    <a:cubicBezTo>
                      <a:pt x="195" y="62"/>
                      <a:pt x="205" y="55"/>
                      <a:pt x="209" y="52"/>
                    </a:cubicBezTo>
                    <a:cubicBezTo>
                      <a:pt x="223" y="70"/>
                      <a:pt x="231" y="92"/>
                      <a:pt x="232" y="116"/>
                    </a:cubicBezTo>
                    <a:lnTo>
                      <a:pt x="184" y="116"/>
                    </a:lnTo>
                    <a:close/>
                    <a:moveTo>
                      <a:pt x="204" y="46"/>
                    </a:moveTo>
                    <a:cubicBezTo>
                      <a:pt x="201" y="49"/>
                      <a:pt x="191" y="55"/>
                      <a:pt x="176" y="60"/>
                    </a:cubicBezTo>
                    <a:cubicBezTo>
                      <a:pt x="169" y="39"/>
                      <a:pt x="160" y="22"/>
                      <a:pt x="148" y="11"/>
                    </a:cubicBezTo>
                    <a:cubicBezTo>
                      <a:pt x="170" y="17"/>
                      <a:pt x="189" y="29"/>
                      <a:pt x="204" y="46"/>
                    </a:cubicBezTo>
                    <a:close/>
                    <a:moveTo>
                      <a:pt x="92" y="11"/>
                    </a:moveTo>
                    <a:cubicBezTo>
                      <a:pt x="80" y="22"/>
                      <a:pt x="71" y="39"/>
                      <a:pt x="64" y="60"/>
                    </a:cubicBezTo>
                    <a:cubicBezTo>
                      <a:pt x="49" y="55"/>
                      <a:pt x="39" y="49"/>
                      <a:pt x="36" y="46"/>
                    </a:cubicBezTo>
                    <a:cubicBezTo>
                      <a:pt x="51" y="29"/>
                      <a:pt x="70" y="17"/>
                      <a:pt x="92" y="11"/>
                    </a:cubicBezTo>
                    <a:close/>
                    <a:moveTo>
                      <a:pt x="36" y="194"/>
                    </a:moveTo>
                    <a:cubicBezTo>
                      <a:pt x="40" y="192"/>
                      <a:pt x="49" y="185"/>
                      <a:pt x="64" y="180"/>
                    </a:cubicBezTo>
                    <a:cubicBezTo>
                      <a:pt x="71" y="201"/>
                      <a:pt x="80" y="218"/>
                      <a:pt x="92" y="229"/>
                    </a:cubicBezTo>
                    <a:cubicBezTo>
                      <a:pt x="70" y="223"/>
                      <a:pt x="51" y="211"/>
                      <a:pt x="36" y="194"/>
                    </a:cubicBezTo>
                    <a:close/>
                    <a:moveTo>
                      <a:pt x="148" y="229"/>
                    </a:moveTo>
                    <a:cubicBezTo>
                      <a:pt x="160" y="218"/>
                      <a:pt x="169" y="201"/>
                      <a:pt x="176" y="180"/>
                    </a:cubicBezTo>
                    <a:cubicBezTo>
                      <a:pt x="191" y="185"/>
                      <a:pt x="200" y="192"/>
                      <a:pt x="204" y="194"/>
                    </a:cubicBezTo>
                    <a:cubicBezTo>
                      <a:pt x="189" y="211"/>
                      <a:pt x="170" y="223"/>
                      <a:pt x="148" y="22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 dirty="0"/>
              </a:p>
            </p:txBody>
          </p:sp>
        </p:grpSp>
        <p:grpSp>
          <p:nvGrpSpPr>
            <p:cNvPr id="23" name="Gruppieren 22"/>
            <p:cNvGrpSpPr>
              <a:grpSpLocks noChangeAspect="1"/>
            </p:cNvGrpSpPr>
            <p:nvPr/>
          </p:nvGrpSpPr>
          <p:grpSpPr bwMode="gray">
            <a:xfrm>
              <a:off x="5096735" y="1897726"/>
              <a:ext cx="436711" cy="436711"/>
              <a:chOff x="6842481" y="3370624"/>
              <a:chExt cx="582281" cy="582281"/>
            </a:xfrm>
          </p:grpSpPr>
          <p:sp>
            <p:nvSpPr>
              <p:cNvPr id="24" name="Ellipse 23"/>
              <p:cNvSpPr/>
              <p:nvPr/>
            </p:nvSpPr>
            <p:spPr bwMode="gray">
              <a:xfrm>
                <a:off x="6842481" y="3370624"/>
                <a:ext cx="582281" cy="5822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algn="ctr">
                  <a:lnSpc>
                    <a:spcPct val="90000"/>
                  </a:lnSpc>
                  <a:spcAft>
                    <a:spcPts val="750"/>
                  </a:spcAft>
                </a:pPr>
                <a:endParaRPr lang="en-US" sz="1050" dirty="0"/>
              </a:p>
            </p:txBody>
          </p:sp>
          <p:grpSp>
            <p:nvGrpSpPr>
              <p:cNvPr id="25" name="LINE ICON - chart"/>
              <p:cNvGrpSpPr>
                <a:grpSpLocks noChangeAspect="1"/>
              </p:cNvGrpSpPr>
              <p:nvPr/>
            </p:nvGrpSpPr>
            <p:grpSpPr bwMode="gray">
              <a:xfrm>
                <a:off x="6979118" y="3523262"/>
                <a:ext cx="315257" cy="299691"/>
                <a:chOff x="4901767" y="1545653"/>
                <a:chExt cx="409304" cy="389093"/>
              </a:xfrm>
              <a:solidFill>
                <a:schemeClr val="bg1"/>
              </a:solidFill>
            </p:grpSpPr>
            <p:sp>
              <p:nvSpPr>
                <p:cNvPr id="26" name="Freeform 350"/>
                <p:cNvSpPr>
                  <a:spLocks noEditPoints="1"/>
                </p:cNvSpPr>
                <p:nvPr/>
              </p:nvSpPr>
              <p:spPr bwMode="gray">
                <a:xfrm>
                  <a:off x="4901767" y="1545653"/>
                  <a:ext cx="409304" cy="389093"/>
                </a:xfrm>
                <a:custGeom>
                  <a:avLst/>
                  <a:gdLst>
                    <a:gd name="T0" fmla="*/ 240 w 240"/>
                    <a:gd name="T1" fmla="*/ 0 h 228"/>
                    <a:gd name="T2" fmla="*/ 0 w 240"/>
                    <a:gd name="T3" fmla="*/ 0 h 228"/>
                    <a:gd name="T4" fmla="*/ 0 w 240"/>
                    <a:gd name="T5" fmla="*/ 192 h 228"/>
                    <a:gd name="T6" fmla="*/ 74 w 240"/>
                    <a:gd name="T7" fmla="*/ 192 h 228"/>
                    <a:gd name="T8" fmla="*/ 45 w 240"/>
                    <a:gd name="T9" fmla="*/ 221 h 228"/>
                    <a:gd name="T10" fmla="*/ 45 w 240"/>
                    <a:gd name="T11" fmla="*/ 227 h 228"/>
                    <a:gd name="T12" fmla="*/ 48 w 240"/>
                    <a:gd name="T13" fmla="*/ 228 h 228"/>
                    <a:gd name="T14" fmla="*/ 51 w 240"/>
                    <a:gd name="T15" fmla="*/ 227 h 228"/>
                    <a:gd name="T16" fmla="*/ 83 w 240"/>
                    <a:gd name="T17" fmla="*/ 195 h 228"/>
                    <a:gd name="T18" fmla="*/ 84 w 240"/>
                    <a:gd name="T19" fmla="*/ 192 h 228"/>
                    <a:gd name="T20" fmla="*/ 156 w 240"/>
                    <a:gd name="T21" fmla="*/ 192 h 228"/>
                    <a:gd name="T22" fmla="*/ 157 w 240"/>
                    <a:gd name="T23" fmla="*/ 195 h 228"/>
                    <a:gd name="T24" fmla="*/ 189 w 240"/>
                    <a:gd name="T25" fmla="*/ 227 h 228"/>
                    <a:gd name="T26" fmla="*/ 192 w 240"/>
                    <a:gd name="T27" fmla="*/ 228 h 228"/>
                    <a:gd name="T28" fmla="*/ 195 w 240"/>
                    <a:gd name="T29" fmla="*/ 227 h 228"/>
                    <a:gd name="T30" fmla="*/ 195 w 240"/>
                    <a:gd name="T31" fmla="*/ 221 h 228"/>
                    <a:gd name="T32" fmla="*/ 166 w 240"/>
                    <a:gd name="T33" fmla="*/ 192 h 228"/>
                    <a:gd name="T34" fmla="*/ 240 w 240"/>
                    <a:gd name="T35" fmla="*/ 192 h 228"/>
                    <a:gd name="T36" fmla="*/ 240 w 240"/>
                    <a:gd name="T37" fmla="*/ 0 h 228"/>
                    <a:gd name="T38" fmla="*/ 232 w 240"/>
                    <a:gd name="T39" fmla="*/ 184 h 228"/>
                    <a:gd name="T40" fmla="*/ 8 w 240"/>
                    <a:gd name="T41" fmla="*/ 184 h 228"/>
                    <a:gd name="T42" fmla="*/ 8 w 240"/>
                    <a:gd name="T43" fmla="*/ 8 h 228"/>
                    <a:gd name="T44" fmla="*/ 232 w 240"/>
                    <a:gd name="T45" fmla="*/ 8 h 228"/>
                    <a:gd name="T46" fmla="*/ 232 w 240"/>
                    <a:gd name="T47" fmla="*/ 184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0" h="228">
                      <a:moveTo>
                        <a:pt x="24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2"/>
                        <a:pt x="0" y="192"/>
                        <a:pt x="0" y="192"/>
                      </a:cubicBezTo>
                      <a:cubicBezTo>
                        <a:pt x="74" y="192"/>
                        <a:pt x="74" y="192"/>
                        <a:pt x="74" y="192"/>
                      </a:cubicBezTo>
                      <a:cubicBezTo>
                        <a:pt x="45" y="221"/>
                        <a:pt x="45" y="221"/>
                        <a:pt x="45" y="221"/>
                      </a:cubicBezTo>
                      <a:cubicBezTo>
                        <a:pt x="44" y="223"/>
                        <a:pt x="44" y="225"/>
                        <a:pt x="45" y="227"/>
                      </a:cubicBezTo>
                      <a:cubicBezTo>
                        <a:pt x="46" y="228"/>
                        <a:pt x="47" y="228"/>
                        <a:pt x="48" y="228"/>
                      </a:cubicBezTo>
                      <a:cubicBezTo>
                        <a:pt x="49" y="228"/>
                        <a:pt x="50" y="228"/>
                        <a:pt x="51" y="227"/>
                      </a:cubicBezTo>
                      <a:cubicBezTo>
                        <a:pt x="83" y="195"/>
                        <a:pt x="83" y="195"/>
                        <a:pt x="83" y="195"/>
                      </a:cubicBezTo>
                      <a:cubicBezTo>
                        <a:pt x="84" y="194"/>
                        <a:pt x="84" y="193"/>
                        <a:pt x="84" y="192"/>
                      </a:cubicBezTo>
                      <a:cubicBezTo>
                        <a:pt x="156" y="192"/>
                        <a:pt x="156" y="192"/>
                        <a:pt x="156" y="192"/>
                      </a:cubicBezTo>
                      <a:cubicBezTo>
                        <a:pt x="156" y="193"/>
                        <a:pt x="156" y="194"/>
                        <a:pt x="157" y="195"/>
                      </a:cubicBezTo>
                      <a:cubicBezTo>
                        <a:pt x="189" y="227"/>
                        <a:pt x="189" y="227"/>
                        <a:pt x="189" y="227"/>
                      </a:cubicBezTo>
                      <a:cubicBezTo>
                        <a:pt x="190" y="228"/>
                        <a:pt x="191" y="228"/>
                        <a:pt x="192" y="228"/>
                      </a:cubicBezTo>
                      <a:cubicBezTo>
                        <a:pt x="193" y="228"/>
                        <a:pt x="194" y="228"/>
                        <a:pt x="195" y="227"/>
                      </a:cubicBezTo>
                      <a:cubicBezTo>
                        <a:pt x="196" y="225"/>
                        <a:pt x="196" y="223"/>
                        <a:pt x="195" y="221"/>
                      </a:cubicBezTo>
                      <a:cubicBezTo>
                        <a:pt x="166" y="192"/>
                        <a:pt x="166" y="192"/>
                        <a:pt x="166" y="192"/>
                      </a:cubicBezTo>
                      <a:cubicBezTo>
                        <a:pt x="240" y="192"/>
                        <a:pt x="240" y="192"/>
                        <a:pt x="240" y="192"/>
                      </a:cubicBezTo>
                      <a:lnTo>
                        <a:pt x="240" y="0"/>
                      </a:lnTo>
                      <a:close/>
                      <a:moveTo>
                        <a:pt x="232" y="184"/>
                      </a:moveTo>
                      <a:cubicBezTo>
                        <a:pt x="8" y="184"/>
                        <a:pt x="8" y="184"/>
                        <a:pt x="8" y="184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232" y="8"/>
                        <a:pt x="232" y="8"/>
                        <a:pt x="232" y="8"/>
                      </a:cubicBezTo>
                      <a:lnTo>
                        <a:pt x="232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/>
                </a:p>
              </p:txBody>
            </p:sp>
            <p:sp>
              <p:nvSpPr>
                <p:cNvPr id="27" name="Freeform 351"/>
                <p:cNvSpPr>
                  <a:spLocks/>
                </p:cNvSpPr>
                <p:nvPr/>
              </p:nvSpPr>
              <p:spPr bwMode="gray">
                <a:xfrm>
                  <a:off x="4942914" y="1600516"/>
                  <a:ext cx="327010" cy="211511"/>
                </a:xfrm>
                <a:custGeom>
                  <a:avLst/>
                  <a:gdLst>
                    <a:gd name="T0" fmla="*/ 16 w 192"/>
                    <a:gd name="T1" fmla="*/ 124 h 124"/>
                    <a:gd name="T2" fmla="*/ 32 w 192"/>
                    <a:gd name="T3" fmla="*/ 108 h 124"/>
                    <a:gd name="T4" fmla="*/ 30 w 192"/>
                    <a:gd name="T5" fmla="*/ 100 h 124"/>
                    <a:gd name="T6" fmla="*/ 60 w 192"/>
                    <a:gd name="T7" fmla="*/ 70 h 124"/>
                    <a:gd name="T8" fmla="*/ 68 w 192"/>
                    <a:gd name="T9" fmla="*/ 72 h 124"/>
                    <a:gd name="T10" fmla="*/ 77 w 192"/>
                    <a:gd name="T11" fmla="*/ 69 h 124"/>
                    <a:gd name="T12" fmla="*/ 102 w 192"/>
                    <a:gd name="T13" fmla="*/ 93 h 124"/>
                    <a:gd name="T14" fmla="*/ 100 w 192"/>
                    <a:gd name="T15" fmla="*/ 100 h 124"/>
                    <a:gd name="T16" fmla="*/ 116 w 192"/>
                    <a:gd name="T17" fmla="*/ 116 h 124"/>
                    <a:gd name="T18" fmla="*/ 132 w 192"/>
                    <a:gd name="T19" fmla="*/ 100 h 124"/>
                    <a:gd name="T20" fmla="*/ 128 w 192"/>
                    <a:gd name="T21" fmla="*/ 90 h 124"/>
                    <a:gd name="T22" fmla="*/ 170 w 192"/>
                    <a:gd name="T23" fmla="*/ 31 h 124"/>
                    <a:gd name="T24" fmla="*/ 176 w 192"/>
                    <a:gd name="T25" fmla="*/ 32 h 124"/>
                    <a:gd name="T26" fmla="*/ 192 w 192"/>
                    <a:gd name="T27" fmla="*/ 16 h 124"/>
                    <a:gd name="T28" fmla="*/ 176 w 192"/>
                    <a:gd name="T29" fmla="*/ 0 h 124"/>
                    <a:gd name="T30" fmla="*/ 160 w 192"/>
                    <a:gd name="T31" fmla="*/ 16 h 124"/>
                    <a:gd name="T32" fmla="*/ 164 w 192"/>
                    <a:gd name="T33" fmla="*/ 26 h 124"/>
                    <a:gd name="T34" fmla="*/ 122 w 192"/>
                    <a:gd name="T35" fmla="*/ 85 h 124"/>
                    <a:gd name="T36" fmla="*/ 116 w 192"/>
                    <a:gd name="T37" fmla="*/ 84 h 124"/>
                    <a:gd name="T38" fmla="*/ 107 w 192"/>
                    <a:gd name="T39" fmla="*/ 87 h 124"/>
                    <a:gd name="T40" fmla="*/ 82 w 192"/>
                    <a:gd name="T41" fmla="*/ 63 h 124"/>
                    <a:gd name="T42" fmla="*/ 84 w 192"/>
                    <a:gd name="T43" fmla="*/ 56 h 124"/>
                    <a:gd name="T44" fmla="*/ 68 w 192"/>
                    <a:gd name="T45" fmla="*/ 40 h 124"/>
                    <a:gd name="T46" fmla="*/ 52 w 192"/>
                    <a:gd name="T47" fmla="*/ 56 h 124"/>
                    <a:gd name="T48" fmla="*/ 54 w 192"/>
                    <a:gd name="T49" fmla="*/ 64 h 124"/>
                    <a:gd name="T50" fmla="*/ 24 w 192"/>
                    <a:gd name="T51" fmla="*/ 94 h 124"/>
                    <a:gd name="T52" fmla="*/ 16 w 192"/>
                    <a:gd name="T53" fmla="*/ 92 h 124"/>
                    <a:gd name="T54" fmla="*/ 0 w 192"/>
                    <a:gd name="T55" fmla="*/ 108 h 124"/>
                    <a:gd name="T56" fmla="*/ 16 w 192"/>
                    <a:gd name="T57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92" h="124">
                      <a:moveTo>
                        <a:pt x="16" y="124"/>
                      </a:moveTo>
                      <a:cubicBezTo>
                        <a:pt x="25" y="124"/>
                        <a:pt x="32" y="117"/>
                        <a:pt x="32" y="108"/>
                      </a:cubicBezTo>
                      <a:cubicBezTo>
                        <a:pt x="32" y="105"/>
                        <a:pt x="31" y="102"/>
                        <a:pt x="30" y="100"/>
                      </a:cubicBezTo>
                      <a:cubicBezTo>
                        <a:pt x="60" y="70"/>
                        <a:pt x="60" y="70"/>
                        <a:pt x="60" y="70"/>
                      </a:cubicBezTo>
                      <a:cubicBezTo>
                        <a:pt x="62" y="71"/>
                        <a:pt x="65" y="72"/>
                        <a:pt x="68" y="72"/>
                      </a:cubicBezTo>
                      <a:cubicBezTo>
                        <a:pt x="71" y="72"/>
                        <a:pt x="74" y="71"/>
                        <a:pt x="77" y="69"/>
                      </a:cubicBezTo>
                      <a:cubicBezTo>
                        <a:pt x="102" y="93"/>
                        <a:pt x="102" y="93"/>
                        <a:pt x="102" y="93"/>
                      </a:cubicBezTo>
                      <a:cubicBezTo>
                        <a:pt x="101" y="95"/>
                        <a:pt x="100" y="97"/>
                        <a:pt x="100" y="100"/>
                      </a:cubicBezTo>
                      <a:cubicBezTo>
                        <a:pt x="100" y="109"/>
                        <a:pt x="107" y="116"/>
                        <a:pt x="116" y="116"/>
                      </a:cubicBezTo>
                      <a:cubicBezTo>
                        <a:pt x="125" y="116"/>
                        <a:pt x="132" y="109"/>
                        <a:pt x="132" y="100"/>
                      </a:cubicBezTo>
                      <a:cubicBezTo>
                        <a:pt x="132" y="96"/>
                        <a:pt x="131" y="93"/>
                        <a:pt x="128" y="90"/>
                      </a:cubicBezTo>
                      <a:cubicBezTo>
                        <a:pt x="170" y="31"/>
                        <a:pt x="170" y="31"/>
                        <a:pt x="170" y="31"/>
                      </a:cubicBezTo>
                      <a:cubicBezTo>
                        <a:pt x="172" y="32"/>
                        <a:pt x="174" y="32"/>
                        <a:pt x="176" y="32"/>
                      </a:cubicBezTo>
                      <a:cubicBezTo>
                        <a:pt x="185" y="32"/>
                        <a:pt x="192" y="25"/>
                        <a:pt x="192" y="16"/>
                      </a:cubicBezTo>
                      <a:cubicBezTo>
                        <a:pt x="192" y="7"/>
                        <a:pt x="185" y="0"/>
                        <a:pt x="176" y="0"/>
                      </a:cubicBezTo>
                      <a:cubicBezTo>
                        <a:pt x="167" y="0"/>
                        <a:pt x="160" y="7"/>
                        <a:pt x="160" y="16"/>
                      </a:cubicBezTo>
                      <a:cubicBezTo>
                        <a:pt x="160" y="20"/>
                        <a:pt x="161" y="23"/>
                        <a:pt x="164" y="26"/>
                      </a:cubicBezTo>
                      <a:cubicBezTo>
                        <a:pt x="122" y="85"/>
                        <a:pt x="122" y="85"/>
                        <a:pt x="122" y="85"/>
                      </a:cubicBezTo>
                      <a:cubicBezTo>
                        <a:pt x="120" y="84"/>
                        <a:pt x="118" y="84"/>
                        <a:pt x="116" y="84"/>
                      </a:cubicBezTo>
                      <a:cubicBezTo>
                        <a:pt x="113" y="84"/>
                        <a:pt x="110" y="85"/>
                        <a:pt x="107" y="87"/>
                      </a:cubicBezTo>
                      <a:cubicBezTo>
                        <a:pt x="82" y="63"/>
                        <a:pt x="82" y="63"/>
                        <a:pt x="82" y="63"/>
                      </a:cubicBezTo>
                      <a:cubicBezTo>
                        <a:pt x="83" y="61"/>
                        <a:pt x="84" y="59"/>
                        <a:pt x="84" y="56"/>
                      </a:cubicBezTo>
                      <a:cubicBezTo>
                        <a:pt x="84" y="47"/>
                        <a:pt x="77" y="40"/>
                        <a:pt x="68" y="40"/>
                      </a:cubicBezTo>
                      <a:cubicBezTo>
                        <a:pt x="59" y="40"/>
                        <a:pt x="52" y="47"/>
                        <a:pt x="52" y="56"/>
                      </a:cubicBezTo>
                      <a:cubicBezTo>
                        <a:pt x="52" y="59"/>
                        <a:pt x="53" y="62"/>
                        <a:pt x="54" y="64"/>
                      </a:cubicBezTo>
                      <a:cubicBezTo>
                        <a:pt x="24" y="94"/>
                        <a:pt x="24" y="94"/>
                        <a:pt x="24" y="94"/>
                      </a:cubicBezTo>
                      <a:cubicBezTo>
                        <a:pt x="22" y="93"/>
                        <a:pt x="19" y="92"/>
                        <a:pt x="16" y="92"/>
                      </a:cubicBezTo>
                      <a:cubicBezTo>
                        <a:pt x="7" y="92"/>
                        <a:pt x="0" y="99"/>
                        <a:pt x="0" y="108"/>
                      </a:cubicBezTo>
                      <a:cubicBezTo>
                        <a:pt x="0" y="117"/>
                        <a:pt x="7" y="124"/>
                        <a:pt x="16" y="1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50" dirty="0"/>
                </a:p>
              </p:txBody>
            </p:sp>
          </p:grpSp>
        </p:grpSp>
        <p:sp>
          <p:nvSpPr>
            <p:cNvPr id="28" name="Ellipse 27"/>
            <p:cNvSpPr/>
            <p:nvPr/>
          </p:nvSpPr>
          <p:spPr bwMode="gray">
            <a:xfrm>
              <a:off x="5178899" y="2500405"/>
              <a:ext cx="436711" cy="4367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1050" dirty="0"/>
            </a:p>
          </p:txBody>
        </p:sp>
        <p:grpSp>
          <p:nvGrpSpPr>
            <p:cNvPr id="29" name="LINE ICON - magnifying glass">
              <a:extLst>
                <a:ext uri="{FF2B5EF4-FFF2-40B4-BE49-F238E27FC236}">
                  <a16:creationId xmlns="" xmlns:a16="http://schemas.microsoft.com/office/drawing/2014/main" id="{E6DBF297-5B63-4C4C-9675-E7840C4B0B2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309787" y="2634817"/>
              <a:ext cx="165832" cy="165237"/>
              <a:chOff x="9256469" y="2587793"/>
              <a:chExt cx="402086" cy="400643"/>
            </a:xfrm>
            <a:solidFill>
              <a:schemeClr val="tx1"/>
            </a:solidFill>
          </p:grpSpPr>
          <p:sp>
            <p:nvSpPr>
              <p:cNvPr id="30" name="Freeform 326">
                <a:extLst>
                  <a:ext uri="{FF2B5EF4-FFF2-40B4-BE49-F238E27FC236}">
                    <a16:creationId xmlns="" xmlns:a16="http://schemas.microsoft.com/office/drawing/2014/main" id="{A82577AD-C536-034E-BD8A-33A8B834EC0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256469" y="2587793"/>
                <a:ext cx="306798" cy="306799"/>
              </a:xfrm>
              <a:custGeom>
                <a:avLst/>
                <a:gdLst>
                  <a:gd name="T0" fmla="*/ 90 w 180"/>
                  <a:gd name="T1" fmla="*/ 180 h 180"/>
                  <a:gd name="T2" fmla="*/ 0 w 180"/>
                  <a:gd name="T3" fmla="*/ 90 h 180"/>
                  <a:gd name="T4" fmla="*/ 90 w 180"/>
                  <a:gd name="T5" fmla="*/ 0 h 180"/>
                  <a:gd name="T6" fmla="*/ 180 w 180"/>
                  <a:gd name="T7" fmla="*/ 90 h 180"/>
                  <a:gd name="T8" fmla="*/ 90 w 180"/>
                  <a:gd name="T9" fmla="*/ 180 h 180"/>
                  <a:gd name="T10" fmla="*/ 90 w 180"/>
                  <a:gd name="T11" fmla="*/ 8 h 180"/>
                  <a:gd name="T12" fmla="*/ 8 w 180"/>
                  <a:gd name="T13" fmla="*/ 90 h 180"/>
                  <a:gd name="T14" fmla="*/ 90 w 180"/>
                  <a:gd name="T15" fmla="*/ 172 h 180"/>
                  <a:gd name="T16" fmla="*/ 172 w 180"/>
                  <a:gd name="T17" fmla="*/ 90 h 180"/>
                  <a:gd name="T18" fmla="*/ 90 w 180"/>
                  <a:gd name="T19" fmla="*/ 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180">
                    <a:moveTo>
                      <a:pt x="90" y="180"/>
                    </a:moveTo>
                    <a:cubicBezTo>
                      <a:pt x="40" y="180"/>
                      <a:pt x="0" y="140"/>
                      <a:pt x="0" y="90"/>
                    </a:cubicBezTo>
                    <a:cubicBezTo>
                      <a:pt x="0" y="40"/>
                      <a:pt x="40" y="0"/>
                      <a:pt x="90" y="0"/>
                    </a:cubicBezTo>
                    <a:cubicBezTo>
                      <a:pt x="140" y="0"/>
                      <a:pt x="180" y="40"/>
                      <a:pt x="180" y="90"/>
                    </a:cubicBezTo>
                    <a:cubicBezTo>
                      <a:pt x="180" y="140"/>
                      <a:pt x="140" y="180"/>
                      <a:pt x="90" y="180"/>
                    </a:cubicBezTo>
                    <a:close/>
                    <a:moveTo>
                      <a:pt x="90" y="8"/>
                    </a:moveTo>
                    <a:cubicBezTo>
                      <a:pt x="45" y="8"/>
                      <a:pt x="8" y="45"/>
                      <a:pt x="8" y="90"/>
                    </a:cubicBezTo>
                    <a:cubicBezTo>
                      <a:pt x="8" y="135"/>
                      <a:pt x="45" y="172"/>
                      <a:pt x="90" y="172"/>
                    </a:cubicBezTo>
                    <a:cubicBezTo>
                      <a:pt x="135" y="172"/>
                      <a:pt x="172" y="135"/>
                      <a:pt x="172" y="90"/>
                    </a:cubicBezTo>
                    <a:cubicBezTo>
                      <a:pt x="172" y="45"/>
                      <a:pt x="135" y="8"/>
                      <a:pt x="90" y="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327">
                <a:extLst>
                  <a:ext uri="{FF2B5EF4-FFF2-40B4-BE49-F238E27FC236}">
                    <a16:creationId xmlns="" xmlns:a16="http://schemas.microsoft.com/office/drawing/2014/main" id="{FBA65385-706E-CA4A-9C37-74B8435334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08404" y="2839729"/>
                <a:ext cx="27431" cy="27431"/>
              </a:xfrm>
              <a:custGeom>
                <a:avLst/>
                <a:gdLst>
                  <a:gd name="T0" fmla="*/ 12 w 16"/>
                  <a:gd name="T1" fmla="*/ 16 h 16"/>
                  <a:gd name="T2" fmla="*/ 9 w 16"/>
                  <a:gd name="T3" fmla="*/ 15 h 16"/>
                  <a:gd name="T4" fmla="*/ 1 w 16"/>
                  <a:gd name="T5" fmla="*/ 7 h 16"/>
                  <a:gd name="T6" fmla="*/ 1 w 16"/>
                  <a:gd name="T7" fmla="*/ 1 h 16"/>
                  <a:gd name="T8" fmla="*/ 7 w 16"/>
                  <a:gd name="T9" fmla="*/ 1 h 16"/>
                  <a:gd name="T10" fmla="*/ 15 w 16"/>
                  <a:gd name="T11" fmla="*/ 9 h 16"/>
                  <a:gd name="T12" fmla="*/ 15 w 16"/>
                  <a:gd name="T13" fmla="*/ 15 h 16"/>
                  <a:gd name="T14" fmla="*/ 12 w 1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12" y="16"/>
                    </a:moveTo>
                    <a:cubicBezTo>
                      <a:pt x="11" y="16"/>
                      <a:pt x="10" y="16"/>
                      <a:pt x="9" y="1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1"/>
                      <a:pt x="16" y="13"/>
                      <a:pt x="15" y="15"/>
                    </a:cubicBezTo>
                    <a:cubicBezTo>
                      <a:pt x="14" y="16"/>
                      <a:pt x="13" y="16"/>
                      <a:pt x="12" y="1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334">
                <a:extLst>
                  <a:ext uri="{FF2B5EF4-FFF2-40B4-BE49-F238E27FC236}">
                    <a16:creationId xmlns="" xmlns:a16="http://schemas.microsoft.com/office/drawing/2014/main" id="{06EACB04-8C35-7F4B-8009-62FCB909C71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504795" y="2834676"/>
                <a:ext cx="153760" cy="153760"/>
              </a:xfrm>
              <a:custGeom>
                <a:avLst/>
                <a:gdLst>
                  <a:gd name="T0" fmla="*/ 67 w 90"/>
                  <a:gd name="T1" fmla="*/ 90 h 90"/>
                  <a:gd name="T2" fmla="*/ 65 w 90"/>
                  <a:gd name="T3" fmla="*/ 90 h 90"/>
                  <a:gd name="T4" fmla="*/ 0 w 90"/>
                  <a:gd name="T5" fmla="*/ 25 h 90"/>
                  <a:gd name="T6" fmla="*/ 25 w 90"/>
                  <a:gd name="T7" fmla="*/ 0 h 90"/>
                  <a:gd name="T8" fmla="*/ 90 w 90"/>
                  <a:gd name="T9" fmla="*/ 65 h 90"/>
                  <a:gd name="T10" fmla="*/ 90 w 90"/>
                  <a:gd name="T11" fmla="*/ 66 h 90"/>
                  <a:gd name="T12" fmla="*/ 67 w 90"/>
                  <a:gd name="T13" fmla="*/ 90 h 90"/>
                  <a:gd name="T14" fmla="*/ 11 w 90"/>
                  <a:gd name="T15" fmla="*/ 25 h 90"/>
                  <a:gd name="T16" fmla="*/ 68 w 90"/>
                  <a:gd name="T17" fmla="*/ 82 h 90"/>
                  <a:gd name="T18" fmla="*/ 82 w 90"/>
                  <a:gd name="T19" fmla="*/ 68 h 90"/>
                  <a:gd name="T20" fmla="*/ 25 w 90"/>
                  <a:gd name="T21" fmla="*/ 11 h 90"/>
                  <a:gd name="T22" fmla="*/ 11 w 90"/>
                  <a:gd name="T23" fmla="*/ 2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90">
                    <a:moveTo>
                      <a:pt x="67" y="90"/>
                    </a:moveTo>
                    <a:cubicBezTo>
                      <a:pt x="65" y="90"/>
                      <a:pt x="65" y="90"/>
                      <a:pt x="65" y="9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90" y="65"/>
                      <a:pt x="90" y="65"/>
                      <a:pt x="90" y="65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80"/>
                      <a:pt x="80" y="90"/>
                      <a:pt x="67" y="90"/>
                    </a:cubicBezTo>
                    <a:close/>
                    <a:moveTo>
                      <a:pt x="11" y="25"/>
                    </a:moveTo>
                    <a:cubicBezTo>
                      <a:pt x="68" y="82"/>
                      <a:pt x="68" y="82"/>
                      <a:pt x="68" y="82"/>
                    </a:cubicBezTo>
                    <a:cubicBezTo>
                      <a:pt x="76" y="81"/>
                      <a:pt x="82" y="76"/>
                      <a:pt x="82" y="68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11" y="2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3" name="Ellipse 32"/>
            <p:cNvSpPr/>
            <p:nvPr/>
          </p:nvSpPr>
          <p:spPr bwMode="gray">
            <a:xfrm>
              <a:off x="5173620" y="3155615"/>
              <a:ext cx="436710" cy="4367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1050" dirty="0"/>
            </a:p>
          </p:txBody>
        </p:sp>
        <p:grpSp>
          <p:nvGrpSpPr>
            <p:cNvPr id="34" name="Gruppieren 33"/>
            <p:cNvGrpSpPr>
              <a:grpSpLocks noChangeAspect="1"/>
            </p:cNvGrpSpPr>
            <p:nvPr/>
          </p:nvGrpSpPr>
          <p:grpSpPr bwMode="gray">
            <a:xfrm>
              <a:off x="5269767" y="3265026"/>
              <a:ext cx="231975" cy="231974"/>
              <a:chOff x="10752138" y="5846763"/>
              <a:chExt cx="723911" cy="723909"/>
            </a:xfrm>
            <a:solidFill>
              <a:schemeClr val="bg1"/>
            </a:solidFill>
          </p:grpSpPr>
          <p:sp>
            <p:nvSpPr>
              <p:cNvPr id="35" name="Freeform 1730"/>
              <p:cNvSpPr>
                <a:spLocks/>
              </p:cNvSpPr>
              <p:nvPr/>
            </p:nvSpPr>
            <p:spPr bwMode="gray">
              <a:xfrm>
                <a:off x="10752148" y="6480183"/>
                <a:ext cx="723901" cy="90489"/>
              </a:xfrm>
              <a:custGeom>
                <a:avLst/>
                <a:gdLst>
                  <a:gd name="T0" fmla="*/ 193 w 193"/>
                  <a:gd name="T1" fmla="*/ 12 h 24"/>
                  <a:gd name="T2" fmla="*/ 181 w 193"/>
                  <a:gd name="T3" fmla="*/ 24 h 24"/>
                  <a:gd name="T4" fmla="*/ 12 w 193"/>
                  <a:gd name="T5" fmla="*/ 24 h 24"/>
                  <a:gd name="T6" fmla="*/ 0 w 193"/>
                  <a:gd name="T7" fmla="*/ 12 h 24"/>
                  <a:gd name="T8" fmla="*/ 0 w 193"/>
                  <a:gd name="T9" fmla="*/ 12 h 24"/>
                  <a:gd name="T10" fmla="*/ 12 w 193"/>
                  <a:gd name="T11" fmla="*/ 0 h 24"/>
                  <a:gd name="T12" fmla="*/ 181 w 193"/>
                  <a:gd name="T13" fmla="*/ 0 h 24"/>
                  <a:gd name="T14" fmla="*/ 193 w 193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24">
                    <a:moveTo>
                      <a:pt x="193" y="12"/>
                    </a:moveTo>
                    <a:cubicBezTo>
                      <a:pt x="193" y="19"/>
                      <a:pt x="187" y="24"/>
                      <a:pt x="181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87" y="0"/>
                      <a:pt x="193" y="5"/>
                      <a:pt x="19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731"/>
              <p:cNvSpPr>
                <a:spLocks/>
              </p:cNvSpPr>
              <p:nvPr/>
            </p:nvSpPr>
            <p:spPr bwMode="gray">
              <a:xfrm>
                <a:off x="10752138" y="6116638"/>
                <a:ext cx="179388" cy="319088"/>
              </a:xfrm>
              <a:custGeom>
                <a:avLst/>
                <a:gdLst>
                  <a:gd name="T0" fmla="*/ 12 w 48"/>
                  <a:gd name="T1" fmla="*/ 0 h 85"/>
                  <a:gd name="T2" fmla="*/ 0 w 48"/>
                  <a:gd name="T3" fmla="*/ 13 h 85"/>
                  <a:gd name="T4" fmla="*/ 0 w 48"/>
                  <a:gd name="T5" fmla="*/ 73 h 85"/>
                  <a:gd name="T6" fmla="*/ 12 w 48"/>
                  <a:gd name="T7" fmla="*/ 85 h 85"/>
                  <a:gd name="T8" fmla="*/ 36 w 48"/>
                  <a:gd name="T9" fmla="*/ 85 h 85"/>
                  <a:gd name="T10" fmla="*/ 48 w 48"/>
                  <a:gd name="T11" fmla="*/ 73 h 85"/>
                  <a:gd name="T12" fmla="*/ 48 w 48"/>
                  <a:gd name="T13" fmla="*/ 13 h 85"/>
                  <a:gd name="T14" fmla="*/ 36 w 48"/>
                  <a:gd name="T15" fmla="*/ 0 h 85"/>
                  <a:gd name="T16" fmla="*/ 12 w 4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85">
                    <a:moveTo>
                      <a:pt x="12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9"/>
                      <a:pt x="6" y="85"/>
                      <a:pt x="12" y="85"/>
                    </a:cubicBezTo>
                    <a:cubicBezTo>
                      <a:pt x="36" y="85"/>
                      <a:pt x="36" y="85"/>
                      <a:pt x="36" y="85"/>
                    </a:cubicBezTo>
                    <a:cubicBezTo>
                      <a:pt x="43" y="85"/>
                      <a:pt x="48" y="79"/>
                      <a:pt x="48" y="7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6"/>
                      <a:pt x="43" y="0"/>
                      <a:pt x="36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1732"/>
              <p:cNvSpPr>
                <a:spLocks/>
              </p:cNvSpPr>
              <p:nvPr/>
            </p:nvSpPr>
            <p:spPr bwMode="gray">
              <a:xfrm>
                <a:off x="11296662" y="5981704"/>
                <a:ext cx="179387" cy="454025"/>
              </a:xfrm>
              <a:custGeom>
                <a:avLst/>
                <a:gdLst>
                  <a:gd name="T0" fmla="*/ 48 w 48"/>
                  <a:gd name="T1" fmla="*/ 109 h 121"/>
                  <a:gd name="T2" fmla="*/ 36 w 48"/>
                  <a:gd name="T3" fmla="*/ 121 h 121"/>
                  <a:gd name="T4" fmla="*/ 12 w 48"/>
                  <a:gd name="T5" fmla="*/ 121 h 121"/>
                  <a:gd name="T6" fmla="*/ 0 w 48"/>
                  <a:gd name="T7" fmla="*/ 109 h 121"/>
                  <a:gd name="T8" fmla="*/ 0 w 48"/>
                  <a:gd name="T9" fmla="*/ 12 h 121"/>
                  <a:gd name="T10" fmla="*/ 12 w 48"/>
                  <a:gd name="T11" fmla="*/ 0 h 121"/>
                  <a:gd name="T12" fmla="*/ 36 w 48"/>
                  <a:gd name="T13" fmla="*/ 0 h 121"/>
                  <a:gd name="T14" fmla="*/ 48 w 48"/>
                  <a:gd name="T15" fmla="*/ 12 h 121"/>
                  <a:gd name="T16" fmla="*/ 48 w 48"/>
                  <a:gd name="T17" fmla="*/ 10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21">
                    <a:moveTo>
                      <a:pt x="48" y="109"/>
                    </a:moveTo>
                    <a:cubicBezTo>
                      <a:pt x="48" y="115"/>
                      <a:pt x="42" y="121"/>
                      <a:pt x="36" y="121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5" y="121"/>
                      <a:pt x="0" y="115"/>
                      <a:pt x="0" y="10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8" y="6"/>
                      <a:pt x="48" y="12"/>
                    </a:cubicBezTo>
                    <a:lnTo>
                      <a:pt x="48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733"/>
              <p:cNvSpPr>
                <a:spLocks/>
              </p:cNvSpPr>
              <p:nvPr/>
            </p:nvSpPr>
            <p:spPr bwMode="gray">
              <a:xfrm>
                <a:off x="11022013" y="5846763"/>
                <a:ext cx="179388" cy="588963"/>
              </a:xfrm>
              <a:custGeom>
                <a:avLst/>
                <a:gdLst>
                  <a:gd name="T0" fmla="*/ 48 w 48"/>
                  <a:gd name="T1" fmla="*/ 145 h 157"/>
                  <a:gd name="T2" fmla="*/ 36 w 48"/>
                  <a:gd name="T3" fmla="*/ 157 h 157"/>
                  <a:gd name="T4" fmla="*/ 12 w 48"/>
                  <a:gd name="T5" fmla="*/ 157 h 157"/>
                  <a:gd name="T6" fmla="*/ 0 w 48"/>
                  <a:gd name="T7" fmla="*/ 145 h 157"/>
                  <a:gd name="T8" fmla="*/ 0 w 48"/>
                  <a:gd name="T9" fmla="*/ 12 h 157"/>
                  <a:gd name="T10" fmla="*/ 12 w 48"/>
                  <a:gd name="T11" fmla="*/ 0 h 157"/>
                  <a:gd name="T12" fmla="*/ 36 w 48"/>
                  <a:gd name="T13" fmla="*/ 0 h 157"/>
                  <a:gd name="T14" fmla="*/ 48 w 48"/>
                  <a:gd name="T15" fmla="*/ 12 h 157"/>
                  <a:gd name="T16" fmla="*/ 48 w 48"/>
                  <a:gd name="T17" fmla="*/ 14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57">
                    <a:moveTo>
                      <a:pt x="48" y="145"/>
                    </a:moveTo>
                    <a:cubicBezTo>
                      <a:pt x="48" y="151"/>
                      <a:pt x="43" y="157"/>
                      <a:pt x="36" y="157"/>
                    </a:cubicBezTo>
                    <a:cubicBezTo>
                      <a:pt x="12" y="157"/>
                      <a:pt x="12" y="157"/>
                      <a:pt x="12" y="157"/>
                    </a:cubicBezTo>
                    <a:cubicBezTo>
                      <a:pt x="6" y="157"/>
                      <a:pt x="0" y="151"/>
                      <a:pt x="0" y="14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3" y="0"/>
                      <a:pt x="48" y="6"/>
                      <a:pt x="48" y="12"/>
                    </a:cubicBezTo>
                    <a:lnTo>
                      <a:pt x="48" y="1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9" name="Ellipse 38"/>
            <p:cNvSpPr/>
            <p:nvPr/>
          </p:nvSpPr>
          <p:spPr bwMode="gray">
            <a:xfrm>
              <a:off x="4904980" y="3819532"/>
              <a:ext cx="436711" cy="4367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1050" dirty="0"/>
            </a:p>
          </p:txBody>
        </p:sp>
        <p:grpSp>
          <p:nvGrpSpPr>
            <p:cNvPr id="40" name="Gruppieren 39"/>
            <p:cNvGrpSpPr>
              <a:grpSpLocks noChangeAspect="1"/>
            </p:cNvGrpSpPr>
            <p:nvPr/>
          </p:nvGrpSpPr>
          <p:grpSpPr bwMode="gray">
            <a:xfrm>
              <a:off x="4980177" y="3910310"/>
              <a:ext cx="278443" cy="228765"/>
              <a:chOff x="6943726" y="6135687"/>
              <a:chExt cx="720725" cy="592139"/>
            </a:xfrm>
            <a:solidFill>
              <a:schemeClr val="bg1"/>
            </a:solidFill>
          </p:grpSpPr>
          <p:sp>
            <p:nvSpPr>
              <p:cNvPr id="41" name="Freeform 1665"/>
              <p:cNvSpPr>
                <a:spLocks/>
              </p:cNvSpPr>
              <p:nvPr/>
            </p:nvSpPr>
            <p:spPr bwMode="gray">
              <a:xfrm>
                <a:off x="7004050" y="6135687"/>
                <a:ext cx="612774" cy="352426"/>
              </a:xfrm>
              <a:custGeom>
                <a:avLst/>
                <a:gdLst>
                  <a:gd name="T0" fmla="*/ 160 w 163"/>
                  <a:gd name="T1" fmla="*/ 2 h 94"/>
                  <a:gd name="T2" fmla="*/ 153 w 163"/>
                  <a:gd name="T3" fmla="*/ 3 h 94"/>
                  <a:gd name="T4" fmla="*/ 112 w 163"/>
                  <a:gd name="T5" fmla="*/ 66 h 94"/>
                  <a:gd name="T6" fmla="*/ 54 w 163"/>
                  <a:gd name="T7" fmla="*/ 23 h 94"/>
                  <a:gd name="T8" fmla="*/ 2 w 163"/>
                  <a:gd name="T9" fmla="*/ 85 h 94"/>
                  <a:gd name="T10" fmla="*/ 2 w 163"/>
                  <a:gd name="T11" fmla="*/ 92 h 94"/>
                  <a:gd name="T12" fmla="*/ 6 w 163"/>
                  <a:gd name="T13" fmla="*/ 94 h 94"/>
                  <a:gd name="T14" fmla="*/ 9 w 163"/>
                  <a:gd name="T15" fmla="*/ 92 h 94"/>
                  <a:gd name="T16" fmla="*/ 55 w 163"/>
                  <a:gd name="T17" fmla="*/ 37 h 94"/>
                  <a:gd name="T18" fmla="*/ 115 w 163"/>
                  <a:gd name="T19" fmla="*/ 80 h 94"/>
                  <a:gd name="T20" fmla="*/ 161 w 163"/>
                  <a:gd name="T21" fmla="*/ 9 h 94"/>
                  <a:gd name="T22" fmla="*/ 160 w 163"/>
                  <a:gd name="T23" fmla="*/ 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94">
                    <a:moveTo>
                      <a:pt x="160" y="2"/>
                    </a:moveTo>
                    <a:cubicBezTo>
                      <a:pt x="157" y="0"/>
                      <a:pt x="154" y="1"/>
                      <a:pt x="153" y="3"/>
                    </a:cubicBezTo>
                    <a:cubicBezTo>
                      <a:pt x="112" y="66"/>
                      <a:pt x="112" y="66"/>
                      <a:pt x="112" y="66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0" y="87"/>
                      <a:pt x="0" y="91"/>
                      <a:pt x="2" y="92"/>
                    </a:cubicBezTo>
                    <a:cubicBezTo>
                      <a:pt x="3" y="93"/>
                      <a:pt x="4" y="94"/>
                      <a:pt x="6" y="94"/>
                    </a:cubicBezTo>
                    <a:cubicBezTo>
                      <a:pt x="7" y="94"/>
                      <a:pt x="8" y="93"/>
                      <a:pt x="9" y="92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115" y="80"/>
                      <a:pt x="115" y="80"/>
                      <a:pt x="115" y="80"/>
                    </a:cubicBezTo>
                    <a:cubicBezTo>
                      <a:pt x="161" y="9"/>
                      <a:pt x="161" y="9"/>
                      <a:pt x="161" y="9"/>
                    </a:cubicBezTo>
                    <a:cubicBezTo>
                      <a:pt x="163" y="7"/>
                      <a:pt x="162" y="3"/>
                      <a:pt x="160" y="2"/>
                    </a:cubicBezTo>
                    <a:close/>
                  </a:path>
                </a:pathLst>
              </a:custGeom>
              <a:grpFill/>
              <a:ln w="158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666"/>
              <p:cNvSpPr>
                <a:spLocks/>
              </p:cNvSpPr>
              <p:nvPr/>
            </p:nvSpPr>
            <p:spPr bwMode="gray">
              <a:xfrm>
                <a:off x="7031037" y="6402387"/>
                <a:ext cx="566737" cy="165100"/>
              </a:xfrm>
              <a:custGeom>
                <a:avLst/>
                <a:gdLst>
                  <a:gd name="T0" fmla="*/ 143 w 151"/>
                  <a:gd name="T1" fmla="*/ 11 h 44"/>
                  <a:gd name="T2" fmla="*/ 96 w 151"/>
                  <a:gd name="T3" fmla="*/ 32 h 44"/>
                  <a:gd name="T4" fmla="*/ 56 w 151"/>
                  <a:gd name="T5" fmla="*/ 0 h 44"/>
                  <a:gd name="T6" fmla="*/ 4 w 151"/>
                  <a:gd name="T7" fmla="*/ 30 h 44"/>
                  <a:gd name="T8" fmla="*/ 2 w 151"/>
                  <a:gd name="T9" fmla="*/ 37 h 44"/>
                  <a:gd name="T10" fmla="*/ 9 w 151"/>
                  <a:gd name="T11" fmla="*/ 39 h 44"/>
                  <a:gd name="T12" fmla="*/ 55 w 151"/>
                  <a:gd name="T13" fmla="*/ 12 h 44"/>
                  <a:gd name="T14" fmla="*/ 94 w 151"/>
                  <a:gd name="T15" fmla="*/ 44 h 44"/>
                  <a:gd name="T16" fmla="*/ 147 w 151"/>
                  <a:gd name="T17" fmla="*/ 21 h 44"/>
                  <a:gd name="T18" fmla="*/ 150 w 151"/>
                  <a:gd name="T19" fmla="*/ 14 h 44"/>
                  <a:gd name="T20" fmla="*/ 143 w 151"/>
                  <a:gd name="T21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1" h="44">
                    <a:moveTo>
                      <a:pt x="143" y="11"/>
                    </a:moveTo>
                    <a:cubicBezTo>
                      <a:pt x="96" y="32"/>
                      <a:pt x="96" y="32"/>
                      <a:pt x="96" y="3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1" y="32"/>
                      <a:pt x="0" y="35"/>
                      <a:pt x="2" y="37"/>
                    </a:cubicBezTo>
                    <a:cubicBezTo>
                      <a:pt x="3" y="40"/>
                      <a:pt x="6" y="40"/>
                      <a:pt x="9" y="39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0" y="20"/>
                      <a:pt x="151" y="17"/>
                      <a:pt x="150" y="14"/>
                    </a:cubicBezTo>
                    <a:cubicBezTo>
                      <a:pt x="149" y="11"/>
                      <a:pt x="146" y="10"/>
                      <a:pt x="143" y="11"/>
                    </a:cubicBezTo>
                    <a:close/>
                  </a:path>
                </a:pathLst>
              </a:custGeom>
              <a:grpFill/>
              <a:ln w="158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741"/>
              <p:cNvSpPr>
                <a:spLocks/>
              </p:cNvSpPr>
              <p:nvPr/>
            </p:nvSpPr>
            <p:spPr bwMode="gray">
              <a:xfrm>
                <a:off x="6943726" y="6637338"/>
                <a:ext cx="720725" cy="90488"/>
              </a:xfrm>
              <a:custGeom>
                <a:avLst/>
                <a:gdLst>
                  <a:gd name="T0" fmla="*/ 192 w 192"/>
                  <a:gd name="T1" fmla="*/ 12 h 24"/>
                  <a:gd name="T2" fmla="*/ 180 w 192"/>
                  <a:gd name="T3" fmla="*/ 24 h 24"/>
                  <a:gd name="T4" fmla="*/ 12 w 192"/>
                  <a:gd name="T5" fmla="*/ 24 h 24"/>
                  <a:gd name="T6" fmla="*/ 0 w 192"/>
                  <a:gd name="T7" fmla="*/ 12 h 24"/>
                  <a:gd name="T8" fmla="*/ 0 w 192"/>
                  <a:gd name="T9" fmla="*/ 12 h 24"/>
                  <a:gd name="T10" fmla="*/ 12 w 192"/>
                  <a:gd name="T11" fmla="*/ 0 h 24"/>
                  <a:gd name="T12" fmla="*/ 180 w 192"/>
                  <a:gd name="T13" fmla="*/ 0 h 24"/>
                  <a:gd name="T14" fmla="*/ 192 w 192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24">
                    <a:moveTo>
                      <a:pt x="192" y="12"/>
                    </a:moveTo>
                    <a:cubicBezTo>
                      <a:pt x="192" y="19"/>
                      <a:pt x="187" y="24"/>
                      <a:pt x="180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7" y="0"/>
                      <a:pt x="192" y="5"/>
                      <a:pt x="192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8" name="Freeform 320"/>
            <p:cNvSpPr>
              <a:spLocks noEditPoints="1"/>
            </p:cNvSpPr>
            <p:nvPr/>
          </p:nvSpPr>
          <p:spPr bwMode="gray">
            <a:xfrm>
              <a:off x="4569882" y="4692977"/>
              <a:ext cx="41158" cy="41158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2"/>
                    <a:pt x="8" y="18"/>
                  </a:cubicBezTo>
                  <a:cubicBezTo>
                    <a:pt x="8" y="24"/>
                    <a:pt x="12" y="28"/>
                    <a:pt x="18" y="28"/>
                  </a:cubicBezTo>
                  <a:cubicBezTo>
                    <a:pt x="24" y="28"/>
                    <a:pt x="28" y="24"/>
                    <a:pt x="28" y="18"/>
                  </a:cubicBezTo>
                  <a:cubicBezTo>
                    <a:pt x="28" y="12"/>
                    <a:pt x="24" y="8"/>
                    <a:pt x="18" y="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49" name="Inhaltsplatzhalter 3"/>
            <p:cNvSpPr txBox="1">
              <a:spLocks/>
            </p:cNvSpPr>
            <p:nvPr/>
          </p:nvSpPr>
          <p:spPr bwMode="gray">
            <a:xfrm>
              <a:off x="5610330" y="1770502"/>
              <a:ext cx="2902319" cy="546792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27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Calibri Light" panose="020F03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Calibri Light" panose="020F030202020403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Calibri Light" panose="020F030202020403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Calibri Light" panose="020F030202020403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b="1" dirty="0"/>
                <a:t>Best practices examples </a:t>
              </a:r>
            </a:p>
            <a:p>
              <a:pPr marL="0" indent="0">
                <a:lnSpc>
                  <a:spcPct val="100000"/>
                </a:lnSpc>
                <a:buNone/>
              </a:pPr>
              <a:endParaRPr lang="en-US" sz="1200" b="1" dirty="0"/>
            </a:p>
          </p:txBody>
        </p:sp>
        <p:sp>
          <p:nvSpPr>
            <p:cNvPr id="53" name="Inhaltsplatzhalter 3"/>
            <p:cNvSpPr txBox="1">
              <a:spLocks/>
            </p:cNvSpPr>
            <p:nvPr/>
          </p:nvSpPr>
          <p:spPr bwMode="gray">
            <a:xfrm>
              <a:off x="5373053" y="3942130"/>
              <a:ext cx="2966275" cy="270000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27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Calibri Light" panose="020F030202020403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Calibri Light" panose="020F030202020403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Calibri Light" panose="020F030202020403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0000" indent="-2700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Calibri Light" panose="020F030202020403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200" b="1" dirty="0"/>
                <a:t>The role of digitalization in future GPP </a:t>
              </a:r>
              <a:endParaRPr lang="en-US" sz="1200" b="1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731638" y="2629846"/>
            <a:ext cx="1119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b="1" dirty="0" smtClean="0"/>
              <a:t>Highlights </a:t>
            </a:r>
            <a:endParaRPr lang="de-AT" sz="1200" b="1" dirty="0"/>
          </a:p>
        </p:txBody>
      </p:sp>
      <p:sp>
        <p:nvSpPr>
          <p:cNvPr id="56" name="Textfeld 55"/>
          <p:cNvSpPr txBox="1"/>
          <p:nvPr/>
        </p:nvSpPr>
        <p:spPr>
          <a:xfrm>
            <a:off x="5731638" y="3220891"/>
            <a:ext cx="278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The </a:t>
            </a:r>
            <a:r>
              <a:rPr lang="de-AT" sz="1200" b="1" dirty="0" err="1" smtClean="0"/>
              <a:t>role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of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innovation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and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ways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forward</a:t>
            </a:r>
            <a:r>
              <a:rPr lang="de-AT" sz="1200" b="1" dirty="0" smtClean="0"/>
              <a:t> </a:t>
            </a:r>
            <a:endParaRPr lang="de-AT" sz="1200" b="1" dirty="0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89E97871-124F-427A-8E9A-38BC0682A8A7}"/>
              </a:ext>
            </a:extLst>
          </p:cNvPr>
          <p:cNvSpPr txBox="1">
            <a:spLocks/>
          </p:cNvSpPr>
          <p:nvPr/>
        </p:nvSpPr>
        <p:spPr>
          <a:xfrm>
            <a:off x="3533156" y="144210"/>
            <a:ext cx="4396963" cy="885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smtClean="0"/>
              <a:t>GPP and energy – efficient cloud computing </a:t>
            </a:r>
            <a:endParaRPr lang="lt-LT" sz="1800" b="0" dirty="0"/>
          </a:p>
        </p:txBody>
      </p:sp>
      <p:sp>
        <p:nvSpPr>
          <p:cNvPr id="4" name="Rechteck 3"/>
          <p:cNvSpPr/>
          <p:nvPr/>
        </p:nvSpPr>
        <p:spPr>
          <a:xfrm>
            <a:off x="5258620" y="1004234"/>
            <a:ext cx="2804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Existing initiatives and policy </a:t>
            </a:r>
            <a:r>
              <a:rPr lang="en-US" sz="1200" b="1" dirty="0" smtClean="0"/>
              <a:t>instruments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469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320636" y="11876"/>
            <a:ext cx="8146472" cy="2030680"/>
          </a:xfrm>
        </p:spPr>
        <p:txBody>
          <a:bodyPr>
            <a:normAutofit/>
          </a:bodyPr>
          <a:lstStyle/>
          <a:p>
            <a:r>
              <a:rPr lang="en-US" sz="2700" b="0" dirty="0"/>
              <a:t>Existing policy instruments for GPP and energy efficient cloud computing services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3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</a:t>
            </a:r>
            <a:r>
              <a:rPr lang="en-US" sz="13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different </a:t>
            </a:r>
            <a:r>
              <a:rPr lang="en-US" sz="13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typologies of </a:t>
            </a:r>
            <a:r>
              <a:rPr lang="en-US" sz="13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initiatives</a:t>
            </a: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" y="1816925"/>
            <a:ext cx="7754587" cy="3866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6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sz="quarter"/>
          </p:nvPr>
        </p:nvSpPr>
        <p:spPr>
          <a:xfrm>
            <a:off x="2137558" y="11876"/>
            <a:ext cx="4833259" cy="1531916"/>
          </a:xfrm>
        </p:spPr>
        <p:txBody>
          <a:bodyPr>
            <a:normAutofit/>
          </a:bodyPr>
          <a:lstStyle/>
          <a:p>
            <a:pPr algn="ctr"/>
            <a:r>
              <a:rPr lang="en-US" sz="2700" b="0" dirty="0" smtClean="0"/>
              <a:t>Best practices</a:t>
            </a:r>
            <a: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3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AT" sz="13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48146" y="1396225"/>
            <a:ext cx="7861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The EU Code of Conduct of Data </a:t>
            </a:r>
            <a:r>
              <a:rPr lang="en-GB" b="1" dirty="0" smtClean="0"/>
              <a:t>Centres</a:t>
            </a:r>
          </a:p>
          <a:p>
            <a:endParaRPr lang="en-GB" b="1" dirty="0"/>
          </a:p>
          <a:p>
            <a:r>
              <a:rPr lang="en-US" b="1" dirty="0"/>
              <a:t>The EU GPP Criteria for Data Centers and Server </a:t>
            </a:r>
            <a:r>
              <a:rPr lang="en-US" b="1" dirty="0" smtClean="0"/>
              <a:t>Rooms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96395" y="2893589"/>
            <a:ext cx="2885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AT" dirty="0" smtClean="0">
                <a:sym typeface="Wingdings" pitchFamily="2" charset="2"/>
              </a:rPr>
              <a:t> </a:t>
            </a:r>
            <a:r>
              <a:rPr lang="de-AT" dirty="0" smtClean="0">
                <a:sym typeface="Wingdings" pitchFamily="2" charset="2"/>
              </a:rPr>
              <a:t>But </a:t>
            </a:r>
            <a:r>
              <a:rPr lang="de-AT" dirty="0" err="1" smtClean="0">
                <a:sym typeface="Wingdings" pitchFamily="2" charset="2"/>
              </a:rPr>
              <a:t>yet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no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criteria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are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err="1" smtClean="0">
                <a:sym typeface="Wingdings" pitchFamily="2" charset="2"/>
              </a:rPr>
              <a:t>included</a:t>
            </a:r>
            <a:r>
              <a:rPr lang="de-AT" dirty="0" smtClean="0">
                <a:sym typeface="Wingdings" pitchFamily="2" charset="2"/>
              </a:rPr>
              <a:t> </a:t>
            </a:r>
            <a:r>
              <a:rPr lang="de-AT" dirty="0" smtClean="0">
                <a:sym typeface="Wingdings" pitchFamily="2" charset="2"/>
              </a:rPr>
              <a:t>in National Action Plans/ </a:t>
            </a:r>
            <a:r>
              <a:rPr lang="de-AT" dirty="0" smtClean="0">
                <a:sym typeface="Wingdings" pitchFamily="2" charset="2"/>
              </a:rPr>
              <a:t>at </a:t>
            </a:r>
            <a:r>
              <a:rPr lang="de-AT" dirty="0" err="1" smtClean="0">
                <a:sym typeface="Wingdings" pitchFamily="2" charset="2"/>
              </a:rPr>
              <a:t>the</a:t>
            </a:r>
            <a:r>
              <a:rPr lang="de-AT" dirty="0" smtClean="0">
                <a:sym typeface="Wingdings" pitchFamily="2" charset="2"/>
              </a:rPr>
              <a:t> MS </a:t>
            </a:r>
            <a:r>
              <a:rPr lang="de-AT" dirty="0" err="1" smtClean="0">
                <a:sym typeface="Wingdings" pitchFamily="2" charset="2"/>
              </a:rPr>
              <a:t>level</a:t>
            </a:r>
            <a:r>
              <a:rPr lang="de-AT" dirty="0" smtClean="0">
                <a:sym typeface="Wingdings" pitchFamily="2" charset="2"/>
              </a:rPr>
              <a:t> !</a:t>
            </a:r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4" y="2893589"/>
            <a:ext cx="4303450" cy="282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3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Umweltbundesamt">
  <a:themeElements>
    <a:clrScheme name="Umweltbundesamt">
      <a:dk1>
        <a:sysClr val="windowText" lastClr="000000"/>
      </a:dk1>
      <a:lt1>
        <a:sysClr val="window" lastClr="FFFFFF"/>
      </a:lt1>
      <a:dk2>
        <a:srgbClr val="008080"/>
      </a:dk2>
      <a:lt2>
        <a:srgbClr val="BFDFDF"/>
      </a:lt2>
      <a:accent1>
        <a:srgbClr val="7FBFBF"/>
      </a:accent1>
      <a:accent2>
        <a:srgbClr val="40A0A0"/>
      </a:accent2>
      <a:accent3>
        <a:srgbClr val="B2011D"/>
      </a:accent3>
      <a:accent4>
        <a:srgbClr val="722635"/>
      </a:accent4>
      <a:accent5>
        <a:srgbClr val="00A3DA"/>
      </a:accent5>
      <a:accent6>
        <a:srgbClr val="025277"/>
      </a:accent6>
      <a:hlink>
        <a:srgbClr val="008080"/>
      </a:hlink>
      <a:folHlink>
        <a:srgbClr val="008080"/>
      </a:folHlink>
    </a:clrScheme>
    <a:fontScheme name="Umweltbundesam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lie" ma:contentTypeID="0x010100A22E315B1F3C42B49A0E90D2F9AB5AB1007D371749BBFF4B4FB3D8867813A6B6D0" ma:contentTypeVersion="0" ma:contentTypeDescription="Microsoft Office PowerPoint-Folie" ma:contentTypeScope="" ma:versionID="0aa5151fc08eacede46c4f4bd264ab13">
  <xsd:schema xmlns:xsd="http://www.w3.org/2001/XMLSchema" xmlns:p="http://schemas.microsoft.com/office/2006/metadata/properties" xmlns:ns1="5B1C8ED7-669A-4C51-A6CB-509E257FECD1" targetNamespace="http://schemas.microsoft.com/office/2006/metadata/properties" ma:root="true" ma:fieldsID="46b8102e20078b3a405348f85803af4c" ns1:_="">
    <xsd:import namespace="5B1C8ED7-669A-4C51-A6CB-509E257FECD1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B1C8ED7-669A-4C51-A6CB-509E257FECD1" elementFormDefault="qualified">
    <xsd:import namespace="http://schemas.microsoft.com/office/2006/documentManagement/types"/>
    <xsd:element name="Presentation" ma:index="1" nillable="true" ma:displayName="Präsentation" ma:internalName="Presentation">
      <xsd:simpleType>
        <xsd:restriction base="dms:Text"/>
      </xsd:simpleType>
    </xsd:element>
    <xsd:element name="SlideDescription" ma:index="2" nillable="true" ma:displayName="Beschreibung" ma:internalName="SlideDescrip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resentation xmlns="5B1C8ED7-669A-4C51-A6CB-509E257FECD1">PPT-Vorlage_engl</Presentation>
    <SlideDescription xmlns="5B1C8ED7-669A-4C51-A6CB-509E257FECD1" xsi:nil="true"/>
  </documentManagement>
</p:properties>
</file>

<file path=customXml/itemProps1.xml><?xml version="1.0" encoding="utf-8"?>
<ds:datastoreItem xmlns:ds="http://schemas.openxmlformats.org/officeDocument/2006/customXml" ds:itemID="{3EF0E184-272C-4E30-A118-4000E61C8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1C8ED7-669A-4C51-A6CB-509E257FECD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500C936-F75E-453E-9DE1-52C88B79E75B}">
  <ds:schemaRefs>
    <ds:schemaRef ds:uri="http://schemas.microsoft.com/office/2006/metadata/properties"/>
    <ds:schemaRef ds:uri="http://purl.org/dc/elements/1.1/"/>
    <ds:schemaRef ds:uri="http://purl.org/dc/terms/"/>
    <ds:schemaRef ds:uri="5B1C8ED7-669A-4C51-A6CB-509E257FECD1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1386</Words>
  <Application>Microsoft Office PowerPoint</Application>
  <PresentationFormat>Bildschirmpräsentation (4:3)</PresentationFormat>
  <Paragraphs>202</Paragraphs>
  <Slides>21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PPT-Umweltbundesamt</vt:lpstr>
      <vt:lpstr>Energy – efficient cloud computing services: policy options for Green Public Procurement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Existing policy instruments for GPP and energy efficient cloud computing services   Analysis of different typologies of initiatives</vt:lpstr>
      <vt:lpstr>Best practices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Umweltbundesamt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PPT-Vorlage_engl</dc:title>
  <dc:creator>kaitna</dc:creator>
  <cp:lastModifiedBy>Montevecchi Francesca</cp:lastModifiedBy>
  <cp:revision>1120</cp:revision>
  <cp:lastPrinted>2018-09-07T08:28:52Z</cp:lastPrinted>
  <dcterms:created xsi:type="dcterms:W3CDTF">2009-06-26T09:35:22Z</dcterms:created>
  <dcterms:modified xsi:type="dcterms:W3CDTF">2019-11-04T20:06:35Z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PPT-Vorlage_engl</vt:lpwstr>
  </property>
  <property fmtid="{D5CDD505-2E9C-101B-9397-08002B2CF9AE}" pid="3" name="SlideDescription">
    <vt:lpwstr/>
  </property>
  <property fmtid="{D5CDD505-2E9C-101B-9397-08002B2CF9AE}" pid="4" name="ContentTypeId">
    <vt:lpwstr>0x010100A22E315B1F3C42B49A0E90D2F9AB5AB1007D371749BBFF4B4FB3D8867813A6B6D0</vt:lpwstr>
  </property>
</Properties>
</file>