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8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4" r:id="rId21"/>
    <p:sldId id="265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1" autoAdjust="0"/>
    <p:restoredTop sz="94660"/>
  </p:normalViewPr>
  <p:slideViewPr>
    <p:cSldViewPr>
      <p:cViewPr varScale="1">
        <p:scale>
          <a:sx n="75" d="100"/>
          <a:sy n="75" d="100"/>
        </p:scale>
        <p:origin x="71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96D56-8EB2-4774-B93E-DA72A94DEA86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A0ECE-2B5C-49A5-9F9E-0EAF77596E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995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A8BC19-C7EB-4BB5-A8F2-7C02C5049EEA}" type="datetimeFigureOut">
              <a:rPr lang="sk-SK" smtClean="0"/>
              <a:t>27. 5. 2019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9954CE-1445-4717-8192-24E14E60C5FD}" type="slidenum">
              <a:rPr lang="sk-SK" smtClean="0"/>
              <a:t>‹#›</a:t>
            </a:fld>
            <a:endParaRPr lang="sk-S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sz="2000" i="1" dirty="0" err="1" smtClean="0"/>
              <a:t>Workshop</a:t>
            </a:r>
            <a:r>
              <a:rPr lang="sk-SK" sz="2000" i="1" dirty="0" smtClean="0"/>
              <a:t> </a:t>
            </a:r>
          </a:p>
          <a:p>
            <a:pPr marL="0" indent="0">
              <a:buNone/>
            </a:pPr>
            <a:r>
              <a:rPr lang="sk-SK" sz="2000" i="1" dirty="0" smtClean="0"/>
              <a:t>Smerom k udržateľnému cestovnému ruchu</a:t>
            </a:r>
          </a:p>
          <a:p>
            <a:pPr marL="0" indent="0">
              <a:buNone/>
            </a:pPr>
            <a:r>
              <a:rPr lang="sk-SK" sz="2000" i="1" dirty="0" smtClean="0"/>
              <a:t>Bratislava, 28. 5. 2019</a:t>
            </a:r>
          </a:p>
          <a:p>
            <a:endParaRPr lang="sk-SK" sz="2000" i="1" dirty="0"/>
          </a:p>
          <a:p>
            <a:endParaRPr lang="sk-SK" sz="2000" i="1" dirty="0" smtClean="0"/>
          </a:p>
          <a:p>
            <a:endParaRPr lang="sk-SK" sz="2800" b="1" i="1" dirty="0"/>
          </a:p>
          <a:p>
            <a:pPr marL="0" indent="0" algn="ctr">
              <a:buNone/>
            </a:pPr>
            <a:r>
              <a:rPr lang="sk-SK" sz="2800" b="1" i="1" dirty="0" smtClean="0"/>
              <a:t>Marian G ú č i k</a:t>
            </a:r>
            <a:endParaRPr lang="sk-SK" sz="2800" b="1" i="1" dirty="0"/>
          </a:p>
          <a:p>
            <a:pPr algn="ctr"/>
            <a:endParaRPr lang="sk-SK" sz="2800" b="1" i="1" dirty="0" smtClean="0"/>
          </a:p>
          <a:p>
            <a:pPr marL="0" indent="0" algn="ctr">
              <a:buNone/>
            </a:pPr>
            <a:r>
              <a:rPr lang="sk-SK" sz="3200" b="1" i="1" dirty="0" smtClean="0"/>
              <a:t>Udržateľný cestovný ruch </a:t>
            </a:r>
          </a:p>
          <a:p>
            <a:pPr marL="0" indent="0" algn="ctr">
              <a:buNone/>
            </a:pPr>
            <a:r>
              <a:rPr lang="sk-SK" sz="3200" b="1" i="1" dirty="0" smtClean="0"/>
              <a:t>a jeho interpretácia</a:t>
            </a:r>
          </a:p>
          <a:p>
            <a:pPr marL="0" indent="0" algn="ctr">
              <a:buNone/>
            </a:pPr>
            <a:endParaRPr lang="sk-SK" sz="2000" i="1" dirty="0"/>
          </a:p>
          <a:p>
            <a:pPr marL="0" indent="0" algn="ctr">
              <a:buNone/>
            </a:pPr>
            <a:endParaRPr lang="sk-SK" sz="2000" i="1" dirty="0" smtClean="0"/>
          </a:p>
          <a:p>
            <a:pPr marL="0" indent="0" algn="ctr">
              <a:buNone/>
            </a:pPr>
            <a:endParaRPr lang="sk-SK" sz="2000" i="1" dirty="0"/>
          </a:p>
          <a:p>
            <a:pPr marL="0" indent="0">
              <a:buNone/>
            </a:pPr>
            <a:r>
              <a:rPr lang="sk-SK" sz="2000" i="1" dirty="0" smtClean="0"/>
              <a:t>Ekonomická fakulta </a:t>
            </a:r>
          </a:p>
          <a:p>
            <a:pPr marL="0" indent="0">
              <a:buNone/>
            </a:pPr>
            <a:r>
              <a:rPr lang="sk-SK" sz="2000" i="1" dirty="0" smtClean="0"/>
              <a:t>Univerzity Mateja Bela </a:t>
            </a:r>
          </a:p>
          <a:p>
            <a:pPr marL="0" indent="0">
              <a:buNone/>
            </a:pPr>
            <a:r>
              <a:rPr lang="sk-SK" sz="2000" i="1" dirty="0" smtClean="0"/>
              <a:t>Banská Bystrica</a:t>
            </a:r>
          </a:p>
        </p:txBody>
      </p:sp>
    </p:spTree>
    <p:extLst>
      <p:ext uri="{BB962C8B-B14F-4D97-AF65-F5344CB8AC3E}">
        <p14:creationId xmlns:p14="http://schemas.microsoft.com/office/powerpoint/2010/main" val="59824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207968"/>
          </a:xfrm>
        </p:spPr>
        <p:txBody>
          <a:bodyPr/>
          <a:lstStyle/>
          <a:p>
            <a:pPr marL="0" indent="0">
              <a:buNone/>
            </a:pPr>
            <a:endParaRPr lang="sk-SK" b="1" dirty="0" smtClean="0"/>
          </a:p>
          <a:p>
            <a:pPr marL="0" indent="0">
              <a:buNone/>
            </a:pPr>
            <a:r>
              <a:rPr lang="sk-SK" b="1" dirty="0" smtClean="0"/>
              <a:t>3</a:t>
            </a:r>
            <a:r>
              <a:rPr lang="sk-SK" b="1" dirty="0" smtClean="0"/>
              <a:t>. Existujú aj </a:t>
            </a:r>
            <a:r>
              <a:rPr lang="sk-SK" b="1" dirty="0" smtClean="0"/>
              <a:t>druhy a formy udržateľného </a:t>
            </a:r>
            <a:r>
              <a:rPr lang="sk-SK" b="1" dirty="0" smtClean="0"/>
              <a:t>CR?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Niektorí teoretici a praktici </a:t>
            </a:r>
            <a:r>
              <a:rPr lang="sk-SK" dirty="0" smtClean="0"/>
              <a:t> </a:t>
            </a:r>
            <a:r>
              <a:rPr lang="sk-SK" dirty="0"/>
              <a:t>udržateľný </a:t>
            </a:r>
            <a:r>
              <a:rPr lang="sk-SK" dirty="0" err="1" smtClean="0"/>
              <a:t>CR</a:t>
            </a:r>
            <a:r>
              <a:rPr lang="sk-SK" dirty="0" smtClean="0"/>
              <a:t> zamieňajú </a:t>
            </a:r>
            <a:r>
              <a:rPr lang="sk-SK" dirty="0"/>
              <a:t>so zeleným cestovným ruchom, prírodným cestovným ruchom, </a:t>
            </a:r>
            <a:r>
              <a:rPr lang="sk-SK" dirty="0" err="1"/>
              <a:t>ekoturistikou</a:t>
            </a:r>
            <a:r>
              <a:rPr lang="sk-SK" dirty="0"/>
              <a:t>, </a:t>
            </a:r>
            <a:r>
              <a:rPr lang="sk-SK" dirty="0" err="1"/>
              <a:t>geoturistikou</a:t>
            </a:r>
            <a:r>
              <a:rPr lang="sk-SK" dirty="0"/>
              <a:t>, vidieckym cestovným ruchom, agroturistikou, </a:t>
            </a:r>
            <a:r>
              <a:rPr lang="sk-SK" dirty="0" err="1"/>
              <a:t>eko-agroturistikou</a:t>
            </a:r>
            <a:r>
              <a:rPr lang="sk-SK" dirty="0"/>
              <a:t> (v Kanade a na Novom Zélande s domorodým cestovným ruchom</a:t>
            </a:r>
            <a:r>
              <a:rPr lang="sk-SK" dirty="0" smtClean="0"/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Takémuto prístupu k udržateľnosti </a:t>
            </a:r>
            <a:r>
              <a:rPr lang="sk-SK" dirty="0" smtClean="0"/>
              <a:t>CR </a:t>
            </a:r>
            <a:r>
              <a:rPr lang="sk-SK" dirty="0"/>
              <a:t>nahrávajú aj rôzne </a:t>
            </a:r>
            <a:r>
              <a:rPr lang="sk-SK" dirty="0" err="1"/>
              <a:t>eko</a:t>
            </a:r>
            <a:r>
              <a:rPr lang="sk-SK" dirty="0"/>
              <a:t>-značky, ktoré </a:t>
            </a:r>
            <a:r>
              <a:rPr lang="sk-SK" dirty="0" smtClean="0"/>
              <a:t>podporujú </a:t>
            </a:r>
            <a:r>
              <a:rPr lang="sk-SK" dirty="0" err="1"/>
              <a:t>ekorozvoj</a:t>
            </a:r>
            <a:r>
              <a:rPr lang="sk-SK" dirty="0"/>
              <a:t>), napr.: </a:t>
            </a:r>
            <a:r>
              <a:rPr lang="sk-SK" dirty="0" smtClean="0"/>
              <a:t>The </a:t>
            </a:r>
            <a:r>
              <a:rPr lang="sk-SK" dirty="0" err="1" smtClean="0"/>
              <a:t>fower</a:t>
            </a:r>
            <a:r>
              <a:rPr lang="sk-SK" dirty="0" smtClean="0"/>
              <a:t>, The </a:t>
            </a:r>
            <a:r>
              <a:rPr lang="sk-SK" dirty="0" err="1" smtClean="0"/>
              <a:t>green</a:t>
            </a:r>
            <a:r>
              <a:rPr lang="sk-SK" dirty="0" smtClean="0"/>
              <a:t> </a:t>
            </a:r>
            <a:r>
              <a:rPr lang="sk-SK" dirty="0" err="1" smtClean="0"/>
              <a:t>key</a:t>
            </a:r>
            <a:r>
              <a:rPr lang="sk-SK" dirty="0" smtClean="0"/>
              <a:t>. </a:t>
            </a:r>
            <a:endParaRPr lang="sk-SK" dirty="0"/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 Značky udržateľného </a:t>
            </a:r>
            <a:r>
              <a:rPr lang="sk-SK" dirty="0" err="1" smtClean="0"/>
              <a:t>CR</a:t>
            </a:r>
            <a:r>
              <a:rPr lang="sk-SK" dirty="0" smtClean="0"/>
              <a:t> sú napr. The </a:t>
            </a:r>
            <a:r>
              <a:rPr lang="sk-SK" dirty="0" err="1" smtClean="0"/>
              <a:t>blue</a:t>
            </a:r>
            <a:r>
              <a:rPr lang="sk-SK" dirty="0" smtClean="0"/>
              <a:t> </a:t>
            </a:r>
            <a:r>
              <a:rPr lang="sk-SK" dirty="0" err="1" smtClean="0"/>
              <a:t>flag</a:t>
            </a:r>
            <a:r>
              <a:rPr lang="sk-SK" dirty="0" smtClean="0"/>
              <a:t>,  EDEN. </a:t>
            </a:r>
            <a:endParaRPr lang="sk-SK" dirty="0"/>
          </a:p>
          <a:p>
            <a:pPr>
              <a:buFont typeface="Wingdings" panose="05000000000000000000" pitchFamily="2" charset="2"/>
              <a:buChar char="§"/>
            </a:pPr>
            <a:endParaRPr lang="sk-SK" b="1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037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/>
          <a:lstStyle/>
          <a:p>
            <a:endParaRPr lang="sk-SK" dirty="0" smtClean="0"/>
          </a:p>
          <a:p>
            <a:r>
              <a:rPr lang="sk-SK" dirty="0" err="1" smtClean="0"/>
              <a:t>Facit</a:t>
            </a:r>
            <a:r>
              <a:rPr lang="sk-SK" dirty="0" smtClean="0"/>
              <a:t>. </a:t>
            </a:r>
            <a:r>
              <a:rPr lang="sk-SK" dirty="0"/>
              <a:t>Anglická rada pre cestovný ruch (</a:t>
            </a:r>
            <a:r>
              <a:rPr lang="sk-SK" dirty="0" err="1"/>
              <a:t>ETC</a:t>
            </a:r>
            <a:r>
              <a:rPr lang="sk-SK" dirty="0"/>
              <a:t>) udržateľným </a:t>
            </a:r>
            <a:r>
              <a:rPr lang="sk-SK" dirty="0" err="1" smtClean="0"/>
              <a:t>CR</a:t>
            </a:r>
            <a:r>
              <a:rPr lang="sk-SK" dirty="0" smtClean="0"/>
              <a:t> rozumie </a:t>
            </a:r>
            <a:r>
              <a:rPr lang="sk-SK" dirty="0"/>
              <a:t>také riadenie vplyvov </a:t>
            </a:r>
            <a:r>
              <a:rPr lang="sk-SK" dirty="0" err="1" smtClean="0"/>
              <a:t>CR</a:t>
            </a:r>
            <a:r>
              <a:rPr lang="sk-SK" dirty="0" smtClean="0"/>
              <a:t> </a:t>
            </a:r>
            <a:r>
              <a:rPr lang="sk-SK" dirty="0"/>
              <a:t>na prostredie, verejnosť a ekonomiku, ktoré zabezpečia, že efekty budú skôr pozitívne ako negatívne v prospech budúcich generácií. </a:t>
            </a:r>
          </a:p>
          <a:p>
            <a:r>
              <a:rPr lang="sk-SK" b="1" dirty="0">
                <a:solidFill>
                  <a:srgbClr val="FF0000"/>
                </a:solidFill>
              </a:rPr>
              <a:t>Tento manažérsky prístup sa týka všetkých druhov </a:t>
            </a:r>
            <a:r>
              <a:rPr lang="sk-SK" b="1" dirty="0" smtClean="0">
                <a:solidFill>
                  <a:srgbClr val="FF0000"/>
                </a:solidFill>
              </a:rPr>
              <a:t>a foriem cestovného </a:t>
            </a:r>
            <a:r>
              <a:rPr lang="sk-SK" b="1" dirty="0">
                <a:solidFill>
                  <a:srgbClr val="FF0000"/>
                </a:solidFill>
              </a:rPr>
              <a:t>ruchu bez ohľadu na to, kde sa uskutočňujú.</a:t>
            </a:r>
            <a:r>
              <a:rPr lang="sk-SK" b="1" dirty="0"/>
              <a:t> </a:t>
            </a:r>
            <a:endParaRPr lang="sk-SK" b="1" dirty="0" smtClean="0"/>
          </a:p>
          <a:p>
            <a:r>
              <a:rPr lang="sk-SK" dirty="0" smtClean="0"/>
              <a:t>Napr</a:t>
            </a:r>
            <a:r>
              <a:rPr lang="sk-SK" dirty="0"/>
              <a:t>. z hľadiska motivácie môže ísť o</a:t>
            </a:r>
            <a:r>
              <a:rPr lang="sk-SK" b="1" dirty="0"/>
              <a:t>  </a:t>
            </a:r>
            <a:r>
              <a:rPr lang="sk-SK" dirty="0"/>
              <a:t>rekreačný, kultúrny, športový, dobrodružný, kúpeľno-liečebný/zdravotný, obchodný, náboženský atď. a </a:t>
            </a:r>
            <a:r>
              <a:rPr lang="sk-SK" dirty="0" smtClean="0"/>
              <a:t>variabilitu </a:t>
            </a:r>
            <a:r>
              <a:rPr lang="sk-SK" dirty="0" smtClean="0"/>
              <a:t>ich foriem.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88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4</a:t>
            </a:r>
            <a:r>
              <a:rPr lang="sk-SK" b="1" dirty="0" smtClean="0"/>
              <a:t>. Monitorovanie udržateľného rozvoja </a:t>
            </a:r>
            <a:r>
              <a:rPr lang="sk-SK" b="1" dirty="0" err="1" smtClean="0"/>
              <a:t>CR</a:t>
            </a:r>
            <a:endParaRPr lang="sk-SK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Hranica </a:t>
            </a:r>
            <a:r>
              <a:rPr lang="sk-SK" dirty="0"/>
              <a:t>medzi masovým a udržateľným </a:t>
            </a:r>
            <a:r>
              <a:rPr lang="sk-SK" dirty="0" err="1" smtClean="0"/>
              <a:t>CR</a:t>
            </a:r>
            <a:r>
              <a:rPr lang="sk-SK" dirty="0" smtClean="0"/>
              <a:t> sa z hľadiska konkurencieschopnosti určuje najčastejšie definovaním </a:t>
            </a:r>
            <a:r>
              <a:rPr lang="sk-SK" b="1" dirty="0"/>
              <a:t>intenzity </a:t>
            </a:r>
            <a:r>
              <a:rPr lang="sk-SK" b="1" dirty="0" err="1" smtClean="0"/>
              <a:t>CR</a:t>
            </a:r>
            <a:r>
              <a:rPr lang="sk-SK" b="1" dirty="0" smtClean="0"/>
              <a:t> </a:t>
            </a:r>
            <a:r>
              <a:rPr lang="sk-SK" dirty="0" smtClean="0"/>
              <a:t>(návštevníci, prenocovania  atď. verzus rezidenti ...) </a:t>
            </a:r>
            <a:r>
              <a:rPr lang="sk-SK" b="1" dirty="0" smtClean="0"/>
              <a:t>a reguláciou CR </a:t>
            </a:r>
            <a:r>
              <a:rPr lang="sk-SK" dirty="0" smtClean="0"/>
              <a:t>(právne a iné </a:t>
            </a:r>
            <a:r>
              <a:rPr lang="sk-SK" dirty="0" smtClean="0"/>
              <a:t>opatrenia...).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Intenzita </a:t>
            </a:r>
            <a:r>
              <a:rPr lang="sk-SK" dirty="0"/>
              <a:t>cestovného ruchu má nielen ekonomické, ale aj kultúrno-sociálne a ekologické dôsledky, ktoré musí rešpektovať udržateľný rozvoj</a:t>
            </a:r>
            <a:r>
              <a:rPr lang="sk-SK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r. 2004 </a:t>
            </a:r>
            <a:r>
              <a:rPr lang="sk-SK" dirty="0" err="1" smtClean="0"/>
              <a:t>UNWTO</a:t>
            </a:r>
            <a:r>
              <a:rPr lang="sk-SK" dirty="0" smtClean="0"/>
              <a:t> na meranie udržateľného rozvoja </a:t>
            </a:r>
            <a:r>
              <a:rPr lang="sk-SK" dirty="0" err="1" smtClean="0"/>
              <a:t>CR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p</a:t>
            </a:r>
            <a:r>
              <a:rPr lang="sk-SK" dirty="0" smtClean="0"/>
              <a:t>ublikovala </a:t>
            </a:r>
            <a:r>
              <a:rPr lang="sk-SK" dirty="0" smtClean="0"/>
              <a:t>768 indikátorov, ktoré sa vzťahujú na všetky typy cieľových miest.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248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>
            <a:normAutofit/>
          </a:bodyPr>
          <a:lstStyle/>
          <a:p>
            <a:r>
              <a:rPr lang="sk-SK" dirty="0"/>
              <a:t>Na vedeckom seminári SAT </a:t>
            </a:r>
            <a:r>
              <a:rPr lang="sk-SK" dirty="0" smtClean="0"/>
              <a:t>(apríl 2019) na našej fakulte prezentoval  doktorand M</a:t>
            </a:r>
            <a:r>
              <a:rPr lang="sk-SK" dirty="0" smtClean="0"/>
              <a:t>. </a:t>
            </a:r>
            <a:r>
              <a:rPr lang="sk-SK" dirty="0" err="1" smtClean="0"/>
              <a:t>Marciš</a:t>
            </a:r>
            <a:r>
              <a:rPr lang="sk-SK" dirty="0" smtClean="0"/>
              <a:t> </a:t>
            </a:r>
            <a:r>
              <a:rPr lang="sk-SK" dirty="0"/>
              <a:t>sústavu </a:t>
            </a:r>
            <a:r>
              <a:rPr lang="sk-SK" dirty="0" smtClean="0"/>
              <a:t>indikátorov na </a:t>
            </a:r>
            <a:r>
              <a:rPr lang="sk-SK" dirty="0" smtClean="0"/>
              <a:t>monitorovanie 3 dimenzií </a:t>
            </a:r>
            <a:r>
              <a:rPr lang="sk-SK" dirty="0" smtClean="0"/>
              <a:t>udržateľného CR v regiónoch SR,   </a:t>
            </a:r>
          </a:p>
          <a:p>
            <a:r>
              <a:rPr lang="sk-SK" dirty="0"/>
              <a:t>problémom je dostupnosť štatistických </a:t>
            </a:r>
            <a:r>
              <a:rPr lang="sk-SK" dirty="0" smtClean="0"/>
              <a:t>údajov na vyjadrenie potrebných veličín.</a:t>
            </a:r>
            <a:endParaRPr lang="sk-SK" dirty="0" smtClean="0"/>
          </a:p>
          <a:p>
            <a:r>
              <a:rPr lang="sk-SK" dirty="0" smtClean="0"/>
              <a:t>P</a:t>
            </a:r>
            <a:r>
              <a:rPr lang="sk-SK" dirty="0" smtClean="0"/>
              <a:t>oužitie indikátorov </a:t>
            </a:r>
            <a:r>
              <a:rPr lang="sk-SK" dirty="0"/>
              <a:t>je nevyhnutné rozlíšiť podľa typu cieľového miesta, dostupnosti údajov, úrovne plánovania a riadenia cestovného </a:t>
            </a:r>
            <a:r>
              <a:rPr lang="sk-SK" dirty="0" smtClean="0"/>
              <a:t>ruchu,</a:t>
            </a:r>
          </a:p>
          <a:p>
            <a:r>
              <a:rPr lang="sk-SK" dirty="0" smtClean="0"/>
              <a:t>UNWTO </a:t>
            </a:r>
            <a:r>
              <a:rPr lang="sk-SK" dirty="0"/>
              <a:t>a štatistická divízia OSN v roku 2016 začali iniciatívu na štatistické sledovanie a monitorovanie udržateľného rozvoja cestovného </a:t>
            </a:r>
            <a:r>
              <a:rPr lang="sk-SK" dirty="0" smtClean="0"/>
              <a:t>ruchu </a:t>
            </a:r>
            <a:r>
              <a:rPr lang="sk-SK" dirty="0" smtClean="0"/>
              <a:t> z hľadiska 3 dimenzií, </a:t>
            </a:r>
            <a:r>
              <a:rPr lang="sk-SK" dirty="0"/>
              <a:t>a to aj vzhľadom na plnenie cieľov Agendy 2030 pre udržateľný rozvoj. 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2671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207968"/>
          </a:xfrm>
        </p:spPr>
        <p:txBody>
          <a:bodyPr/>
          <a:lstStyle/>
          <a:p>
            <a:pPr marL="0" indent="0">
              <a:buNone/>
            </a:pPr>
            <a:endParaRPr lang="sk-SK" b="1" dirty="0" smtClean="0"/>
          </a:p>
          <a:p>
            <a:pPr marL="0" indent="0">
              <a:buNone/>
            </a:pPr>
            <a:r>
              <a:rPr lang="sk-SK" b="1" dirty="0" smtClean="0"/>
              <a:t>4</a:t>
            </a:r>
            <a:r>
              <a:rPr lang="sk-SK" b="1" dirty="0" smtClean="0"/>
              <a:t>. Agenda 2030 v cestovnom ruchu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r</a:t>
            </a:r>
            <a:r>
              <a:rPr lang="sk-SK" dirty="0" smtClean="0"/>
              <a:t>. 2015 OSN prijala </a:t>
            </a:r>
            <a:r>
              <a:rPr lang="sk-SK" dirty="0"/>
              <a:t>dokument Agenda 2030 pre udržateľný </a:t>
            </a:r>
            <a:r>
              <a:rPr lang="sk-SK" dirty="0" smtClean="0"/>
              <a:t>rozvoj – obsahuje 17 </a:t>
            </a:r>
            <a:r>
              <a:rPr lang="sk-SK" dirty="0"/>
              <a:t>cieľov. Vychádzala pritom z Deklarácie z Rio </a:t>
            </a:r>
            <a:r>
              <a:rPr lang="sk-SK" dirty="0" err="1"/>
              <a:t>de</a:t>
            </a:r>
            <a:r>
              <a:rPr lang="sk-SK" dirty="0"/>
              <a:t> </a:t>
            </a:r>
            <a:r>
              <a:rPr lang="sk-SK" dirty="0" err="1" smtClean="0"/>
              <a:t>Janeira</a:t>
            </a:r>
            <a:r>
              <a:rPr lang="sk-SK" dirty="0" smtClean="0"/>
              <a:t> </a:t>
            </a:r>
            <a:r>
              <a:rPr lang="sk-SK" dirty="0"/>
              <a:t>o životnom prostredí a rozvoji a Agendy 21, prijatej na konferencii v roku 1992</a:t>
            </a:r>
            <a:r>
              <a:rPr lang="sk-SK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 err="1"/>
              <a:t>UNWTO</a:t>
            </a:r>
            <a:r>
              <a:rPr lang="sk-SK" dirty="0"/>
              <a:t> sa prihlásila k napĺňaniu cieľov Agendy 2030. Rok 2017 vyhlásila za Rok udržateľného cestovného ruchu </a:t>
            </a:r>
            <a:endParaRPr lang="sk-SK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a</a:t>
            </a:r>
            <a:r>
              <a:rPr lang="sk-SK" dirty="0"/>
              <a:t> publikovala dokument </a:t>
            </a:r>
            <a:r>
              <a:rPr lang="sk-SK" i="1" dirty="0">
                <a:solidFill>
                  <a:srgbClr val="FF0000"/>
                </a:solidFill>
              </a:rPr>
              <a:t>Cestovný ruch a ciele Agendy 2030 pre udržateľný </a:t>
            </a:r>
            <a:r>
              <a:rPr lang="sk-SK" i="1" dirty="0" smtClean="0">
                <a:solidFill>
                  <a:srgbClr val="FF0000"/>
                </a:solidFill>
              </a:rPr>
              <a:t>rozvoj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i="1" dirty="0" smtClean="0"/>
              <a:t>z</a:t>
            </a:r>
            <a:r>
              <a:rPr lang="sk-SK" dirty="0" smtClean="0"/>
              <a:t>dôrazňuje </a:t>
            </a:r>
            <a:r>
              <a:rPr lang="sk-SK" dirty="0"/>
              <a:t>vzťah </a:t>
            </a:r>
            <a:r>
              <a:rPr lang="sk-SK" dirty="0" smtClean="0"/>
              <a:t>CR s </a:t>
            </a:r>
            <a:r>
              <a:rPr lang="sk-SK" dirty="0"/>
              <a:t> cieľmi udržateľného </a:t>
            </a:r>
            <a:r>
              <a:rPr lang="sk-SK" dirty="0" smtClean="0"/>
              <a:t>rozvoja,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/>
              <a:t>uvádza </a:t>
            </a:r>
            <a:r>
              <a:rPr lang="sk-SK" b="1" dirty="0">
                <a:solidFill>
                  <a:srgbClr val="FF0000"/>
                </a:solidFill>
              </a:rPr>
              <a:t>odporúčania</a:t>
            </a:r>
            <a:r>
              <a:rPr lang="sk-SK" dirty="0"/>
              <a:t> ako postupovať do roku </a:t>
            </a:r>
            <a:r>
              <a:rPr lang="sk-SK" dirty="0" smtClean="0"/>
              <a:t>2030:</a:t>
            </a:r>
            <a:endParaRPr lang="sk-SK" dirty="0"/>
          </a:p>
          <a:p>
            <a:pPr>
              <a:buFont typeface="Wingdings" panose="05000000000000000000" pitchFamily="2" charset="2"/>
              <a:buChar char="§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041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Pre inštitúcie </a:t>
            </a:r>
            <a:r>
              <a:rPr lang="sk-SK" dirty="0"/>
              <a:t>verejného sektora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aktívne sa podieľať na plánovaní a riadení udržateľného rozvoja na národnej úrovni,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podnietiť diskusiu so všetkými zainteresovanými stranami,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vytvoriť a uplatňovať národnú stratégiu </a:t>
            </a:r>
            <a:r>
              <a:rPr lang="sk-SK" dirty="0" smtClean="0"/>
              <a:t>exportu </a:t>
            </a:r>
            <a:r>
              <a:rPr lang="sk-SK" dirty="0" err="1" smtClean="0"/>
              <a:t>CR</a:t>
            </a:r>
            <a:r>
              <a:rPr lang="sk-SK" dirty="0" smtClean="0"/>
              <a:t> (t.j. </a:t>
            </a:r>
            <a:r>
              <a:rPr lang="sk-SK" dirty="0" err="1" smtClean="0"/>
              <a:t>AZCR</a:t>
            </a:r>
            <a:r>
              <a:rPr lang="sk-SK" dirty="0" smtClean="0"/>
              <a:t>),</a:t>
            </a:r>
            <a:endParaRPr lang="sk-SK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dirty="0"/>
              <a:t>merať a monitorovať prínosy </a:t>
            </a:r>
            <a:r>
              <a:rPr lang="sk-SK" dirty="0" err="1" smtClean="0"/>
              <a:t>CR</a:t>
            </a:r>
            <a:r>
              <a:rPr lang="sk-SK" dirty="0" smtClean="0"/>
              <a:t>,</a:t>
            </a:r>
            <a:endParaRPr lang="sk-SK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zefektívniť štatistické sledovanie rozvoja </a:t>
            </a:r>
            <a:r>
              <a:rPr lang="sk-SK" dirty="0" err="1" smtClean="0"/>
              <a:t>CR</a:t>
            </a:r>
            <a:r>
              <a:rPr lang="sk-SK" dirty="0" smtClean="0"/>
              <a:t>,</a:t>
            </a:r>
            <a:endParaRPr lang="sk-SK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dirty="0"/>
              <a:t>vytvoriť podmienky pre súkromné podnikanie a výskum </a:t>
            </a:r>
            <a:r>
              <a:rPr lang="sk-SK" dirty="0" err="1" smtClean="0"/>
              <a:t>CR</a:t>
            </a:r>
            <a:r>
              <a:rPr lang="sk-SK" dirty="0" smtClean="0"/>
              <a:t>;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350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Pre súkromný </a:t>
            </a:r>
            <a:r>
              <a:rPr lang="sk-SK" dirty="0"/>
              <a:t>sektor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podporiť informovanosť zariadení a organizácií </a:t>
            </a:r>
            <a:r>
              <a:rPr lang="sk-SK" dirty="0" err="1" smtClean="0"/>
              <a:t>CR</a:t>
            </a:r>
            <a:r>
              <a:rPr lang="sk-SK" dirty="0" smtClean="0"/>
              <a:t> </a:t>
            </a:r>
            <a:r>
              <a:rPr lang="sk-SK" dirty="0"/>
              <a:t>ruchu, podeliť sa o skúsenosti so zavedením princípov udržateľného rozvoja,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rozvíjať ľudské zdroje, investovať do informačných technológií, zvýšiť regionálnu spotrebu,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zapojiť sa do programov a plánov udržateľného rozvoja </a:t>
            </a:r>
            <a:r>
              <a:rPr lang="sk-SK" dirty="0" err="1" smtClean="0"/>
              <a:t>CR</a:t>
            </a:r>
            <a:r>
              <a:rPr lang="sk-SK" dirty="0" smtClean="0"/>
              <a:t>,</a:t>
            </a:r>
            <a:endParaRPr lang="sk-SK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merať a monitorovať účinky </a:t>
            </a:r>
            <a:r>
              <a:rPr lang="sk-SK" dirty="0" err="1" smtClean="0"/>
              <a:t>CR</a:t>
            </a:r>
            <a:r>
              <a:rPr lang="sk-SK" dirty="0" smtClean="0"/>
              <a:t> </a:t>
            </a:r>
            <a:r>
              <a:rPr lang="sk-SK" dirty="0"/>
              <a:t>v súvislosti s cieľmi Agendy </a:t>
            </a:r>
            <a:r>
              <a:rPr lang="sk-SK" dirty="0" smtClean="0"/>
              <a:t>2030.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5086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Ako podporovať cestovný ruch</a:t>
            </a:r>
            <a:endParaRPr lang="sk-SK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zosúladiť podporu </a:t>
            </a:r>
            <a:r>
              <a:rPr lang="sk-SK" dirty="0" err="1" smtClean="0"/>
              <a:t>CR</a:t>
            </a:r>
            <a:r>
              <a:rPr lang="sk-SK" dirty="0" smtClean="0"/>
              <a:t> </a:t>
            </a:r>
            <a:r>
              <a:rPr lang="sk-SK" dirty="0"/>
              <a:t>s osobitosťami rozvoja jednotlivých štátov,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propagovať </a:t>
            </a:r>
            <a:r>
              <a:rPr lang="sk-SK" dirty="0" smtClean="0"/>
              <a:t> </a:t>
            </a:r>
            <a:r>
              <a:rPr lang="sk-SK" dirty="0" err="1" smtClean="0"/>
              <a:t>CR</a:t>
            </a:r>
            <a:r>
              <a:rPr lang="sk-SK" dirty="0" smtClean="0"/>
              <a:t> </a:t>
            </a:r>
            <a:r>
              <a:rPr lang="sk-SK" dirty="0"/>
              <a:t>ako sektor udržateľného rozvoja,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začleniť nové možnosti financovania súvisiace s udržateľným </a:t>
            </a:r>
            <a:r>
              <a:rPr lang="sk-SK" dirty="0" smtClean="0"/>
              <a:t>rozvojom </a:t>
            </a:r>
            <a:r>
              <a:rPr lang="sk-SK" dirty="0" err="1" smtClean="0"/>
              <a:t>CR</a:t>
            </a:r>
            <a:r>
              <a:rPr lang="sk-SK" dirty="0" smtClean="0"/>
              <a:t>,</a:t>
            </a:r>
            <a:endParaRPr lang="sk-SK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navrhnúť a uplatňovať nové možnosti podpory rozvoja </a:t>
            </a:r>
            <a:r>
              <a:rPr lang="sk-SK" dirty="0" err="1" smtClean="0"/>
              <a:t>CR</a:t>
            </a:r>
            <a:r>
              <a:rPr lang="sk-SK" dirty="0" smtClean="0"/>
              <a:t>,</a:t>
            </a:r>
            <a:endParaRPr lang="sk-SK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podporiť miestnu produkciu, odstrániť prekážky </a:t>
            </a:r>
            <a:r>
              <a:rPr lang="sk-SK" dirty="0" smtClean="0"/>
              <a:t>podnikania.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5934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smtClean="0"/>
              <a:t>Záver</a:t>
            </a:r>
          </a:p>
          <a:p>
            <a:pPr marL="0" indent="0">
              <a:buNone/>
            </a:pPr>
            <a:r>
              <a:rPr lang="sk-SK" b="1" dirty="0" smtClean="0"/>
              <a:t>Stratégie udržateľného rozvoja CR </a:t>
            </a:r>
            <a:r>
              <a:rPr lang="sk-SK" b="1" dirty="0" smtClean="0"/>
              <a:t>na </a:t>
            </a:r>
            <a:r>
              <a:rPr lang="sk-SK" b="1" dirty="0" smtClean="0"/>
              <a:t>Slovensku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k</a:t>
            </a:r>
            <a:r>
              <a:rPr lang="sk-SK" dirty="0" smtClean="0"/>
              <a:t>omunikácia so zainteresovanými  subjektmi o </a:t>
            </a:r>
            <a:r>
              <a:rPr lang="sk-SK" dirty="0" smtClean="0"/>
              <a:t>cieľoch udržateľného </a:t>
            </a:r>
            <a:r>
              <a:rPr lang="sk-SK" dirty="0" smtClean="0"/>
              <a:t>CR vrátane návštevníkov a rezidentov,</a:t>
            </a:r>
            <a:endParaRPr lang="sk-SK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c</a:t>
            </a:r>
            <a:r>
              <a:rPr lang="sk-SK" dirty="0" smtClean="0"/>
              <a:t>iele udržateľného CR zapracovať do strategických </a:t>
            </a:r>
            <a:r>
              <a:rPr lang="sk-SK" dirty="0" smtClean="0"/>
              <a:t>dokumentov </a:t>
            </a:r>
            <a:r>
              <a:rPr lang="sk-SK" dirty="0" smtClean="0"/>
              <a:t>CR za účasti zainteresovaných subjektov na </a:t>
            </a:r>
            <a:r>
              <a:rPr lang="sk-SK" dirty="0" smtClean="0"/>
              <a:t>úrovni centra, regiónov, obcí/miest</a:t>
            </a:r>
            <a:r>
              <a:rPr lang="sk-SK" dirty="0" smtClean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z</a:t>
            </a:r>
            <a:r>
              <a:rPr lang="sk-SK" dirty="0" smtClean="0"/>
              <a:t>abezpečiť prínosy pre návštevníkov, rezidentov a miestne komunity, </a:t>
            </a:r>
            <a:endParaRPr lang="sk-SK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v</a:t>
            </a:r>
            <a:r>
              <a:rPr lang="sk-SK" dirty="0" smtClean="0"/>
              <a:t>ytvoriť sústavu indikátorov ekonomického, </a:t>
            </a:r>
            <a:r>
              <a:rPr lang="sk-SK" dirty="0" err="1" smtClean="0"/>
              <a:t>socio</a:t>
            </a:r>
            <a:r>
              <a:rPr lang="sk-SK" dirty="0" smtClean="0"/>
              <a:t>-kultúrneho a environmentálneho rozvoja CR,</a:t>
            </a:r>
            <a:endParaRPr lang="sk-SK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monitorovať a hodnotiť udržateľný rozvoj CR, trendy </a:t>
            </a:r>
            <a:r>
              <a:rPr lang="sk-SK" dirty="0" smtClean="0"/>
              <a:t>vyhodnocovať </a:t>
            </a:r>
            <a:r>
              <a:rPr lang="sk-SK" dirty="0" smtClean="0"/>
              <a:t>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zaviesť regulačné opatrenia.</a:t>
            </a:r>
            <a:r>
              <a:rPr lang="sk-SK" dirty="0" smtClean="0"/>
              <a:t> </a:t>
            </a:r>
            <a:endParaRPr lang="sk-SK" dirty="0" smtClean="0"/>
          </a:p>
          <a:p>
            <a:pPr>
              <a:buFont typeface="Wingdings" panose="05000000000000000000" pitchFamily="2" charset="2"/>
              <a:buChar char="§"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896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sz="2800" b="1" dirty="0"/>
          </a:p>
          <a:p>
            <a:pPr marL="0" indent="0" algn="ctr">
              <a:buNone/>
            </a:pPr>
            <a:endParaRPr lang="sk-SK" sz="2800" b="1" dirty="0" smtClean="0"/>
          </a:p>
          <a:p>
            <a:pPr marL="0" indent="0" algn="ctr">
              <a:buNone/>
            </a:pPr>
            <a:r>
              <a:rPr lang="sk-SK" sz="2800" b="1" dirty="0" smtClean="0"/>
              <a:t>       Ďakujem Vám za pozornosť!</a:t>
            </a: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380858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/>
          <a:lstStyle/>
          <a:p>
            <a:endParaRPr lang="sk-SK" dirty="0" smtClean="0"/>
          </a:p>
          <a:p>
            <a:pPr marL="0" indent="0" algn="ctr">
              <a:buNone/>
            </a:pPr>
            <a:r>
              <a:rPr lang="sk-SK" dirty="0" smtClean="0"/>
              <a:t>Anotácia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r>
              <a:rPr lang="sk-SK" dirty="0" smtClean="0"/>
              <a:t>1. Z histórie udržateľného rozvoja </a:t>
            </a:r>
          </a:p>
          <a:p>
            <a:pPr marL="0" indent="0">
              <a:buNone/>
            </a:pPr>
            <a:r>
              <a:rPr lang="sk-SK" dirty="0" smtClean="0"/>
              <a:t>2. Udržateľný cestovný ruch a jeho dimenzie </a:t>
            </a:r>
          </a:p>
          <a:p>
            <a:pPr marL="0" indent="0">
              <a:buNone/>
            </a:pPr>
            <a:r>
              <a:rPr lang="sk-SK" dirty="0" smtClean="0"/>
              <a:t>3. Existujú aj </a:t>
            </a:r>
            <a:r>
              <a:rPr lang="sk-SK" dirty="0" smtClean="0"/>
              <a:t>druhy a formy </a:t>
            </a:r>
            <a:r>
              <a:rPr lang="sk-SK" dirty="0" smtClean="0"/>
              <a:t>udržateľného cestovného ruchu?</a:t>
            </a:r>
          </a:p>
          <a:p>
            <a:pPr marL="0" indent="0">
              <a:buNone/>
            </a:pPr>
            <a:r>
              <a:rPr lang="sk-SK" dirty="0" smtClean="0"/>
              <a:t>4. Monitorovanie udržateľného rozvoja cestovného ruchu </a:t>
            </a:r>
          </a:p>
          <a:p>
            <a:pPr marL="0" indent="0">
              <a:buNone/>
            </a:pPr>
            <a:r>
              <a:rPr lang="sk-SK" dirty="0" smtClean="0"/>
              <a:t>5. Agenda 2030 v cestovnom ruchu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3968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26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7345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/>
          <a:lstStyle/>
          <a:p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Len </a:t>
            </a:r>
            <a:r>
              <a:rPr lang="sk-SK" dirty="0" err="1" smtClean="0"/>
              <a:t>MCR</a:t>
            </a:r>
            <a:r>
              <a:rPr lang="sk-SK" dirty="0" smtClean="0"/>
              <a:t> </a:t>
            </a:r>
            <a:r>
              <a:rPr lang="sk-SK" dirty="0"/>
              <a:t>sa v roku 2018 zúčastnilo l,4 mld. návštevníkov (</a:t>
            </a:r>
            <a:r>
              <a:rPr lang="sk-SK" dirty="0" err="1"/>
              <a:t>UNWTO</a:t>
            </a:r>
            <a:r>
              <a:rPr lang="sk-SK" dirty="0"/>
              <a:t>, 2019</a:t>
            </a:r>
            <a:r>
              <a:rPr lang="sk-SK" dirty="0" smtClean="0"/>
              <a:t>), vzrástol o</a:t>
            </a:r>
            <a:r>
              <a:rPr lang="sk-SK" dirty="0"/>
              <a:t> 6 %, t. j. rýchlejšie ako svetová </a:t>
            </a:r>
            <a:r>
              <a:rPr lang="sk-SK" dirty="0" smtClean="0"/>
              <a:t>ekonomika (3,7 %)</a:t>
            </a:r>
          </a:p>
          <a:p>
            <a:r>
              <a:rPr lang="sk-SK" dirty="0" smtClean="0"/>
              <a:t>„Cestovný </a:t>
            </a:r>
            <a:r>
              <a:rPr lang="sk-SK" dirty="0"/>
              <a:t>ruch tak potvrdil povesť sektora so schopnosťou silného rastu a je úlohou subjektov zainteresovaných na jeho rozvoji, aby riadili  jeho napredovanie </a:t>
            </a:r>
            <a:r>
              <a:rPr lang="sk-SK" dirty="0">
                <a:solidFill>
                  <a:srgbClr val="FF0000"/>
                </a:solidFill>
              </a:rPr>
              <a:t>udržateľným spôsobom</a:t>
            </a:r>
            <a:r>
              <a:rPr lang="sk-SK" dirty="0"/>
              <a:t>, aby priniesol pre všetky krajiny, regióny a ich obyvateľov pracovné a podnikateľské príležitosti </a:t>
            </a:r>
            <a:r>
              <a:rPr lang="sk-SK" dirty="0" smtClean="0"/>
              <a:t>.“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               Z</a:t>
            </a:r>
            <a:r>
              <a:rPr lang="sk-SK" dirty="0"/>
              <a:t>. </a:t>
            </a:r>
            <a:r>
              <a:rPr lang="sk-SK" dirty="0" err="1"/>
              <a:t>Pololikashvili</a:t>
            </a:r>
            <a:r>
              <a:rPr lang="sk-SK" dirty="0" smtClean="0"/>
              <a:t>,</a:t>
            </a:r>
          </a:p>
          <a:p>
            <a:pPr marL="0" indent="0">
              <a:buNone/>
            </a:pPr>
            <a:r>
              <a:rPr lang="sk-SK" dirty="0" smtClean="0"/>
              <a:t>                                     generálny </a:t>
            </a:r>
            <a:r>
              <a:rPr lang="sk-SK" dirty="0"/>
              <a:t>sekretár </a:t>
            </a:r>
            <a:r>
              <a:rPr lang="sk-SK" dirty="0" err="1" smtClean="0"/>
              <a:t>UNWTO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920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dirty="0" smtClean="0"/>
              <a:t>1. Z histórie udržateľného rozvoja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r.  1987 Komisia OSN pre </a:t>
            </a:r>
            <a:r>
              <a:rPr lang="sk-SK" dirty="0" err="1" smtClean="0"/>
              <a:t>ŽP</a:t>
            </a:r>
            <a:r>
              <a:rPr lang="sk-SK" dirty="0" smtClean="0"/>
              <a:t> – Naša spoločná budúcnosť (</a:t>
            </a:r>
            <a:r>
              <a:rPr lang="sk-SK" dirty="0" err="1" smtClean="0"/>
              <a:t>Brundtlandovej</a:t>
            </a:r>
            <a:r>
              <a:rPr lang="sk-SK" dirty="0" smtClean="0"/>
              <a:t> správa)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r</a:t>
            </a:r>
            <a:r>
              <a:rPr lang="sk-SK" dirty="0" smtClean="0"/>
              <a:t>. 1992 svetová konferencia </a:t>
            </a:r>
            <a:r>
              <a:rPr lang="sk-SK" dirty="0"/>
              <a:t>O</a:t>
            </a:r>
            <a:r>
              <a:rPr lang="sk-SK" dirty="0" smtClean="0"/>
              <a:t>SN o </a:t>
            </a:r>
            <a:r>
              <a:rPr lang="sk-SK" dirty="0" err="1" smtClean="0"/>
              <a:t>ŽP</a:t>
            </a:r>
            <a:r>
              <a:rPr lang="sk-SK" dirty="0" smtClean="0"/>
              <a:t> v Rio </a:t>
            </a:r>
            <a:r>
              <a:rPr lang="sk-SK" dirty="0" err="1" smtClean="0"/>
              <a:t>de</a:t>
            </a:r>
            <a:r>
              <a:rPr lang="sk-SK" dirty="0" smtClean="0"/>
              <a:t> Janeiro  Agenda 21 – program zabezpečenia udržateľného rozvoja na Zemi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r</a:t>
            </a:r>
            <a:r>
              <a:rPr lang="sk-SK" dirty="0" smtClean="0"/>
              <a:t>. 1996 </a:t>
            </a:r>
            <a:r>
              <a:rPr lang="sk-SK" dirty="0" err="1" smtClean="0"/>
              <a:t>UNWTO</a:t>
            </a:r>
            <a:r>
              <a:rPr lang="sk-SK" dirty="0" smtClean="0"/>
              <a:t>, </a:t>
            </a:r>
            <a:r>
              <a:rPr lang="sk-SK" dirty="0" err="1" smtClean="0"/>
              <a:t>WTTC</a:t>
            </a:r>
            <a:r>
              <a:rPr lang="sk-SK" dirty="0" smtClean="0"/>
              <a:t> a Rada Zeme rozpracovali Agendu 21 pre priemysel cestovného ruchu – </a:t>
            </a:r>
            <a:r>
              <a:rPr lang="sk-SK" b="1" dirty="0" smtClean="0">
                <a:solidFill>
                  <a:srgbClr val="FF0000"/>
                </a:solidFill>
              </a:rPr>
              <a:t>ciele: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 smtClean="0"/>
              <a:t>napomôcť </a:t>
            </a:r>
            <a:r>
              <a:rPr lang="sk-SK" dirty="0"/>
              <a:t>ľuďom dosiahnuť zdravý a aktívny život v harmónii s prírodou,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/>
              <a:t> </a:t>
            </a:r>
            <a:r>
              <a:rPr lang="sk-SK" dirty="0" smtClean="0"/>
              <a:t>prispieť </a:t>
            </a:r>
            <a:r>
              <a:rPr lang="sk-SK" dirty="0"/>
              <a:t>k zachovaniu, ochrane a regenerácii zemského ekosystému,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 smtClean="0"/>
              <a:t>rozvíjať udržateľnú produkciu </a:t>
            </a:r>
            <a:r>
              <a:rPr lang="sk-SK" dirty="0"/>
              <a:t>a </a:t>
            </a:r>
            <a:r>
              <a:rPr lang="sk-SK" dirty="0" smtClean="0"/>
              <a:t>spotrebu, </a:t>
            </a:r>
            <a:endParaRPr lang="sk-SK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sk-SK" dirty="0" smtClean="0"/>
              <a:t>dôraz na partnerstvo </a:t>
            </a:r>
            <a:r>
              <a:rPr lang="sk-SK" dirty="0"/>
              <a:t>medzi vládou, priemyslom a ďalšími </a:t>
            </a:r>
            <a:r>
              <a:rPr lang="sk-SK" dirty="0" smtClean="0"/>
              <a:t>zainteresovanými </a:t>
            </a:r>
            <a:r>
              <a:rPr lang="sk-SK" dirty="0"/>
              <a:t>na rozvoji </a:t>
            </a:r>
            <a:r>
              <a:rPr lang="sk-SK" dirty="0" smtClean="0"/>
              <a:t> CR.</a:t>
            </a: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>
              <a:buFont typeface="Arial" panose="020B0604020202020204" pitchFamily="34" charset="0"/>
              <a:buChar char="•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196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endParaRPr lang="sk-SK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sk-SK" dirty="0" smtClean="0"/>
              <a:t>r</a:t>
            </a:r>
            <a:r>
              <a:rPr lang="sk-SK" dirty="0"/>
              <a:t>. 1999 UNWTO schválila Globálny etický kódex cestovného </a:t>
            </a:r>
            <a:r>
              <a:rPr lang="sk-SK" dirty="0" smtClean="0"/>
              <a:t>ruchu -  </a:t>
            </a:r>
            <a:r>
              <a:rPr lang="sk-SK" dirty="0" smtClean="0">
                <a:solidFill>
                  <a:srgbClr val="FF0000"/>
                </a:solidFill>
              </a:rPr>
              <a:t>dôraz </a:t>
            </a:r>
            <a:r>
              <a:rPr lang="sk-SK" dirty="0">
                <a:solidFill>
                  <a:srgbClr val="FF0000"/>
                </a:solidFill>
              </a:rPr>
              <a:t>na udržateľný </a:t>
            </a:r>
            <a:r>
              <a:rPr lang="sk-SK" dirty="0" smtClean="0">
                <a:solidFill>
                  <a:srgbClr val="FF0000"/>
                </a:solidFill>
              </a:rPr>
              <a:t>rozvoj  </a:t>
            </a:r>
            <a:r>
              <a:rPr lang="sk-SK" dirty="0"/>
              <a:t>v 3. a 4. článku.  </a:t>
            </a:r>
            <a:endParaRPr lang="sk-SK" dirty="0" smtClean="0"/>
          </a:p>
          <a:p>
            <a:pPr lvl="0"/>
            <a:r>
              <a:rPr lang="sk-SK" dirty="0"/>
              <a:t>p</a:t>
            </a:r>
            <a:r>
              <a:rPr lang="sk-SK" dirty="0" smtClean="0"/>
              <a:t>olitika </a:t>
            </a:r>
            <a:r>
              <a:rPr lang="sk-SK" dirty="0"/>
              <a:t>udržateľného rozvoja </a:t>
            </a:r>
            <a:r>
              <a:rPr lang="sk-SK" dirty="0" smtClean="0"/>
              <a:t>je aktuálna </a:t>
            </a:r>
            <a:r>
              <a:rPr lang="sk-SK" dirty="0"/>
              <a:t>aj v podmienkach </a:t>
            </a:r>
            <a:r>
              <a:rPr lang="sk-SK" dirty="0" smtClean="0"/>
              <a:t>EÚ: </a:t>
            </a:r>
            <a:r>
              <a:rPr lang="sk-SK" dirty="0"/>
              <a:t>Stratégia Európa 2020 (EK,2010) </a:t>
            </a:r>
            <a:r>
              <a:rPr lang="sk-SK" dirty="0" smtClean="0"/>
              <a:t>- vízia </a:t>
            </a:r>
            <a:r>
              <a:rPr lang="sk-SK" dirty="0"/>
              <a:t>európskeho sociálneho trhového hospodárstva v 21. storočia. </a:t>
            </a:r>
          </a:p>
          <a:p>
            <a:r>
              <a:rPr lang="sk-SK" dirty="0" err="1"/>
              <a:t>EK</a:t>
            </a:r>
            <a:r>
              <a:rPr lang="sk-SK" dirty="0"/>
              <a:t> rozpracovala túto stratégiu ako nový inštitucionálny rámec pre európsky cestovný ruch </a:t>
            </a:r>
            <a:r>
              <a:rPr lang="sk-SK" dirty="0" smtClean="0"/>
              <a:t>- </a:t>
            </a:r>
            <a:r>
              <a:rPr lang="sk-SK" dirty="0"/>
              <a:t> </a:t>
            </a:r>
            <a:r>
              <a:rPr lang="sk-SK" dirty="0" smtClean="0">
                <a:solidFill>
                  <a:srgbClr val="FF0000"/>
                </a:solidFill>
              </a:rPr>
              <a:t>ciele:</a:t>
            </a:r>
            <a:endParaRPr lang="sk-SK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/>
              <a:t>zlepšiť konkurencieschopnosť </a:t>
            </a:r>
            <a:r>
              <a:rPr lang="sk-SK" dirty="0"/>
              <a:t>sektora cestovného ruchu v Európe,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/>
              <a:t>podporovať </a:t>
            </a:r>
            <a:r>
              <a:rPr lang="sk-SK" dirty="0">
                <a:solidFill>
                  <a:srgbClr val="FF0000"/>
                </a:solidFill>
              </a:rPr>
              <a:t>udržateľný, zodpovedný a kvalitný </a:t>
            </a:r>
            <a:r>
              <a:rPr lang="sk-SK" dirty="0"/>
              <a:t>cestovný ruch,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/>
              <a:t>upevniť </a:t>
            </a:r>
            <a:r>
              <a:rPr lang="sk-SK" dirty="0"/>
              <a:t>imidž a zviditeľniť Európu ako </a:t>
            </a:r>
            <a:r>
              <a:rPr lang="sk-SK" dirty="0">
                <a:solidFill>
                  <a:srgbClr val="FF0000"/>
                </a:solidFill>
              </a:rPr>
              <a:t>súbor udržateľných a kvalitných </a:t>
            </a:r>
            <a:r>
              <a:rPr lang="sk-SK" dirty="0" smtClean="0">
                <a:solidFill>
                  <a:srgbClr val="FF0000"/>
                </a:solidFill>
              </a:rPr>
              <a:t>cieľových  </a:t>
            </a:r>
            <a:r>
              <a:rPr lang="sk-SK" dirty="0">
                <a:solidFill>
                  <a:srgbClr val="FF0000"/>
                </a:solidFill>
              </a:rPr>
              <a:t>miest,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/>
              <a:t>dosiahnuť</a:t>
            </a:r>
            <a:r>
              <a:rPr lang="sk-SK" dirty="0"/>
              <a:t>, aby sa cestovný ruch integroval do politík a finančných nástrojov EÚ.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sk-SK" dirty="0"/>
          </a:p>
          <a:p>
            <a:pPr>
              <a:buFont typeface="Wingdings" panose="05000000000000000000" pitchFamily="2" charset="2"/>
              <a:buChar char="§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025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/>
              <a:t>2. Udržateľný cestovný ruch a jeho dimenzie</a:t>
            </a:r>
          </a:p>
          <a:p>
            <a:r>
              <a:rPr lang="sk-SK" dirty="0"/>
              <a:t>Cestovný ruch sa rozvíja ako ekonomická, sociálna a priestorová aktivita s pozitívnym i </a:t>
            </a:r>
            <a:r>
              <a:rPr lang="sk-SK" dirty="0" smtClean="0"/>
              <a:t>negatívnymi </a:t>
            </a:r>
            <a:r>
              <a:rPr lang="sk-SK" dirty="0"/>
              <a:t>účinkami na ekonomiku, spoločnosť i životné prostredie. </a:t>
            </a:r>
            <a:endParaRPr lang="sk-SK" dirty="0" smtClean="0"/>
          </a:p>
          <a:p>
            <a:r>
              <a:rPr lang="sk-SK" dirty="0"/>
              <a:t>r</a:t>
            </a:r>
            <a:r>
              <a:rPr lang="sk-SK" dirty="0" smtClean="0"/>
              <a:t>. 1995 </a:t>
            </a:r>
            <a:r>
              <a:rPr lang="sk-SK" dirty="0" err="1" smtClean="0"/>
              <a:t>UNWTO</a:t>
            </a:r>
            <a:r>
              <a:rPr lang="sk-SK" dirty="0" smtClean="0"/>
              <a:t>: </a:t>
            </a:r>
            <a:r>
              <a:rPr lang="sk-SK" dirty="0"/>
              <a:t>„Udržateľný cestovný ruch uspokojuje potreby súčasných návštevníkov a miestnych obyvateľov a zároveň chráni a rozširuje možnosti budúce spotreby. Všetky zdroje sa musia využívať tak, aby uspokojili ekonomické, sociálne a estetické potreby, pričom sa zachová kultúrna integrita, dôležité ekologické procesy, biodiverzita a systémy podpory života</a:t>
            </a:r>
            <a:r>
              <a:rPr lang="sk-SK" dirty="0" smtClean="0"/>
              <a:t>“.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2960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 lnSpcReduction="10000"/>
          </a:bodyPr>
          <a:lstStyle/>
          <a:p>
            <a:endParaRPr lang="sk-SK" dirty="0" smtClean="0"/>
          </a:p>
          <a:p>
            <a:r>
              <a:rPr lang="sk-SK" dirty="0" smtClean="0"/>
              <a:t>r. 2004 - nové výzvy a podmienky vo svete – aktualizácia definície </a:t>
            </a:r>
            <a:r>
              <a:rPr lang="sk-SK" dirty="0" err="1" smtClean="0"/>
              <a:t>UNWTO</a:t>
            </a:r>
            <a:r>
              <a:rPr lang="sk-SK" dirty="0" smtClean="0"/>
              <a:t>:  </a:t>
            </a:r>
            <a:r>
              <a:rPr lang="sk-SK" dirty="0"/>
              <a:t>„Udržateľný cestovný ruch plne berie do úvahy jeho súčasné a budúce </a:t>
            </a:r>
            <a:r>
              <a:rPr lang="sk-SK" dirty="0">
                <a:solidFill>
                  <a:srgbClr val="FF0000"/>
                </a:solidFill>
              </a:rPr>
              <a:t>ekonomické, sociálne a environmentálne </a:t>
            </a:r>
            <a:r>
              <a:rPr lang="sk-SK" dirty="0"/>
              <a:t>účinky, uspokojuje potreby </a:t>
            </a:r>
            <a:r>
              <a:rPr lang="sk-SK" dirty="0">
                <a:solidFill>
                  <a:srgbClr val="FF0000"/>
                </a:solidFill>
              </a:rPr>
              <a:t>návštevníkov, priemyslu, životného prostredia a miestnych obyvateľov</a:t>
            </a:r>
            <a:r>
              <a:rPr lang="sk-SK" dirty="0"/>
              <a:t>“. </a:t>
            </a:r>
            <a:endParaRPr lang="sk-SK" dirty="0" smtClean="0"/>
          </a:p>
          <a:p>
            <a:r>
              <a:rPr lang="sk-SK" dirty="0" err="1" smtClean="0"/>
              <a:t>CR</a:t>
            </a:r>
            <a:r>
              <a:rPr lang="sk-SK" dirty="0" smtClean="0"/>
              <a:t> </a:t>
            </a:r>
            <a:r>
              <a:rPr lang="sk-SK" dirty="0"/>
              <a:t>sa rozvíja uspokojovaním dopytu návštevníkov, ktorí chcú poznávať a vzdelávať sa, sú vnímavejší k životnému prostrediu, túžia po autenticite a hodnotnom zážitku, a sú preto náročnejší. </a:t>
            </a:r>
            <a:endParaRPr lang="sk-SK" dirty="0" smtClean="0"/>
          </a:p>
          <a:p>
            <a:r>
              <a:rPr lang="sk-SK" dirty="0" smtClean="0"/>
              <a:t>Ekologicky </a:t>
            </a:r>
            <a:r>
              <a:rPr lang="sk-SK" dirty="0"/>
              <a:t>uvedomelí návštevníci vedia oceniť ekologické správanie poskytovateľov služieb a cieľových miest, ocenia a sú ochotní zaň aj priplatiť. Sú nositeľmi zdravého a udržateľného životného štýlu (</a:t>
            </a:r>
            <a:r>
              <a:rPr lang="sk-SK" dirty="0" err="1"/>
              <a:t>LOHAS</a:t>
            </a:r>
            <a:r>
              <a:rPr lang="sk-SK" dirty="0"/>
              <a:t> – </a:t>
            </a:r>
            <a:r>
              <a:rPr lang="sk-SK" dirty="0" err="1"/>
              <a:t>lifestyles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health</a:t>
            </a:r>
            <a:r>
              <a:rPr lang="sk-SK" dirty="0"/>
              <a:t> and </a:t>
            </a:r>
            <a:r>
              <a:rPr lang="sk-SK" dirty="0" err="1"/>
              <a:t>sustainability</a:t>
            </a:r>
            <a:r>
              <a:rPr lang="sk-SK" dirty="0"/>
              <a:t>).     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870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/>
          <a:lstStyle/>
          <a:p>
            <a:endParaRPr lang="sk-SK" dirty="0" smtClean="0"/>
          </a:p>
          <a:p>
            <a:r>
              <a:rPr lang="sk-SK" dirty="0" smtClean="0"/>
              <a:t>Protipól </a:t>
            </a:r>
            <a:r>
              <a:rPr lang="sk-SK" dirty="0" smtClean="0"/>
              <a:t>udržateľného CR je masový CR: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/>
              <a:t>v</a:t>
            </a:r>
            <a:r>
              <a:rPr lang="sk-SK" dirty="0"/>
              <a:t> miestach s vysokou </a:t>
            </a:r>
            <a:r>
              <a:rPr lang="sk-SK" b="1" dirty="0"/>
              <a:t>intenzitnou návštevnosti</a:t>
            </a:r>
            <a:r>
              <a:rPr lang="sk-SK" dirty="0"/>
              <a:t> </a:t>
            </a:r>
            <a:r>
              <a:rPr lang="sk-SK" dirty="0" smtClean="0"/>
              <a:t>sa stáva neudržateľným - príkladom </a:t>
            </a:r>
            <a:r>
              <a:rPr lang="sk-SK" dirty="0"/>
              <a:t>sú </a:t>
            </a:r>
            <a:r>
              <a:rPr lang="sk-SK" dirty="0" smtClean="0"/>
              <a:t>európske </a:t>
            </a:r>
            <a:r>
              <a:rPr lang="sk-SK" dirty="0"/>
              <a:t>mestá Amsterdam, Paríž, Barcelona, Berlín, Kodaň, Lisabon, Mníchov, </a:t>
            </a:r>
            <a:r>
              <a:rPr lang="sk-SK" dirty="0" smtClean="0"/>
              <a:t>Salzburg </a:t>
            </a:r>
            <a:r>
              <a:rPr lang="sk-SK" dirty="0" smtClean="0"/>
              <a:t>, ako aj Island ap</a:t>
            </a:r>
            <a:r>
              <a:rPr lang="sk-SK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/>
              <a:t>charakteristické znaky - </a:t>
            </a:r>
            <a:r>
              <a:rPr lang="sk-SK" dirty="0" err="1" smtClean="0"/>
              <a:t>komodifikácia</a:t>
            </a:r>
            <a:r>
              <a:rPr lang="sk-SK" dirty="0"/>
              <a:t>, t. j. prispôsobovanie kultúry dopytu a očakávaniam návštevníkov, štandardizácia ponuky a prispôsobovanie ponuky a vkusu návštevníkov, strata </a:t>
            </a:r>
            <a:r>
              <a:rPr lang="sk-SK" dirty="0" smtClean="0"/>
              <a:t>autentickosti.</a:t>
            </a:r>
            <a:endParaRPr lang="sk-SK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/>
              <a:t>Ide o </a:t>
            </a:r>
            <a:r>
              <a:rPr lang="sk-SK" dirty="0" smtClean="0"/>
              <a:t>vnášanie </a:t>
            </a:r>
            <a:r>
              <a:rPr lang="sk-SK" dirty="0"/>
              <a:t>cudzích prvkov do domácej kultúry (</a:t>
            </a:r>
            <a:r>
              <a:rPr lang="sk-SK" dirty="0" err="1"/>
              <a:t>akulturácia</a:t>
            </a:r>
            <a:r>
              <a:rPr lang="sk-SK" dirty="0"/>
              <a:t>, resp. „</a:t>
            </a:r>
            <a:r>
              <a:rPr lang="sk-SK" dirty="0" err="1"/>
              <a:t>folklorizácia</a:t>
            </a:r>
            <a:r>
              <a:rPr lang="sk-SK" dirty="0"/>
              <a:t>“).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631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Kritici </a:t>
            </a:r>
            <a:r>
              <a:rPr lang="sk-SK" dirty="0" smtClean="0"/>
              <a:t>pokladajú udržateľnosť CR za mýtus, abstraktný, nedosiahnuteľný stav </a:t>
            </a:r>
            <a:r>
              <a:rPr lang="sk-SK" dirty="0" smtClean="0"/>
              <a:t>.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Udržateľný </a:t>
            </a:r>
            <a:r>
              <a:rPr lang="sk-SK" dirty="0" err="1" smtClean="0"/>
              <a:t>CR</a:t>
            </a:r>
            <a:r>
              <a:rPr lang="sk-SK" dirty="0" smtClean="0"/>
              <a:t> má tri dimenzie (súlad so spoločenskou zodpovednosťou):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ekonomickú,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sociálno-kultúrnu,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e</a:t>
            </a:r>
            <a:r>
              <a:rPr lang="sk-SK" dirty="0" smtClean="0"/>
              <a:t>nvironmentálnu.</a:t>
            </a:r>
          </a:p>
          <a:p>
            <a:pPr marL="0" indent="0">
              <a:buNone/>
            </a:pPr>
            <a:r>
              <a:rPr lang="sk-SK" dirty="0" smtClean="0"/>
              <a:t>Niektorí autori (</a:t>
            </a:r>
            <a:r>
              <a:rPr lang="sk-SK" dirty="0" err="1" smtClean="0"/>
              <a:t>Choi</a:t>
            </a:r>
            <a:r>
              <a:rPr lang="sk-SK" dirty="0" smtClean="0"/>
              <a:t> a </a:t>
            </a:r>
            <a:r>
              <a:rPr lang="sk-SK" dirty="0" err="1" smtClean="0"/>
              <a:t>Siraky</a:t>
            </a:r>
            <a:r>
              <a:rPr lang="sk-SK" dirty="0" smtClean="0"/>
              <a:t>, 2006) uvádzajú aj dimenziu: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/>
              <a:t>p</a:t>
            </a:r>
            <a:r>
              <a:rPr lang="sk-SK" dirty="0" smtClean="0"/>
              <a:t>olitickú,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/>
              <a:t>technologickú,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dirty="0" smtClean="0"/>
              <a:t>psychologickú.</a:t>
            </a:r>
          </a:p>
          <a:p>
            <a:pPr>
              <a:buFont typeface="Wingdings" panose="05000000000000000000" pitchFamily="2" charset="2"/>
              <a:buChar char="§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419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491</Words>
  <Application>Microsoft Office PowerPoint</Application>
  <PresentationFormat>Prezentácia na obrazovke (4:3)</PresentationFormat>
  <Paragraphs>131</Paragraphs>
  <Slides>21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Constantia</vt:lpstr>
      <vt:lpstr>Wingdings</vt:lpstr>
      <vt:lpstr>Wingdings 2</vt:lpstr>
      <vt:lpstr>Tok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Gucik Marian</dc:creator>
  <cp:lastModifiedBy>Notebook</cp:lastModifiedBy>
  <cp:revision>39</cp:revision>
  <cp:lastPrinted>2019-05-27T15:13:11Z</cp:lastPrinted>
  <dcterms:created xsi:type="dcterms:W3CDTF">2016-11-08T08:10:30Z</dcterms:created>
  <dcterms:modified xsi:type="dcterms:W3CDTF">2019-05-27T18:52:56Z</dcterms:modified>
</cp:coreProperties>
</file>