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8" r:id="rId2"/>
    <p:sldId id="264" r:id="rId3"/>
    <p:sldId id="267" r:id="rId4"/>
    <p:sldId id="289" r:id="rId5"/>
    <p:sldId id="272" r:id="rId6"/>
    <p:sldId id="288" r:id="rId7"/>
    <p:sldId id="274" r:id="rId8"/>
    <p:sldId id="275" r:id="rId9"/>
    <p:sldId id="265" r:id="rId10"/>
    <p:sldId id="291" r:id="rId11"/>
    <p:sldId id="260" r:id="rId12"/>
    <p:sldId id="309" r:id="rId13"/>
    <p:sldId id="292" r:id="rId14"/>
    <p:sldId id="295" r:id="rId15"/>
    <p:sldId id="293" r:id="rId16"/>
    <p:sldId id="290" r:id="rId17"/>
    <p:sldId id="261" r:id="rId18"/>
    <p:sldId id="262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10" r:id="rId33"/>
  </p:sldIdLst>
  <p:sldSz cx="12192000" cy="6858000"/>
  <p:notesSz cx="6805613" cy="99441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0667" autoAdjust="0"/>
  </p:normalViewPr>
  <p:slideViewPr>
    <p:cSldViewPr snapToGrid="0">
      <p:cViewPr varScale="1">
        <p:scale>
          <a:sx n="107" d="100"/>
          <a:sy n="107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3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3726BF-BF2F-45AF-B07F-BF5E1311817B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sk-SK"/>
        </a:p>
      </dgm:t>
    </dgm:pt>
    <dgm:pt modelId="{53C80E1E-5033-4748-9E44-57C30E8EA86A}">
      <dgm:prSet/>
      <dgm:spPr/>
      <dgm:t>
        <a:bodyPr/>
        <a:lstStyle/>
        <a:p>
          <a:pPr rtl="0"/>
          <a:r>
            <a:rPr lang="sk-SK" dirty="0" smtClean="0"/>
            <a:t>Čo je ISOH ? </a:t>
          </a:r>
          <a:endParaRPr lang="sk-SK" dirty="0"/>
        </a:p>
      </dgm:t>
    </dgm:pt>
    <dgm:pt modelId="{5778BA57-2C64-4BC2-A921-A9D34A5930AB}" type="parTrans" cxnId="{BC1C1209-7753-4CB0-80DC-807EF21D5BBD}">
      <dgm:prSet/>
      <dgm:spPr/>
      <dgm:t>
        <a:bodyPr/>
        <a:lstStyle/>
        <a:p>
          <a:endParaRPr lang="sk-SK"/>
        </a:p>
      </dgm:t>
    </dgm:pt>
    <dgm:pt modelId="{FEF3BEFC-DE9A-4502-B276-45F7670323A7}" type="sibTrans" cxnId="{BC1C1209-7753-4CB0-80DC-807EF21D5BBD}">
      <dgm:prSet/>
      <dgm:spPr/>
      <dgm:t>
        <a:bodyPr/>
        <a:lstStyle/>
        <a:p>
          <a:endParaRPr lang="sk-SK"/>
        </a:p>
      </dgm:t>
    </dgm:pt>
    <dgm:pt modelId="{5C300C0C-65F8-419A-8F8B-0EEA9DC9672E}">
      <dgm:prSet/>
      <dgm:spPr/>
      <dgm:t>
        <a:bodyPr/>
        <a:lstStyle/>
        <a:p>
          <a:pPr rtl="0"/>
          <a:r>
            <a:rPr lang="en-US" dirty="0" smtClean="0"/>
            <a:t>Pre </a:t>
          </a:r>
          <a:r>
            <a:rPr lang="en-US" dirty="0" err="1" smtClean="0"/>
            <a:t>koho</a:t>
          </a:r>
          <a:r>
            <a:rPr lang="en-US" dirty="0" smtClean="0"/>
            <a:t> je </a:t>
          </a:r>
          <a:r>
            <a:rPr lang="en-US" dirty="0" err="1" smtClean="0"/>
            <a:t>ur</a:t>
          </a:r>
          <a:r>
            <a:rPr lang="sk-SK" dirty="0" err="1" smtClean="0"/>
            <a:t>čený</a:t>
          </a:r>
          <a:r>
            <a:rPr lang="sk-SK" dirty="0" smtClean="0"/>
            <a:t> </a:t>
          </a:r>
          <a:r>
            <a:rPr lang="en-US" dirty="0" smtClean="0"/>
            <a:t>? </a:t>
          </a:r>
          <a:endParaRPr lang="sk-SK" dirty="0"/>
        </a:p>
      </dgm:t>
    </dgm:pt>
    <dgm:pt modelId="{48F9D75D-2FAD-40EF-B38F-EE181305BAB0}" type="parTrans" cxnId="{A06A94BF-11C6-4F2C-AC12-D3A4BBFEA3BE}">
      <dgm:prSet/>
      <dgm:spPr/>
      <dgm:t>
        <a:bodyPr/>
        <a:lstStyle/>
        <a:p>
          <a:endParaRPr lang="sk-SK"/>
        </a:p>
      </dgm:t>
    </dgm:pt>
    <dgm:pt modelId="{669E1341-15F7-46ED-B15C-0C6BBAFC1F12}" type="sibTrans" cxnId="{A06A94BF-11C6-4F2C-AC12-D3A4BBFEA3BE}">
      <dgm:prSet/>
      <dgm:spPr/>
      <dgm:t>
        <a:bodyPr/>
        <a:lstStyle/>
        <a:p>
          <a:endParaRPr lang="sk-SK"/>
        </a:p>
      </dgm:t>
    </dgm:pt>
    <dgm:pt modelId="{B0ED6AE0-B730-4A75-BB31-CC47454535B0}" type="pres">
      <dgm:prSet presAssocID="{913726BF-BF2F-45AF-B07F-BF5E1311817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81A40EEB-DBAD-4B78-B64C-9EA163A02F79}" type="pres">
      <dgm:prSet presAssocID="{53C80E1E-5033-4748-9E44-57C30E8EA86A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20C9CA8-F54C-4926-816E-2757C9F6DBDD}" type="pres">
      <dgm:prSet presAssocID="{5C300C0C-65F8-419A-8F8B-0EEA9DC9672E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A06A94BF-11C6-4F2C-AC12-D3A4BBFEA3BE}" srcId="{913726BF-BF2F-45AF-B07F-BF5E1311817B}" destId="{5C300C0C-65F8-419A-8F8B-0EEA9DC9672E}" srcOrd="1" destOrd="0" parTransId="{48F9D75D-2FAD-40EF-B38F-EE181305BAB0}" sibTransId="{669E1341-15F7-46ED-B15C-0C6BBAFC1F12}"/>
    <dgm:cxn modelId="{DD797F02-43EF-4070-B64A-F2D0AC4547CC}" type="presOf" srcId="{913726BF-BF2F-45AF-B07F-BF5E1311817B}" destId="{B0ED6AE0-B730-4A75-BB31-CC47454535B0}" srcOrd="0" destOrd="0" presId="urn:microsoft.com/office/officeart/2005/8/layout/arrow5"/>
    <dgm:cxn modelId="{5BA78183-6CA6-419E-810E-BD9D8E045CFE}" type="presOf" srcId="{53C80E1E-5033-4748-9E44-57C30E8EA86A}" destId="{81A40EEB-DBAD-4B78-B64C-9EA163A02F79}" srcOrd="0" destOrd="0" presId="urn:microsoft.com/office/officeart/2005/8/layout/arrow5"/>
    <dgm:cxn modelId="{32484C33-CF3B-43F5-8B33-996DEA356291}" type="presOf" srcId="{5C300C0C-65F8-419A-8F8B-0EEA9DC9672E}" destId="{420C9CA8-F54C-4926-816E-2757C9F6DBDD}" srcOrd="0" destOrd="0" presId="urn:microsoft.com/office/officeart/2005/8/layout/arrow5"/>
    <dgm:cxn modelId="{BC1C1209-7753-4CB0-80DC-807EF21D5BBD}" srcId="{913726BF-BF2F-45AF-B07F-BF5E1311817B}" destId="{53C80E1E-5033-4748-9E44-57C30E8EA86A}" srcOrd="0" destOrd="0" parTransId="{5778BA57-2C64-4BC2-A921-A9D34A5930AB}" sibTransId="{FEF3BEFC-DE9A-4502-B276-45F7670323A7}"/>
    <dgm:cxn modelId="{2C18F8FE-A64D-40A3-9E3D-5CBD5DD83231}" type="presParOf" srcId="{B0ED6AE0-B730-4A75-BB31-CC47454535B0}" destId="{81A40EEB-DBAD-4B78-B64C-9EA163A02F79}" srcOrd="0" destOrd="0" presId="urn:microsoft.com/office/officeart/2005/8/layout/arrow5"/>
    <dgm:cxn modelId="{278DDEC3-24C0-4F2B-8DA6-81B9D2D2E9DA}" type="presParOf" srcId="{B0ED6AE0-B730-4A75-BB31-CC47454535B0}" destId="{420C9CA8-F54C-4926-816E-2757C9F6DBD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E59E9F-9D9F-4DD0-A39E-AA703F483E8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EEB43C96-5DED-4FA9-B09D-9DE1E1E5A3C6}">
      <dgm:prSet phldrT="[Text]"/>
      <dgm:spPr>
        <a:solidFill>
          <a:srgbClr val="92D050"/>
        </a:solidFill>
      </dgm:spPr>
      <dgm:t>
        <a:bodyPr/>
        <a:lstStyle/>
        <a:p>
          <a:r>
            <a:rPr lang="sk-SK" dirty="0" smtClean="0">
              <a:latin typeface="+mn-lt"/>
              <a:cs typeface="Calibri" panose="020F0502020204030204" pitchFamily="34" charset="0"/>
            </a:rPr>
            <a:t>Legislatíva</a:t>
          </a:r>
          <a:endParaRPr lang="sk-SK" dirty="0">
            <a:latin typeface="+mn-lt"/>
            <a:cs typeface="Calibri" panose="020F0502020204030204" pitchFamily="34" charset="0"/>
          </a:endParaRPr>
        </a:p>
      </dgm:t>
    </dgm:pt>
    <dgm:pt modelId="{B965D6A8-AFEB-4196-99D6-B0C0050511EA}" type="parTrans" cxnId="{17783270-5FA3-4E53-B265-5998F0C2B61E}">
      <dgm:prSet/>
      <dgm:spPr/>
      <dgm:t>
        <a:bodyPr/>
        <a:lstStyle/>
        <a:p>
          <a:endParaRPr lang="sk-SK"/>
        </a:p>
      </dgm:t>
    </dgm:pt>
    <dgm:pt modelId="{5D4C0A99-3758-4022-87D1-5D43DB9B2C0B}" type="sibTrans" cxnId="{17783270-5FA3-4E53-B265-5998F0C2B61E}">
      <dgm:prSet/>
      <dgm:spPr/>
      <dgm:t>
        <a:bodyPr/>
        <a:lstStyle/>
        <a:p>
          <a:endParaRPr lang="sk-SK"/>
        </a:p>
      </dgm:t>
    </dgm:pt>
    <dgm:pt modelId="{7FE9399B-7191-46CF-BA76-3E1166BC64CF}">
      <dgm:prSet phldrT="[Text]"/>
      <dgm:spPr>
        <a:solidFill>
          <a:srgbClr val="FFC000"/>
        </a:solidFill>
      </dgm:spPr>
      <dgm:t>
        <a:bodyPr/>
        <a:lstStyle/>
        <a:p>
          <a:r>
            <a:rPr lang="sk-SK" dirty="0" smtClean="0">
              <a:latin typeface="+mn-lt"/>
              <a:cs typeface="Calibri" panose="020F0502020204030204" pitchFamily="34" charset="0"/>
            </a:rPr>
            <a:t>Údaje</a:t>
          </a:r>
          <a:endParaRPr lang="sk-SK" dirty="0">
            <a:latin typeface="+mn-lt"/>
            <a:cs typeface="Calibri" panose="020F0502020204030204" pitchFamily="34" charset="0"/>
          </a:endParaRPr>
        </a:p>
      </dgm:t>
    </dgm:pt>
    <dgm:pt modelId="{8E626100-80E4-4228-9260-734D018A537B}" type="parTrans" cxnId="{3F75DEEF-CE47-4751-AA88-67C174ACE55E}">
      <dgm:prSet/>
      <dgm:spPr/>
      <dgm:t>
        <a:bodyPr/>
        <a:lstStyle/>
        <a:p>
          <a:endParaRPr lang="sk-SK"/>
        </a:p>
      </dgm:t>
    </dgm:pt>
    <dgm:pt modelId="{82E0E2E3-6504-4920-8F39-BE62B7842439}" type="sibTrans" cxnId="{3F75DEEF-CE47-4751-AA88-67C174ACE55E}">
      <dgm:prSet/>
      <dgm:spPr>
        <a:solidFill>
          <a:srgbClr val="92D050"/>
        </a:solidFill>
      </dgm:spPr>
      <dgm:t>
        <a:bodyPr/>
        <a:lstStyle/>
        <a:p>
          <a:endParaRPr lang="sk-SK"/>
        </a:p>
      </dgm:t>
    </dgm:pt>
    <dgm:pt modelId="{F4BBE41E-8586-49BE-A491-C9CA91967D93}">
      <dgm:prSet phldrT="[Text]"/>
      <dgm:spPr>
        <a:solidFill>
          <a:srgbClr val="C00000"/>
        </a:solidFill>
      </dgm:spPr>
      <dgm:t>
        <a:bodyPr/>
        <a:lstStyle/>
        <a:p>
          <a:r>
            <a:rPr lang="sk-SK" dirty="0" smtClean="0">
              <a:latin typeface="+mn-lt"/>
              <a:cs typeface="Calibri" panose="020F0502020204030204" pitchFamily="34" charset="0"/>
            </a:rPr>
            <a:t>Agenda</a:t>
          </a:r>
          <a:endParaRPr lang="sk-SK" dirty="0">
            <a:latin typeface="+mn-lt"/>
            <a:cs typeface="Calibri" panose="020F0502020204030204" pitchFamily="34" charset="0"/>
          </a:endParaRPr>
        </a:p>
      </dgm:t>
    </dgm:pt>
    <dgm:pt modelId="{DB7B2885-BC93-46FB-860D-8F166335B1D7}" type="parTrans" cxnId="{0B27844C-9243-4917-A8D9-817D717F5CB9}">
      <dgm:prSet/>
      <dgm:spPr/>
      <dgm:t>
        <a:bodyPr/>
        <a:lstStyle/>
        <a:p>
          <a:endParaRPr lang="sk-SK"/>
        </a:p>
      </dgm:t>
    </dgm:pt>
    <dgm:pt modelId="{DDC2D1B3-FB64-4B70-8BE6-65150EA8B064}" type="sibTrans" cxnId="{0B27844C-9243-4917-A8D9-817D717F5CB9}">
      <dgm:prSet/>
      <dgm:spPr>
        <a:solidFill>
          <a:srgbClr val="92D050"/>
        </a:solidFill>
      </dgm:spPr>
      <dgm:t>
        <a:bodyPr/>
        <a:lstStyle/>
        <a:p>
          <a:endParaRPr lang="sk-SK"/>
        </a:p>
      </dgm:t>
    </dgm:pt>
    <dgm:pt modelId="{A6A7CE4C-EE31-4FF4-A2D1-FCDA76A6704A}">
      <dgm:prSet phldrT="[Text]" custT="1"/>
      <dgm:spPr>
        <a:solidFill>
          <a:srgbClr val="0070C0"/>
        </a:solidFill>
      </dgm:spPr>
      <dgm:t>
        <a:bodyPr/>
        <a:lstStyle/>
        <a:p>
          <a:r>
            <a:rPr lang="sk-SK" sz="1400" dirty="0" smtClean="0">
              <a:latin typeface="+mn-lt"/>
              <a:cs typeface="Calibri" panose="020F0502020204030204" pitchFamily="34" charset="0"/>
            </a:rPr>
            <a:t>Metodika</a:t>
          </a:r>
          <a:endParaRPr lang="sk-SK" sz="1400" dirty="0">
            <a:latin typeface="+mn-lt"/>
            <a:cs typeface="Calibri" panose="020F0502020204030204" pitchFamily="34" charset="0"/>
          </a:endParaRPr>
        </a:p>
      </dgm:t>
    </dgm:pt>
    <dgm:pt modelId="{A43B2575-45BA-4947-9ACE-AEC25B5D3A17}" type="parTrans" cxnId="{2CDD3FE7-E6BD-4935-8461-C98778B99851}">
      <dgm:prSet/>
      <dgm:spPr/>
      <dgm:t>
        <a:bodyPr/>
        <a:lstStyle/>
        <a:p>
          <a:endParaRPr lang="sk-SK"/>
        </a:p>
      </dgm:t>
    </dgm:pt>
    <dgm:pt modelId="{FBB9B588-6512-42D5-BC27-066D15216D76}" type="sibTrans" cxnId="{2CDD3FE7-E6BD-4935-8461-C98778B99851}">
      <dgm:prSet/>
      <dgm:spPr>
        <a:solidFill>
          <a:srgbClr val="92D050"/>
        </a:solidFill>
      </dgm:spPr>
      <dgm:t>
        <a:bodyPr/>
        <a:lstStyle/>
        <a:p>
          <a:endParaRPr lang="sk-SK"/>
        </a:p>
      </dgm:t>
    </dgm:pt>
    <dgm:pt modelId="{8490FC82-5053-4E8E-A649-E58F864CDD7C}" type="pres">
      <dgm:prSet presAssocID="{53E59E9F-9D9F-4DD0-A39E-AA703F483E8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8E881959-5FF6-437A-B40C-00A460CBF64F}" type="pres">
      <dgm:prSet presAssocID="{EEB43C96-5DED-4FA9-B09D-9DE1E1E5A3C6}" presName="centerShape" presStyleLbl="node0" presStyleIdx="0" presStyleCnt="1"/>
      <dgm:spPr/>
      <dgm:t>
        <a:bodyPr/>
        <a:lstStyle/>
        <a:p>
          <a:endParaRPr lang="sk-SK"/>
        </a:p>
      </dgm:t>
    </dgm:pt>
    <dgm:pt modelId="{0E6D9619-1D9F-4BB2-AED3-4CA226CC18CC}" type="pres">
      <dgm:prSet presAssocID="{7FE9399B-7191-46CF-BA76-3E1166BC64C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53AF33C-0F36-45B1-80E2-946761E59F01}" type="pres">
      <dgm:prSet presAssocID="{7FE9399B-7191-46CF-BA76-3E1166BC64CF}" presName="dummy" presStyleCnt="0"/>
      <dgm:spPr/>
    </dgm:pt>
    <dgm:pt modelId="{FD66FDDB-4F2D-4447-AE21-1904AB07FDE9}" type="pres">
      <dgm:prSet presAssocID="{82E0E2E3-6504-4920-8F39-BE62B7842439}" presName="sibTrans" presStyleLbl="sibTrans2D1" presStyleIdx="0" presStyleCnt="3"/>
      <dgm:spPr/>
      <dgm:t>
        <a:bodyPr/>
        <a:lstStyle/>
        <a:p>
          <a:endParaRPr lang="sk-SK"/>
        </a:p>
      </dgm:t>
    </dgm:pt>
    <dgm:pt modelId="{E34BD994-C253-4F6A-8C8A-82C572334170}" type="pres">
      <dgm:prSet presAssocID="{F4BBE41E-8586-49BE-A491-C9CA91967D9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C917911-BC50-442B-A9D5-AC7AAEB25D4B}" type="pres">
      <dgm:prSet presAssocID="{F4BBE41E-8586-49BE-A491-C9CA91967D93}" presName="dummy" presStyleCnt="0"/>
      <dgm:spPr/>
    </dgm:pt>
    <dgm:pt modelId="{D131BC23-EEF3-4237-B3DA-B390323D1F33}" type="pres">
      <dgm:prSet presAssocID="{DDC2D1B3-FB64-4B70-8BE6-65150EA8B064}" presName="sibTrans" presStyleLbl="sibTrans2D1" presStyleIdx="1" presStyleCnt="3"/>
      <dgm:spPr/>
      <dgm:t>
        <a:bodyPr/>
        <a:lstStyle/>
        <a:p>
          <a:endParaRPr lang="sk-SK"/>
        </a:p>
      </dgm:t>
    </dgm:pt>
    <dgm:pt modelId="{6F4453DC-DEA4-4A08-A6DA-7730612CAC1B}" type="pres">
      <dgm:prSet presAssocID="{A6A7CE4C-EE31-4FF4-A2D1-FCDA76A6704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337AA6A-9399-44B6-AD7E-39CD39E4F607}" type="pres">
      <dgm:prSet presAssocID="{A6A7CE4C-EE31-4FF4-A2D1-FCDA76A6704A}" presName="dummy" presStyleCnt="0"/>
      <dgm:spPr/>
    </dgm:pt>
    <dgm:pt modelId="{2F4D6E2D-BCCD-427E-971B-DF424AC4AC06}" type="pres">
      <dgm:prSet presAssocID="{FBB9B588-6512-42D5-BC27-066D15216D76}" presName="sibTrans" presStyleLbl="sibTrans2D1" presStyleIdx="2" presStyleCnt="3"/>
      <dgm:spPr/>
      <dgm:t>
        <a:bodyPr/>
        <a:lstStyle/>
        <a:p>
          <a:endParaRPr lang="sk-SK"/>
        </a:p>
      </dgm:t>
    </dgm:pt>
  </dgm:ptLst>
  <dgm:cxnLst>
    <dgm:cxn modelId="{18003C62-31B5-4261-8DB2-24A2211C07C3}" type="presOf" srcId="{F4BBE41E-8586-49BE-A491-C9CA91967D93}" destId="{E34BD994-C253-4F6A-8C8A-82C572334170}" srcOrd="0" destOrd="0" presId="urn:microsoft.com/office/officeart/2005/8/layout/radial6"/>
    <dgm:cxn modelId="{755AAC69-A986-4CDE-8C16-7DFFF1256205}" type="presOf" srcId="{A6A7CE4C-EE31-4FF4-A2D1-FCDA76A6704A}" destId="{6F4453DC-DEA4-4A08-A6DA-7730612CAC1B}" srcOrd="0" destOrd="0" presId="urn:microsoft.com/office/officeart/2005/8/layout/radial6"/>
    <dgm:cxn modelId="{17783270-5FA3-4E53-B265-5998F0C2B61E}" srcId="{53E59E9F-9D9F-4DD0-A39E-AA703F483E8F}" destId="{EEB43C96-5DED-4FA9-B09D-9DE1E1E5A3C6}" srcOrd="0" destOrd="0" parTransId="{B965D6A8-AFEB-4196-99D6-B0C0050511EA}" sibTransId="{5D4C0A99-3758-4022-87D1-5D43DB9B2C0B}"/>
    <dgm:cxn modelId="{0B27844C-9243-4917-A8D9-817D717F5CB9}" srcId="{EEB43C96-5DED-4FA9-B09D-9DE1E1E5A3C6}" destId="{F4BBE41E-8586-49BE-A491-C9CA91967D93}" srcOrd="1" destOrd="0" parTransId="{DB7B2885-BC93-46FB-860D-8F166335B1D7}" sibTransId="{DDC2D1B3-FB64-4B70-8BE6-65150EA8B064}"/>
    <dgm:cxn modelId="{3F75DEEF-CE47-4751-AA88-67C174ACE55E}" srcId="{EEB43C96-5DED-4FA9-B09D-9DE1E1E5A3C6}" destId="{7FE9399B-7191-46CF-BA76-3E1166BC64CF}" srcOrd="0" destOrd="0" parTransId="{8E626100-80E4-4228-9260-734D018A537B}" sibTransId="{82E0E2E3-6504-4920-8F39-BE62B7842439}"/>
    <dgm:cxn modelId="{B0E3AC0B-770C-4D18-B7DC-C124D27F4DD4}" type="presOf" srcId="{FBB9B588-6512-42D5-BC27-066D15216D76}" destId="{2F4D6E2D-BCCD-427E-971B-DF424AC4AC06}" srcOrd="0" destOrd="0" presId="urn:microsoft.com/office/officeart/2005/8/layout/radial6"/>
    <dgm:cxn modelId="{BB752812-AFC2-4C62-BA5B-25523CD5D55E}" type="presOf" srcId="{DDC2D1B3-FB64-4B70-8BE6-65150EA8B064}" destId="{D131BC23-EEF3-4237-B3DA-B390323D1F33}" srcOrd="0" destOrd="0" presId="urn:microsoft.com/office/officeart/2005/8/layout/radial6"/>
    <dgm:cxn modelId="{2CDD3FE7-E6BD-4935-8461-C98778B99851}" srcId="{EEB43C96-5DED-4FA9-B09D-9DE1E1E5A3C6}" destId="{A6A7CE4C-EE31-4FF4-A2D1-FCDA76A6704A}" srcOrd="2" destOrd="0" parTransId="{A43B2575-45BA-4947-9ACE-AEC25B5D3A17}" sibTransId="{FBB9B588-6512-42D5-BC27-066D15216D76}"/>
    <dgm:cxn modelId="{35AC0FE9-EEF1-428E-958C-7294134D9349}" type="presOf" srcId="{7FE9399B-7191-46CF-BA76-3E1166BC64CF}" destId="{0E6D9619-1D9F-4BB2-AED3-4CA226CC18CC}" srcOrd="0" destOrd="0" presId="urn:microsoft.com/office/officeart/2005/8/layout/radial6"/>
    <dgm:cxn modelId="{B09A8ACB-71AC-4387-A3D4-809959B26D71}" type="presOf" srcId="{82E0E2E3-6504-4920-8F39-BE62B7842439}" destId="{FD66FDDB-4F2D-4447-AE21-1904AB07FDE9}" srcOrd="0" destOrd="0" presId="urn:microsoft.com/office/officeart/2005/8/layout/radial6"/>
    <dgm:cxn modelId="{31B3255C-13EA-4CA1-A30A-1303960ABD1A}" type="presOf" srcId="{53E59E9F-9D9F-4DD0-A39E-AA703F483E8F}" destId="{8490FC82-5053-4E8E-A649-E58F864CDD7C}" srcOrd="0" destOrd="0" presId="urn:microsoft.com/office/officeart/2005/8/layout/radial6"/>
    <dgm:cxn modelId="{68E02B6B-62D7-4140-85F4-3ED3A93E6DBC}" type="presOf" srcId="{EEB43C96-5DED-4FA9-B09D-9DE1E1E5A3C6}" destId="{8E881959-5FF6-437A-B40C-00A460CBF64F}" srcOrd="0" destOrd="0" presId="urn:microsoft.com/office/officeart/2005/8/layout/radial6"/>
    <dgm:cxn modelId="{0885E4A9-1993-4077-8AE1-D1269712F39E}" type="presParOf" srcId="{8490FC82-5053-4E8E-A649-E58F864CDD7C}" destId="{8E881959-5FF6-437A-B40C-00A460CBF64F}" srcOrd="0" destOrd="0" presId="urn:microsoft.com/office/officeart/2005/8/layout/radial6"/>
    <dgm:cxn modelId="{300DBBCB-BEDE-46CD-B8E9-B76BFA1BD9C8}" type="presParOf" srcId="{8490FC82-5053-4E8E-A649-E58F864CDD7C}" destId="{0E6D9619-1D9F-4BB2-AED3-4CA226CC18CC}" srcOrd="1" destOrd="0" presId="urn:microsoft.com/office/officeart/2005/8/layout/radial6"/>
    <dgm:cxn modelId="{03580AAE-F9EE-4622-B9CF-95120F188FE9}" type="presParOf" srcId="{8490FC82-5053-4E8E-A649-E58F864CDD7C}" destId="{E53AF33C-0F36-45B1-80E2-946761E59F01}" srcOrd="2" destOrd="0" presId="urn:microsoft.com/office/officeart/2005/8/layout/radial6"/>
    <dgm:cxn modelId="{2F801098-150F-4D98-86BF-8F6365BAA905}" type="presParOf" srcId="{8490FC82-5053-4E8E-A649-E58F864CDD7C}" destId="{FD66FDDB-4F2D-4447-AE21-1904AB07FDE9}" srcOrd="3" destOrd="0" presId="urn:microsoft.com/office/officeart/2005/8/layout/radial6"/>
    <dgm:cxn modelId="{096FBA50-73AB-4416-814F-11EC03D74FB8}" type="presParOf" srcId="{8490FC82-5053-4E8E-A649-E58F864CDD7C}" destId="{E34BD994-C253-4F6A-8C8A-82C572334170}" srcOrd="4" destOrd="0" presId="urn:microsoft.com/office/officeart/2005/8/layout/radial6"/>
    <dgm:cxn modelId="{48B0FC99-B178-43A8-9350-4D20F93BCFC8}" type="presParOf" srcId="{8490FC82-5053-4E8E-A649-E58F864CDD7C}" destId="{6C917911-BC50-442B-A9D5-AC7AAEB25D4B}" srcOrd="5" destOrd="0" presId="urn:microsoft.com/office/officeart/2005/8/layout/radial6"/>
    <dgm:cxn modelId="{A209AD1E-D75F-44D7-AAC6-5E57F69FB5A5}" type="presParOf" srcId="{8490FC82-5053-4E8E-A649-E58F864CDD7C}" destId="{D131BC23-EEF3-4237-B3DA-B390323D1F33}" srcOrd="6" destOrd="0" presId="urn:microsoft.com/office/officeart/2005/8/layout/radial6"/>
    <dgm:cxn modelId="{F587477B-229C-4340-87B2-630E6CCDE682}" type="presParOf" srcId="{8490FC82-5053-4E8E-A649-E58F864CDD7C}" destId="{6F4453DC-DEA4-4A08-A6DA-7730612CAC1B}" srcOrd="7" destOrd="0" presId="urn:microsoft.com/office/officeart/2005/8/layout/radial6"/>
    <dgm:cxn modelId="{B9A344CD-3EFB-40B3-8771-DF9282A7DAC5}" type="presParOf" srcId="{8490FC82-5053-4E8E-A649-E58F864CDD7C}" destId="{0337AA6A-9399-44B6-AD7E-39CD39E4F607}" srcOrd="8" destOrd="0" presId="urn:microsoft.com/office/officeart/2005/8/layout/radial6"/>
    <dgm:cxn modelId="{88E133B8-8732-4840-9F07-A1BDBB6FAA7D}" type="presParOf" srcId="{8490FC82-5053-4E8E-A649-E58F864CDD7C}" destId="{2F4D6E2D-BCCD-427E-971B-DF424AC4AC06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40EEB-DBAD-4B78-B64C-9EA163A02F79}">
      <dsp:nvSpPr>
        <dsp:cNvPr id="0" name=""/>
        <dsp:cNvSpPr/>
      </dsp:nvSpPr>
      <dsp:spPr>
        <a:xfrm rot="16200000">
          <a:off x="2764" y="1711"/>
          <a:ext cx="3813000" cy="381300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100" kern="1200" dirty="0" smtClean="0"/>
            <a:t>Čo je ISOH ? </a:t>
          </a:r>
          <a:endParaRPr lang="sk-SK" sz="4100" kern="1200" dirty="0"/>
        </a:p>
      </dsp:txBody>
      <dsp:txXfrm rot="5400000">
        <a:off x="2765" y="954961"/>
        <a:ext cx="3145725" cy="1906500"/>
      </dsp:txXfrm>
    </dsp:sp>
    <dsp:sp modelId="{420C9CA8-F54C-4926-816E-2757C9F6DBDD}">
      <dsp:nvSpPr>
        <dsp:cNvPr id="0" name=""/>
        <dsp:cNvSpPr/>
      </dsp:nvSpPr>
      <dsp:spPr>
        <a:xfrm rot="5400000">
          <a:off x="7121244" y="1711"/>
          <a:ext cx="3813000" cy="381300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Pre </a:t>
          </a:r>
          <a:r>
            <a:rPr lang="en-US" sz="4100" kern="1200" dirty="0" err="1" smtClean="0"/>
            <a:t>koho</a:t>
          </a:r>
          <a:r>
            <a:rPr lang="en-US" sz="4100" kern="1200" dirty="0" smtClean="0"/>
            <a:t> je </a:t>
          </a:r>
          <a:r>
            <a:rPr lang="en-US" sz="4100" kern="1200" dirty="0" err="1" smtClean="0"/>
            <a:t>ur</a:t>
          </a:r>
          <a:r>
            <a:rPr lang="sk-SK" sz="4100" kern="1200" dirty="0" err="1" smtClean="0"/>
            <a:t>čený</a:t>
          </a:r>
          <a:r>
            <a:rPr lang="sk-SK" sz="4100" kern="1200" dirty="0" smtClean="0"/>
            <a:t> </a:t>
          </a:r>
          <a:r>
            <a:rPr lang="en-US" sz="4100" kern="1200" dirty="0" smtClean="0"/>
            <a:t>? </a:t>
          </a:r>
          <a:endParaRPr lang="sk-SK" sz="4100" kern="1200" dirty="0"/>
        </a:p>
      </dsp:txBody>
      <dsp:txXfrm rot="-5400000">
        <a:off x="7788520" y="954960"/>
        <a:ext cx="3145725" cy="1906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sk-SK" dirty="0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409931" y="662100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0562" y="4141694"/>
            <a:ext cx="5444490" cy="522821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dirty="0" smtClean="0"/>
              <a:t>Upraviť štýly predlohy textu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D3CBC-CC0F-4EF8-9F22-43A45785FF1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0968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88938" y="650875"/>
            <a:ext cx="5964237" cy="3355975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>
          <a:xfrm>
            <a:off x="680562" y="4055634"/>
            <a:ext cx="5444490" cy="5325034"/>
          </a:xfrm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8743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409575" y="661988"/>
            <a:ext cx="5964238" cy="3355975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D3CBC-CC0F-4EF8-9F22-43A45785FF17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1100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61988"/>
            <a:ext cx="5964238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72E5A-F2DC-4D9B-8EB4-553FC7C01F3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28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61988"/>
            <a:ext cx="5964238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72E5A-F2DC-4D9B-8EB4-553FC7C01F3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68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61988"/>
            <a:ext cx="5964238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72E5A-F2DC-4D9B-8EB4-553FC7C01F3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1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61988"/>
            <a:ext cx="5964238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72E5A-F2DC-4D9B-8EB4-553FC7C01F3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84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61988"/>
            <a:ext cx="5964238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72E5A-F2DC-4D9B-8EB4-553FC7C01F3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20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409575" y="661988"/>
            <a:ext cx="5964238" cy="3355975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04973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409575" y="661988"/>
            <a:ext cx="5964238" cy="3355975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72E5A-F2DC-4D9B-8EB4-553FC7C01F3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46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409575" y="661988"/>
            <a:ext cx="5964238" cy="3355975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69744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409575" y="661988"/>
            <a:ext cx="5964238" cy="3355975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72E5A-F2DC-4D9B-8EB4-553FC7C01F3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16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409575" y="661988"/>
            <a:ext cx="5964238" cy="3355975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72E5A-F2DC-4D9B-8EB4-553FC7C01F3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728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409575" y="661988"/>
            <a:ext cx="5964238" cy="3355975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815694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409575" y="661988"/>
            <a:ext cx="5964238" cy="3355975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510200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409575" y="661988"/>
            <a:ext cx="5964238" cy="3355975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088577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409575" y="661988"/>
            <a:ext cx="5964238" cy="3355975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35125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409575" y="661988"/>
            <a:ext cx="5964238" cy="3355975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523160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409575" y="661988"/>
            <a:ext cx="5964238" cy="3355975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394980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409575" y="661988"/>
            <a:ext cx="5964238" cy="3355975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825620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409575" y="661988"/>
            <a:ext cx="5964238" cy="3355975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885716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409575" y="661988"/>
            <a:ext cx="5964238" cy="3355975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167435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409575" y="661988"/>
            <a:ext cx="5964238" cy="3355975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49026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409575" y="661988"/>
            <a:ext cx="5964238" cy="3355975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547445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409575" y="661988"/>
            <a:ext cx="5964238" cy="3355975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587424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409575" y="661988"/>
            <a:ext cx="5964238" cy="3355975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523614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409575" y="661988"/>
            <a:ext cx="5964238" cy="3355975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49617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409575" y="661988"/>
            <a:ext cx="5964238" cy="3355975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D3CBC-CC0F-4EF8-9F22-43A45785FF17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1009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409575" y="661988"/>
            <a:ext cx="5964238" cy="3355975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D3CBC-CC0F-4EF8-9F22-43A45785FF17}" type="slidenum">
              <a:rPr lang="sk-SK" smtClean="0"/>
              <a:t>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00830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61988"/>
            <a:ext cx="5964238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72E5A-F2DC-4D9B-8EB4-553FC7C01F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759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409575" y="661988"/>
            <a:ext cx="5964238" cy="3355975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D3CBC-CC0F-4EF8-9F22-43A45785FF17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1044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61988"/>
            <a:ext cx="5964238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72E5A-F2DC-4D9B-8EB4-553FC7C01F3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807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61988"/>
            <a:ext cx="5964238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72E5A-F2DC-4D9B-8EB4-553FC7C01F3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05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023029" y="2071734"/>
            <a:ext cx="9121643" cy="1296144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143C8A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598731" y="3501010"/>
            <a:ext cx="6337696" cy="288031"/>
          </a:xfrm>
        </p:spPr>
        <p:txBody>
          <a:bodyPr/>
          <a:lstStyle>
            <a:lvl1pPr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599723" y="3861049"/>
            <a:ext cx="6322189" cy="288032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buNone/>
              <a:defRPr lang="de-DE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10703985" y="6308726"/>
            <a:ext cx="924983" cy="360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k-SK" sz="1200">
                <a:solidFill>
                  <a:srgbClr val="000000"/>
                </a:solidFill>
                <a:cs typeface="Arial" charset="0"/>
              </a:rPr>
              <a:t>-</a:t>
            </a:r>
            <a:fld id="{D72DD26A-67C8-4219-A3F3-F989312D0A11}" type="slidenum">
              <a:rPr lang="sk-SK" sz="120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sk-SK" sz="1200">
                <a:solidFill>
                  <a:srgbClr val="000000"/>
                </a:solidFill>
                <a:cs typeface="Arial" charset="0"/>
              </a:rPr>
              <a:t>-</a:t>
            </a:r>
          </a:p>
        </p:txBody>
      </p:sp>
      <p:sp>
        <p:nvSpPr>
          <p:cNvPr id="2" name="Obdĺžnik 1"/>
          <p:cNvSpPr/>
          <p:nvPr userDrawn="1"/>
        </p:nvSpPr>
        <p:spPr bwMode="auto">
          <a:xfrm>
            <a:off x="0" y="5589240"/>
            <a:ext cx="12192000" cy="126876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endParaRPr lang="sk-SK" sz="750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BlokTextu 2"/>
          <p:cNvSpPr txBox="1"/>
          <p:nvPr userDrawn="1"/>
        </p:nvSpPr>
        <p:spPr bwMode="auto">
          <a:xfrm>
            <a:off x="6192011" y="5671116"/>
            <a:ext cx="422446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1100" kern="0" dirty="0">
                <a:solidFill>
                  <a:srgbClr val="000000"/>
                </a:solidFill>
                <a:cs typeface="Arial" charset="0"/>
              </a:rPr>
              <a:t>Skupina dodávateľov:</a:t>
            </a:r>
          </a:p>
        </p:txBody>
      </p:sp>
      <p:pic>
        <p:nvPicPr>
          <p:cNvPr id="12" name="Obrázo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5983504"/>
            <a:ext cx="1440160" cy="230279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88022" y="5949280"/>
            <a:ext cx="1690417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45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 hasCustomPrompt="1"/>
          </p:nvPr>
        </p:nvSpPr>
        <p:spPr>
          <a:xfrm>
            <a:off x="624417" y="1988840"/>
            <a:ext cx="5384800" cy="4032448"/>
          </a:xfrm>
        </p:spPr>
        <p:txBody>
          <a:bodyPr/>
          <a:lstStyle>
            <a:lvl1pPr>
              <a:defRPr sz="1800">
                <a:solidFill>
                  <a:srgbClr val="143C8A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dirty="0"/>
              <a:t>Kliknite sem a upravte štýly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568608" y="6525344"/>
            <a:ext cx="623392" cy="332656"/>
          </a:xfrm>
          <a:prstGeom prst="rect">
            <a:avLst/>
          </a:prstGeom>
          <a:ln/>
        </p:spPr>
        <p:txBody>
          <a:bodyPr/>
          <a:lstStyle>
            <a:lvl1pPr>
              <a:defRPr sz="1000">
                <a:solidFill>
                  <a:srgbClr val="2E4F8F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30822EC0-E58D-4C36-BE7E-D3F051E5E6EA}" type="slidenum">
              <a:rPr lang="sk-SK" smtClean="0"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k-SK" dirty="0">
              <a:cs typeface="Arial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-7190" y="887413"/>
            <a:ext cx="12197139" cy="709612"/>
          </a:xfrm>
        </p:spPr>
        <p:txBody>
          <a:bodyPr/>
          <a:lstStyle/>
          <a:p>
            <a:r>
              <a:rPr lang="sk-SK" dirty="0"/>
              <a:t>Upravte štýly predlohy textu</a:t>
            </a:r>
          </a:p>
        </p:txBody>
      </p:sp>
      <p:sp>
        <p:nvSpPr>
          <p:cNvPr id="8" name="Zástupný symbol obsahu 2"/>
          <p:cNvSpPr>
            <a:spLocks noGrp="1"/>
          </p:cNvSpPr>
          <p:nvPr>
            <p:ph sz="half" idx="11" hasCustomPrompt="1"/>
          </p:nvPr>
        </p:nvSpPr>
        <p:spPr>
          <a:xfrm>
            <a:off x="6288021" y="1988840"/>
            <a:ext cx="5384800" cy="4032448"/>
          </a:xfrm>
        </p:spPr>
        <p:txBody>
          <a:bodyPr/>
          <a:lstStyle>
            <a:lvl1pPr>
              <a:defRPr sz="1800">
                <a:solidFill>
                  <a:srgbClr val="143C8A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dirty="0"/>
              <a:t>Kliknite sem a upravte štýly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</p:txBody>
      </p:sp>
    </p:spTree>
    <p:extLst>
      <p:ext uri="{BB962C8B-B14F-4D97-AF65-F5344CB8AC3E}">
        <p14:creationId xmlns:p14="http://schemas.microsoft.com/office/powerpoint/2010/main" val="1561638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898798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766733" y="908721"/>
            <a:ext cx="6815667" cy="51125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dirty="0"/>
              <a:t>Kliknite sem a upravte štýly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1" y="2132857"/>
            <a:ext cx="4011084" cy="38884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568608" y="6525344"/>
            <a:ext cx="623392" cy="332656"/>
          </a:xfrm>
          <a:prstGeom prst="rect">
            <a:avLst/>
          </a:prstGeom>
          <a:ln/>
        </p:spPr>
        <p:txBody>
          <a:bodyPr/>
          <a:lstStyle>
            <a:lvl1pPr>
              <a:defRPr sz="1000">
                <a:solidFill>
                  <a:srgbClr val="2E4F8F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30822EC0-E58D-4C36-BE7E-D3F051E5E6EA}" type="slidenum">
              <a:rPr lang="sk-SK" smtClean="0"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k-SK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823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19051" y="1989138"/>
            <a:ext cx="9889067" cy="1439862"/>
          </a:xfrm>
          <a:prstGeom prst="rect">
            <a:avLst/>
          </a:prstGeom>
          <a:solidFill>
            <a:schemeClr val="bg1"/>
          </a:solidFill>
          <a:ln w="28575" algn="ctr">
            <a:noFill/>
            <a:round/>
            <a:headEnd/>
            <a:tailEnd type="triangle" w="med" len="med"/>
          </a:ln>
        </p:spPr>
        <p:txBody>
          <a:bodyPr wrap="none" anchor="ctr"/>
          <a:lstStyle/>
          <a:p>
            <a:pPr marL="4572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16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3392" y="2071734"/>
            <a:ext cx="9121643" cy="1296144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143C8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774528" y="3501010"/>
            <a:ext cx="6337696" cy="288031"/>
          </a:xfrm>
        </p:spPr>
        <p:txBody>
          <a:bodyPr/>
          <a:lstStyle>
            <a:lvl1pPr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775520" y="3861049"/>
            <a:ext cx="6322189" cy="288032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buNone/>
              <a:defRPr lang="de-DE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568608" y="6525344"/>
            <a:ext cx="623392" cy="332656"/>
          </a:xfrm>
          <a:prstGeom prst="rect">
            <a:avLst/>
          </a:prstGeom>
          <a:ln/>
        </p:spPr>
        <p:txBody>
          <a:bodyPr/>
          <a:lstStyle>
            <a:lvl1pPr>
              <a:defRPr sz="1000">
                <a:solidFill>
                  <a:srgbClr val="2E4F8F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30822EC0-E58D-4C36-BE7E-D3F051E5E6EA}" type="slidenum">
              <a:rPr lang="sk-SK" smtClean="0"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k-SK" dirty="0">
              <a:cs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1910821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- hlavičky, text, pä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24417" y="1772817"/>
            <a:ext cx="10972800" cy="4248471"/>
          </a:xfrm>
        </p:spPr>
        <p:txBody>
          <a:bodyPr/>
          <a:lstStyle>
            <a:lvl1pPr>
              <a:defRPr>
                <a:solidFill>
                  <a:srgbClr val="143C8A"/>
                </a:solidFill>
              </a:defRPr>
            </a:lvl1pPr>
          </a:lstStyle>
          <a:p>
            <a:pPr lvl="0"/>
            <a:r>
              <a:rPr lang="sk-SK" dirty="0"/>
              <a:t>Kliknite sem a upravte štýly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568608" y="6525344"/>
            <a:ext cx="623392" cy="332656"/>
          </a:xfrm>
          <a:prstGeom prst="rect">
            <a:avLst/>
          </a:prstGeom>
          <a:ln/>
        </p:spPr>
        <p:txBody>
          <a:bodyPr/>
          <a:lstStyle>
            <a:lvl1pPr>
              <a:defRPr sz="1000">
                <a:solidFill>
                  <a:srgbClr val="2E4F8F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30822EC0-E58D-4C36-BE7E-D3F051E5E6EA}" type="slidenum">
              <a:rPr lang="sk-SK" smtClean="0"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k-SK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349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568608" y="6525344"/>
            <a:ext cx="623392" cy="332656"/>
          </a:xfrm>
          <a:prstGeom prst="rect">
            <a:avLst/>
          </a:prstGeom>
          <a:ln/>
        </p:spPr>
        <p:txBody>
          <a:bodyPr/>
          <a:lstStyle>
            <a:lvl1pPr>
              <a:defRPr sz="1000">
                <a:solidFill>
                  <a:srgbClr val="2E4F8F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30822EC0-E58D-4C36-BE7E-D3F051E5E6EA}" type="slidenum">
              <a:rPr lang="sk-SK" smtClean="0"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k-SK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02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/>
          </p:nvPr>
        </p:nvSpPr>
        <p:spPr>
          <a:xfrm>
            <a:off x="624417" y="980728"/>
            <a:ext cx="10972800" cy="5040560"/>
          </a:xfrm>
        </p:spPr>
        <p:txBody>
          <a:bodyPr/>
          <a:lstStyle/>
          <a:p>
            <a:pPr lvl="0"/>
            <a:r>
              <a:rPr lang="sk-SK" dirty="0"/>
              <a:t>Kliknite sem a upravte štýly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568608" y="6525344"/>
            <a:ext cx="623392" cy="332656"/>
          </a:xfrm>
          <a:prstGeom prst="rect">
            <a:avLst/>
          </a:prstGeom>
          <a:ln/>
        </p:spPr>
        <p:txBody>
          <a:bodyPr/>
          <a:lstStyle>
            <a:lvl1pPr>
              <a:defRPr sz="1000">
                <a:solidFill>
                  <a:srgbClr val="2E4F8F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30822EC0-E58D-4C36-BE7E-D3F051E5E6EA}" type="slidenum">
              <a:rPr lang="sk-SK" smtClean="0"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k-SK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307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24417" y="1772817"/>
            <a:ext cx="10972800" cy="4248471"/>
          </a:xfrm>
        </p:spPr>
        <p:txBody>
          <a:bodyPr/>
          <a:lstStyle>
            <a:lvl1pPr>
              <a:defRPr>
                <a:solidFill>
                  <a:srgbClr val="143C8A"/>
                </a:solidFill>
              </a:defRPr>
            </a:lvl1pPr>
          </a:lstStyle>
          <a:p>
            <a:pPr lvl="0"/>
            <a:r>
              <a:rPr lang="sk-SK" dirty="0"/>
              <a:t>Kliknite sem a upravte štýly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568608" y="6525344"/>
            <a:ext cx="623392" cy="332656"/>
          </a:xfrm>
          <a:prstGeom prst="rect">
            <a:avLst/>
          </a:prstGeom>
          <a:ln/>
        </p:spPr>
        <p:txBody>
          <a:bodyPr/>
          <a:lstStyle>
            <a:lvl1pPr>
              <a:defRPr sz="1000">
                <a:solidFill>
                  <a:srgbClr val="2E4F8F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30822EC0-E58D-4C36-BE7E-D3F051E5E6EA}" type="slidenum">
              <a:rPr lang="sk-SK" smtClean="0"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k-SK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01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568608" y="6525344"/>
            <a:ext cx="623392" cy="332656"/>
          </a:xfrm>
          <a:prstGeom prst="rect">
            <a:avLst/>
          </a:prstGeom>
          <a:ln/>
        </p:spPr>
        <p:txBody>
          <a:bodyPr/>
          <a:lstStyle>
            <a:lvl1pPr>
              <a:defRPr sz="1000">
                <a:solidFill>
                  <a:srgbClr val="2E4F8F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30822EC0-E58D-4C36-BE7E-D3F051E5E6EA}" type="slidenum">
              <a:rPr lang="sk-SK" smtClean="0"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k-SK" dirty="0">
              <a:cs typeface="Arial" charset="0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-7190" y="887413"/>
            <a:ext cx="12197139" cy="709612"/>
          </a:xfrm>
        </p:spPr>
        <p:txBody>
          <a:bodyPr/>
          <a:lstStyle/>
          <a:p>
            <a:r>
              <a:rPr lang="sk-SK" dirty="0"/>
              <a:t>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315322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mena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18932" y="908720"/>
            <a:ext cx="12192000" cy="5112568"/>
          </a:xfrm>
          <a:prstGeom prst="rect">
            <a:avLst/>
          </a:prstGeom>
          <a:solidFill>
            <a:srgbClr val="143C8A"/>
          </a:solidFill>
          <a:ln w="28575" algn="ctr">
            <a:solidFill>
              <a:srgbClr val="191946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marL="358775"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sk-SK" sz="3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831637" y="2636912"/>
            <a:ext cx="6337696" cy="648072"/>
          </a:xfrm>
        </p:spPr>
        <p:txBody>
          <a:bodyPr/>
          <a:lstStyle>
            <a:lvl1pPr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775520" y="4149080"/>
            <a:ext cx="6322189" cy="288032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buNone/>
              <a:defRPr lang="de-DE" sz="16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775883" y="4508500"/>
            <a:ext cx="6336341" cy="288652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>
              <a:buNone/>
              <a:defRPr lang="de-DE" sz="16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1775520" y="4858275"/>
            <a:ext cx="6336704" cy="288007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>
              <a:buNone/>
              <a:defRPr lang="de-DE" sz="1600" b="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555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ová sek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5355" y="2346450"/>
            <a:ext cx="10363200" cy="93853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sk-SK" dirty="0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9403" y="3379440"/>
            <a:ext cx="10369152" cy="91365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dirty="0"/>
              <a:t>Kliknite sem a upravte štýl predlohy podnadpisov.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568608" y="6525344"/>
            <a:ext cx="623392" cy="332656"/>
          </a:xfrm>
          <a:prstGeom prst="rect">
            <a:avLst/>
          </a:prstGeom>
          <a:ln/>
        </p:spPr>
        <p:txBody>
          <a:bodyPr/>
          <a:lstStyle>
            <a:lvl1pPr>
              <a:defRPr sz="1000">
                <a:solidFill>
                  <a:srgbClr val="2E4F8F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30822EC0-E58D-4C36-BE7E-D3F051E5E6EA}" type="slidenum">
              <a:rPr lang="sk-SK" smtClean="0"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k-SK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37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772816"/>
            <a:ext cx="1097280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-7190" y="887413"/>
            <a:ext cx="12197139" cy="709612"/>
          </a:xfrm>
          <a:prstGeom prst="rect">
            <a:avLst/>
          </a:prstGeom>
          <a:solidFill>
            <a:srgbClr val="2C9A26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429054" y="6599152"/>
            <a:ext cx="768085" cy="2862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fld id="{EA07CC13-1173-44B2-A785-41C89909FB49}" type="slidenum">
              <a:rPr lang="sk-SK" sz="140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cs typeface="Arial" charset="0"/>
              </a:rPr>
              <a:pPr algn="ctr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sk-SK" sz="1400">
              <a:ln>
                <a:solidFill>
                  <a:srgbClr val="FFFFFF"/>
                </a:solidFill>
              </a:ln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3" name="AutoShape 23"/>
          <p:cNvSpPr>
            <a:spLocks noChangeAspect="1" noChangeArrowheads="1" noTextEdit="1"/>
          </p:cNvSpPr>
          <p:nvPr/>
        </p:nvSpPr>
        <p:spPr bwMode="auto">
          <a:xfrm>
            <a:off x="9440333" y="2133601"/>
            <a:ext cx="1255184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 sz="120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1035" name="Straight Connector 26"/>
          <p:cNvCxnSpPr>
            <a:cxnSpLocks noChangeShapeType="1"/>
          </p:cNvCxnSpPr>
          <p:nvPr/>
        </p:nvCxnSpPr>
        <p:spPr bwMode="auto">
          <a:xfrm>
            <a:off x="0" y="887413"/>
            <a:ext cx="12192000" cy="0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BlokTextu 3"/>
          <p:cNvSpPr txBox="1"/>
          <p:nvPr userDrawn="1"/>
        </p:nvSpPr>
        <p:spPr bwMode="auto">
          <a:xfrm>
            <a:off x="239349" y="6098233"/>
            <a:ext cx="585665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1000" kern="0" dirty="0">
                <a:solidFill>
                  <a:srgbClr val="143C8A"/>
                </a:solidFill>
                <a:cs typeface="Arial" charset="0"/>
              </a:rPr>
              <a:t>Projekt: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1200" b="1" kern="0" dirty="0">
                <a:solidFill>
                  <a:srgbClr val="143C8A"/>
                </a:solidFill>
                <a:cs typeface="Arial" charset="0"/>
              </a:rPr>
              <a:t>Vybudovanie a zavedenie jednotného enviromentálneho monitorovacieho a informačného systému v odpadovom hospodárstve  </a:t>
            </a:r>
            <a:r>
              <a:rPr lang="sk-SK" sz="1000" kern="0" dirty="0">
                <a:solidFill>
                  <a:srgbClr val="143C8A"/>
                </a:solidFill>
                <a:cs typeface="Arial" charset="0"/>
              </a:rPr>
              <a:t>(ITMS </a:t>
            </a:r>
            <a:r>
              <a:rPr lang="sk-SK" sz="1000" dirty="0">
                <a:solidFill>
                  <a:srgbClr val="000000"/>
                </a:solidFill>
                <a:cs typeface="Arial" charset="0"/>
              </a:rPr>
              <a:t>310011D635</a:t>
            </a:r>
            <a:r>
              <a:rPr lang="sk-SK" sz="1000" kern="0" dirty="0">
                <a:solidFill>
                  <a:srgbClr val="143C8A"/>
                </a:solidFill>
                <a:cs typeface="Arial" charset="0"/>
              </a:rPr>
              <a:t>)</a:t>
            </a:r>
          </a:p>
        </p:txBody>
      </p:sp>
      <p:cxnSp>
        <p:nvCxnSpPr>
          <p:cNvPr id="18" name="Straight Connector 26"/>
          <p:cNvCxnSpPr>
            <a:cxnSpLocks noChangeShapeType="1"/>
          </p:cNvCxnSpPr>
          <p:nvPr userDrawn="1"/>
        </p:nvCxnSpPr>
        <p:spPr bwMode="auto">
          <a:xfrm>
            <a:off x="0" y="6021288"/>
            <a:ext cx="12192000" cy="0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Obrázok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572" y="74141"/>
            <a:ext cx="8978532" cy="80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2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600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rgbClr val="143C8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eleonora.suplatova@enviro.gov.sk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://www.1sg.sk/www/data/01/projekty/2017_2018/legends/odpad/odpadvosvete.htm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eleonora.suplatova@enviro.gov.sk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2.xml"/><Relationship Id="rId5" Type="http://schemas.openxmlformats.org/officeDocument/2006/relationships/image" Target="../media/image8.png"/><Relationship Id="rId10" Type="http://schemas.microsoft.com/office/2007/relationships/diagramDrawing" Target="../diagrams/drawing2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12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emf"/><Relationship Id="rId18" Type="http://schemas.openxmlformats.org/officeDocument/2006/relationships/image" Target="../media/image27.emf"/><Relationship Id="rId26" Type="http://schemas.openxmlformats.org/officeDocument/2006/relationships/image" Target="../media/image35.emf"/><Relationship Id="rId39" Type="http://schemas.openxmlformats.org/officeDocument/2006/relationships/image" Target="../media/image48.png"/><Relationship Id="rId21" Type="http://schemas.openxmlformats.org/officeDocument/2006/relationships/image" Target="../media/image30.emf"/><Relationship Id="rId34" Type="http://schemas.openxmlformats.org/officeDocument/2006/relationships/image" Target="../media/image43.emf"/><Relationship Id="rId42" Type="http://schemas.openxmlformats.org/officeDocument/2006/relationships/image" Target="../media/image51.png"/><Relationship Id="rId47" Type="http://schemas.openxmlformats.org/officeDocument/2006/relationships/image" Target="../media/image56.png"/><Relationship Id="rId50" Type="http://schemas.openxmlformats.org/officeDocument/2006/relationships/image" Target="../media/image59.png"/><Relationship Id="rId55" Type="http://schemas.openxmlformats.org/officeDocument/2006/relationships/image" Target="../media/image64.png"/><Relationship Id="rId7" Type="http://schemas.openxmlformats.org/officeDocument/2006/relationships/image" Target="../media/image12.emf"/><Relationship Id="rId12" Type="http://schemas.openxmlformats.org/officeDocument/2006/relationships/image" Target="../media/image21.emf"/><Relationship Id="rId17" Type="http://schemas.openxmlformats.org/officeDocument/2006/relationships/image" Target="../media/image26.emf"/><Relationship Id="rId25" Type="http://schemas.openxmlformats.org/officeDocument/2006/relationships/image" Target="../media/image34.emf"/><Relationship Id="rId33" Type="http://schemas.openxmlformats.org/officeDocument/2006/relationships/image" Target="../media/image42.emf"/><Relationship Id="rId38" Type="http://schemas.openxmlformats.org/officeDocument/2006/relationships/image" Target="../media/image47.png"/><Relationship Id="rId46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5.emf"/><Relationship Id="rId20" Type="http://schemas.openxmlformats.org/officeDocument/2006/relationships/image" Target="../media/image29.emf"/><Relationship Id="rId29" Type="http://schemas.openxmlformats.org/officeDocument/2006/relationships/image" Target="../media/image38.emf"/><Relationship Id="rId41" Type="http://schemas.openxmlformats.org/officeDocument/2006/relationships/image" Target="../media/image50.png"/><Relationship Id="rId54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emf"/><Relationship Id="rId11" Type="http://schemas.openxmlformats.org/officeDocument/2006/relationships/image" Target="../media/image16.emf"/><Relationship Id="rId24" Type="http://schemas.openxmlformats.org/officeDocument/2006/relationships/image" Target="../media/image33.emf"/><Relationship Id="rId32" Type="http://schemas.openxmlformats.org/officeDocument/2006/relationships/image" Target="../media/image41.emf"/><Relationship Id="rId37" Type="http://schemas.openxmlformats.org/officeDocument/2006/relationships/image" Target="../media/image46.emf"/><Relationship Id="rId40" Type="http://schemas.openxmlformats.org/officeDocument/2006/relationships/image" Target="../media/image49.png"/><Relationship Id="rId45" Type="http://schemas.openxmlformats.org/officeDocument/2006/relationships/image" Target="../media/image54.png"/><Relationship Id="rId53" Type="http://schemas.openxmlformats.org/officeDocument/2006/relationships/image" Target="../media/image62.png"/><Relationship Id="rId5" Type="http://schemas.openxmlformats.org/officeDocument/2006/relationships/image" Target="../media/image19.emf"/><Relationship Id="rId15" Type="http://schemas.openxmlformats.org/officeDocument/2006/relationships/image" Target="../media/image24.emf"/><Relationship Id="rId23" Type="http://schemas.openxmlformats.org/officeDocument/2006/relationships/image" Target="../media/image32.emf"/><Relationship Id="rId28" Type="http://schemas.openxmlformats.org/officeDocument/2006/relationships/image" Target="../media/image37.emf"/><Relationship Id="rId36" Type="http://schemas.openxmlformats.org/officeDocument/2006/relationships/image" Target="../media/image45.emf"/><Relationship Id="rId49" Type="http://schemas.openxmlformats.org/officeDocument/2006/relationships/image" Target="../media/image58.png"/><Relationship Id="rId57" Type="http://schemas.openxmlformats.org/officeDocument/2006/relationships/image" Target="../media/image66.png"/><Relationship Id="rId10" Type="http://schemas.openxmlformats.org/officeDocument/2006/relationships/image" Target="../media/image15.emf"/><Relationship Id="rId19" Type="http://schemas.openxmlformats.org/officeDocument/2006/relationships/image" Target="../media/image28.emf"/><Relationship Id="rId31" Type="http://schemas.openxmlformats.org/officeDocument/2006/relationships/image" Target="../media/image40.emf"/><Relationship Id="rId44" Type="http://schemas.openxmlformats.org/officeDocument/2006/relationships/image" Target="../media/image53.png"/><Relationship Id="rId52" Type="http://schemas.openxmlformats.org/officeDocument/2006/relationships/image" Target="../media/image61.png"/><Relationship Id="rId4" Type="http://schemas.openxmlformats.org/officeDocument/2006/relationships/image" Target="../media/image11.emf"/><Relationship Id="rId9" Type="http://schemas.openxmlformats.org/officeDocument/2006/relationships/image" Target="../media/image14.emf"/><Relationship Id="rId14" Type="http://schemas.openxmlformats.org/officeDocument/2006/relationships/image" Target="../media/image23.emf"/><Relationship Id="rId22" Type="http://schemas.openxmlformats.org/officeDocument/2006/relationships/image" Target="../media/image31.emf"/><Relationship Id="rId27" Type="http://schemas.openxmlformats.org/officeDocument/2006/relationships/image" Target="../media/image36.emf"/><Relationship Id="rId30" Type="http://schemas.openxmlformats.org/officeDocument/2006/relationships/image" Target="../media/image39.emf"/><Relationship Id="rId35" Type="http://schemas.openxmlformats.org/officeDocument/2006/relationships/image" Target="../media/image44.emf"/><Relationship Id="rId43" Type="http://schemas.openxmlformats.org/officeDocument/2006/relationships/image" Target="../media/image52.png"/><Relationship Id="rId48" Type="http://schemas.openxmlformats.org/officeDocument/2006/relationships/image" Target="../media/image57.png"/><Relationship Id="rId56" Type="http://schemas.openxmlformats.org/officeDocument/2006/relationships/image" Target="../media/image65.png"/><Relationship Id="rId8" Type="http://schemas.openxmlformats.org/officeDocument/2006/relationships/image" Target="../media/image13.emf"/><Relationship Id="rId51" Type="http://schemas.openxmlformats.org/officeDocument/2006/relationships/image" Target="../media/image60.png"/><Relationship Id="rId3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sz="quarter" idx="11"/>
          </p:nvPr>
        </p:nvSpPr>
        <p:spPr>
          <a:xfrm>
            <a:off x="0" y="4000646"/>
            <a:ext cx="12192000" cy="1434954"/>
          </a:xfrm>
        </p:spPr>
        <p:txBody>
          <a:bodyPr/>
          <a:lstStyle/>
          <a:p>
            <a:pPr algn="ctr"/>
            <a:r>
              <a:rPr lang="sk-SK" b="1" dirty="0" err="1"/>
              <a:t>Ekoinovačné</a:t>
            </a:r>
            <a:r>
              <a:rPr lang="sk-SK" b="1" dirty="0"/>
              <a:t> Slovensko 2019 </a:t>
            </a:r>
            <a:endParaRPr lang="sk-SK" b="1" dirty="0" smtClean="0"/>
          </a:p>
          <a:p>
            <a:pPr algn="ctr"/>
            <a:r>
              <a:rPr lang="sk-SK" b="1" dirty="0" smtClean="0"/>
              <a:t>„</a:t>
            </a:r>
            <a:r>
              <a:rPr lang="sk-SK" b="1" dirty="0"/>
              <a:t>Digitalizácia a inovácie pre obehové hospodárstvo“</a:t>
            </a:r>
          </a:p>
          <a:p>
            <a:pPr algn="ctr"/>
            <a:r>
              <a:rPr lang="sk-SK" sz="2000" dirty="0" smtClean="0"/>
              <a:t>06.11.2019 Bratislava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498" y="1705122"/>
            <a:ext cx="893445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8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 portálu „Privátna zóna“ – zoznam mojich ohlásení a história spracovania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30822EC0-E58D-4C36-BE7E-D3F051E5E6EA}" type="slidenum">
              <a:rPr lang="sk-SK" smtClean="0"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sk-SK" dirty="0"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33" y="1653233"/>
            <a:ext cx="5402371" cy="29093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60" y="1653233"/>
            <a:ext cx="5786873" cy="432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0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Intranetová časť - Neverejná zóna - prihlásenie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30822EC0-E58D-4C36-BE7E-D3F051E5E6EA}" type="slidenum">
              <a:rPr lang="sk-SK" smtClean="0"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sk-SK" dirty="0">
              <a:cs typeface="Arial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658" y="1664408"/>
            <a:ext cx="10222771" cy="406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2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Intranetová časť - Neverejná zóna - prihlásenie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30822EC0-E58D-4C36-BE7E-D3F051E5E6EA}" type="slidenum">
              <a:rPr lang="sk-SK" smtClean="0"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sk-SK" dirty="0">
              <a:cs typeface="Arial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195" y="1597024"/>
            <a:ext cx="10793372" cy="420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Intranetová časť - Neverejná zóna - prípady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30822EC0-E58D-4C36-BE7E-D3F051E5E6EA}" type="slidenum">
              <a:rPr lang="sk-SK" smtClean="0"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sk-SK" dirty="0">
              <a:cs typeface="Arial" charset="0"/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65" y="1755702"/>
            <a:ext cx="11282171" cy="249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6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Intranetová časť - Neverejná zóna - registrácie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30822EC0-E58D-4C36-BE7E-D3F051E5E6EA}" type="slidenum">
              <a:rPr lang="sk-SK" smtClean="0"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sk-SK" dirty="0">
              <a:cs typeface="Arial" charset="0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3"/>
          <a:srcRect t="10832"/>
          <a:stretch/>
        </p:blipFill>
        <p:spPr>
          <a:xfrm>
            <a:off x="152037" y="1860698"/>
            <a:ext cx="11878684" cy="287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4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Intranetová časť - Neverejná zóna – detail výrobcu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30822EC0-E58D-4C36-BE7E-D3F051E5E6EA}" type="slidenum">
              <a:rPr lang="sk-SK" smtClean="0"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sk-SK" dirty="0">
              <a:cs typeface="Arial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862" y="1597025"/>
            <a:ext cx="8611677" cy="440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Integrácie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92313" y="1844824"/>
            <a:ext cx="8229600" cy="3960440"/>
          </a:xfrm>
        </p:spPr>
        <p:txBody>
          <a:bodyPr/>
          <a:lstStyle/>
          <a:p>
            <a:pPr marL="0" indent="0">
              <a:buNone/>
            </a:pPr>
            <a:endParaRPr lang="sk-SK" sz="2400" dirty="0"/>
          </a:p>
          <a:p>
            <a:endParaRPr lang="sk-SK" dirty="0"/>
          </a:p>
          <a:p>
            <a:endParaRPr lang="sk-SK" u="sng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30822EC0-E58D-4C36-BE7E-D3F051E5E6EA}" type="slidenum">
              <a:rPr lang="sk-SK" smtClean="0"/>
              <a:pPr algn="ctr">
                <a:defRPr/>
              </a:pPr>
              <a:t>16</a:t>
            </a:fld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776" y="1628800"/>
            <a:ext cx="3888432" cy="334346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3632" y="1772817"/>
            <a:ext cx="997660" cy="2999631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2225" y="1700808"/>
            <a:ext cx="945883" cy="504056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5658" y="2276872"/>
            <a:ext cx="882967" cy="2352476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3793" y="5085184"/>
            <a:ext cx="3431083" cy="53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5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 – registrácia VVV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30822EC0-E58D-4C36-BE7E-D3F051E5E6EA}" type="slidenum">
              <a:rPr lang="sk-SK" smtClean="0"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sk-SK" dirty="0">
              <a:cs typeface="Arial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1700809"/>
            <a:ext cx="936104" cy="1149201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664" y="1772817"/>
            <a:ext cx="648072" cy="1152965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808" y="1700808"/>
            <a:ext cx="648072" cy="1039930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6"/>
          <a:srcRect l="3127"/>
          <a:stretch/>
        </p:blipFill>
        <p:spPr>
          <a:xfrm>
            <a:off x="5735960" y="1772816"/>
            <a:ext cx="648072" cy="984700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2104" y="1700809"/>
            <a:ext cx="720080" cy="1105239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4233" y="1700808"/>
            <a:ext cx="682181" cy="1080120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0377" y="1772816"/>
            <a:ext cx="664437" cy="1008112"/>
          </a:xfrm>
          <a:prstGeom prst="rect">
            <a:avLst/>
          </a:prstGeom>
        </p:spPr>
      </p:pic>
      <p:sp>
        <p:nvSpPr>
          <p:cNvPr id="14" name="Šípka doprava 13"/>
          <p:cNvSpPr/>
          <p:nvPr/>
        </p:nvSpPr>
        <p:spPr bwMode="auto">
          <a:xfrm>
            <a:off x="2639616" y="2060848"/>
            <a:ext cx="216024" cy="216024"/>
          </a:xfrm>
          <a:prstGeom prst="rightArrow">
            <a:avLst/>
          </a:prstGeom>
          <a:solidFill>
            <a:srgbClr val="92D050"/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endParaRPr lang="sk-SK" sz="75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Šípka doprava 14"/>
          <p:cNvSpPr/>
          <p:nvPr/>
        </p:nvSpPr>
        <p:spPr bwMode="auto">
          <a:xfrm>
            <a:off x="3935760" y="2060848"/>
            <a:ext cx="216024" cy="216024"/>
          </a:xfrm>
          <a:prstGeom prst="rightArrow">
            <a:avLst/>
          </a:prstGeom>
          <a:solidFill>
            <a:srgbClr val="92D050"/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endParaRPr lang="sk-SK" sz="75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Šípka doprava 15"/>
          <p:cNvSpPr/>
          <p:nvPr/>
        </p:nvSpPr>
        <p:spPr bwMode="auto">
          <a:xfrm>
            <a:off x="5231904" y="2060848"/>
            <a:ext cx="216024" cy="216024"/>
          </a:xfrm>
          <a:prstGeom prst="rightArrow">
            <a:avLst/>
          </a:prstGeom>
          <a:solidFill>
            <a:srgbClr val="92D050"/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endParaRPr lang="sk-SK" sz="75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Šípka doprava 16"/>
          <p:cNvSpPr/>
          <p:nvPr/>
        </p:nvSpPr>
        <p:spPr bwMode="auto">
          <a:xfrm>
            <a:off x="6600056" y="2060848"/>
            <a:ext cx="216024" cy="216024"/>
          </a:xfrm>
          <a:prstGeom prst="rightArrow">
            <a:avLst/>
          </a:prstGeom>
          <a:solidFill>
            <a:srgbClr val="92D050"/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endParaRPr lang="sk-SK" sz="75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Šípka doprava 17"/>
          <p:cNvSpPr/>
          <p:nvPr/>
        </p:nvSpPr>
        <p:spPr bwMode="auto">
          <a:xfrm>
            <a:off x="7824192" y="2060848"/>
            <a:ext cx="216024" cy="216024"/>
          </a:xfrm>
          <a:prstGeom prst="rightArrow">
            <a:avLst/>
          </a:prstGeom>
          <a:solidFill>
            <a:srgbClr val="92D050"/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endParaRPr lang="sk-SK" sz="75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Šípka doprava 18"/>
          <p:cNvSpPr/>
          <p:nvPr/>
        </p:nvSpPr>
        <p:spPr bwMode="auto">
          <a:xfrm>
            <a:off x="9048328" y="2060848"/>
            <a:ext cx="216024" cy="216024"/>
          </a:xfrm>
          <a:prstGeom prst="rightArrow">
            <a:avLst/>
          </a:prstGeom>
          <a:solidFill>
            <a:srgbClr val="92D050"/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endParaRPr lang="sk-SK" sz="75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" name="Obrázok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5521" y="2935634"/>
            <a:ext cx="8517011" cy="1501479"/>
          </a:xfrm>
          <a:prstGeom prst="rect">
            <a:avLst/>
          </a:prstGeom>
        </p:spPr>
      </p:pic>
      <p:pic>
        <p:nvPicPr>
          <p:cNvPr id="24" name="Obrázok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19536" y="4653136"/>
            <a:ext cx="648072" cy="1216246"/>
          </a:xfrm>
          <a:prstGeom prst="rect">
            <a:avLst/>
          </a:prstGeom>
        </p:spPr>
      </p:pic>
      <p:pic>
        <p:nvPicPr>
          <p:cNvPr id="25" name="Obrázok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1625" y="4509121"/>
            <a:ext cx="5971431" cy="141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1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Záver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30822EC0-E58D-4C36-BE7E-D3F051E5E6EA}" type="slidenum">
              <a:rPr lang="sk-SK" smtClean="0"/>
              <a:pPr algn="ctr">
                <a:defRPr/>
              </a:pPr>
              <a:t>18</a:t>
            </a:fld>
            <a:endParaRPr lang="sk-SK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7896200" y="3501008"/>
            <a:ext cx="2324944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143C8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sk-SK" sz="2800" b="1" kern="0" dirty="0"/>
              <a:t>Ďakujeme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16290"/>
          <a:stretch/>
        </p:blipFill>
        <p:spPr>
          <a:xfrm>
            <a:off x="1625310" y="1628801"/>
            <a:ext cx="8934450" cy="1762100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 bwMode="auto">
          <a:xfrm>
            <a:off x="2135560" y="4935651"/>
            <a:ext cx="8208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dirty="0" smtClean="0">
                <a:solidFill>
                  <a:srgbClr val="143C8A"/>
                </a:solidFill>
              </a:rPr>
              <a:t>Ing. Ivan Kapitáň</a:t>
            </a:r>
            <a:r>
              <a:rPr lang="sk-SK" dirty="0">
                <a:solidFill>
                  <a:srgbClr val="143C8A"/>
                </a:solidFill>
              </a:rPr>
              <a:t>		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dirty="0" smtClean="0">
                <a:solidFill>
                  <a:srgbClr val="143C8A"/>
                </a:solidFill>
                <a:hlinkClick r:id="rId4"/>
              </a:rPr>
              <a:t>isoh@enviro.gov.sk</a:t>
            </a:r>
            <a:r>
              <a:rPr lang="sk-SK" dirty="0">
                <a:solidFill>
                  <a:srgbClr val="143C8A"/>
                </a:solidFill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388732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Obsah prezentácie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800" dirty="0" smtClean="0"/>
              <a:t>Podanie žiadosti o zápis do registra výrobcu vyhradeného výrobku</a:t>
            </a:r>
            <a:endParaRPr lang="sk-SK" sz="2800" dirty="0"/>
          </a:p>
          <a:p>
            <a:endParaRPr lang="sk-SK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30822EC0-E58D-4C36-BE7E-D3F051E5E6EA}" type="slidenum">
              <a:rPr lang="sk-SK" smtClean="0"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sk-SK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54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Obsah prezentácie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7" y="1772818"/>
            <a:ext cx="10972800" cy="3011834"/>
          </a:xfrm>
        </p:spPr>
        <p:txBody>
          <a:bodyPr/>
          <a:lstStyle/>
          <a:p>
            <a:r>
              <a:rPr lang="sk-SK" sz="2800" dirty="0" smtClean="0">
                <a:cs typeface="Calibri" panose="020F0502020204030204" pitchFamily="34" charset="0"/>
              </a:rPr>
              <a:t>Predstavenie ISOH</a:t>
            </a:r>
          </a:p>
          <a:p>
            <a:r>
              <a:rPr lang="sk-SK" sz="2800" dirty="0" smtClean="0">
                <a:cs typeface="Calibri" panose="020F0502020204030204" pitchFamily="34" charset="0"/>
              </a:rPr>
              <a:t>Harmonogram projektu, legislatívy</a:t>
            </a:r>
            <a:endParaRPr lang="sk-SK" sz="2800" dirty="0">
              <a:cs typeface="Calibri" panose="020F0502020204030204" pitchFamily="34" charset="0"/>
            </a:endParaRPr>
          </a:p>
          <a:p>
            <a:r>
              <a:rPr lang="sk-SK" sz="2800" dirty="0" smtClean="0">
                <a:cs typeface="Calibri" panose="020F0502020204030204" pitchFamily="34" charset="0"/>
              </a:rPr>
              <a:t>Koncept riešenia</a:t>
            </a:r>
          </a:p>
          <a:p>
            <a:r>
              <a:rPr lang="sk-SK" sz="2800" dirty="0" smtClean="0">
                <a:cs typeface="Calibri" panose="020F0502020204030204" pitchFamily="34" charset="0"/>
              </a:rPr>
              <a:t>Integrácie</a:t>
            </a:r>
          </a:p>
          <a:p>
            <a:r>
              <a:rPr lang="sk-SK" sz="2800" dirty="0" smtClean="0">
                <a:cs typeface="Calibri" panose="020F0502020204030204" pitchFamily="34" charset="0"/>
              </a:rPr>
              <a:t>Príklad registrácie výrobcov vyhradených výrobkov</a:t>
            </a:r>
            <a:endParaRPr lang="sk-SK" sz="2800" dirty="0"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30822EC0-E58D-4C36-BE7E-D3F051E5E6EA}" type="slidenum">
              <a:rPr lang="sk-SK" smtClean="0"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sk-SK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36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Žiadosť o zápis do registra výrobcov vyhradeného výrobku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30822EC0-E58D-4C36-BE7E-D3F051E5E6EA}" type="slidenum">
              <a:rPr lang="sk-SK" smtClean="0"/>
              <a:pPr algn="ctr">
                <a:defRPr/>
              </a:pPr>
              <a:t>20</a:t>
            </a:fld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785" y="1727653"/>
            <a:ext cx="7875763" cy="423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2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Žiadosť o zápis do registra výrobcov vyhradeného výrobku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30822EC0-E58D-4C36-BE7E-D3F051E5E6EA}" type="slidenum">
              <a:rPr lang="sk-SK" smtClean="0"/>
              <a:pPr algn="ctr">
                <a:defRPr/>
              </a:pPr>
              <a:t>21</a:t>
            </a:fld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201" y="1727653"/>
            <a:ext cx="7864930" cy="423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3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Žiadosť o zápis do registra výrobcov vyhradeného výrobku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30822EC0-E58D-4C36-BE7E-D3F051E5E6EA}" type="slidenum">
              <a:rPr lang="sk-SK" smtClean="0"/>
              <a:pPr algn="ctr">
                <a:defRPr/>
              </a:pPr>
              <a:t>22</a:t>
            </a:fld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201" y="1728096"/>
            <a:ext cx="7864930" cy="423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5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Žiadosť o zápis do registra výrobcov vyhradeného výrobku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30822EC0-E58D-4C36-BE7E-D3F051E5E6EA}" type="slidenum">
              <a:rPr lang="sk-SK" smtClean="0"/>
              <a:pPr algn="ctr">
                <a:defRPr/>
              </a:pPr>
              <a:t>23</a:t>
            </a:fld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057" y="1727653"/>
            <a:ext cx="7815217" cy="423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7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Žiadosť o zápis do registra výrobcov vyhradeného výrobku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30822EC0-E58D-4C36-BE7E-D3F051E5E6EA}" type="slidenum">
              <a:rPr lang="sk-SK" smtClean="0"/>
              <a:pPr algn="ctr">
                <a:defRPr/>
              </a:pPr>
              <a:t>24</a:t>
            </a:fld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989" y="1727653"/>
            <a:ext cx="7843353" cy="423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5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Žiadosť o zápis do registra výrobcov vyhradeného výrobku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30822EC0-E58D-4C36-BE7E-D3F051E5E6EA}" type="slidenum">
              <a:rPr lang="sk-SK" smtClean="0"/>
              <a:pPr algn="ctr">
                <a:defRPr/>
              </a:pPr>
              <a:t>25</a:t>
            </a:fld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34" y="1727653"/>
            <a:ext cx="7839263" cy="423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9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Žiadosť o zápis do registra výrobcov vyhradeného výrobku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30822EC0-E58D-4C36-BE7E-D3F051E5E6EA}" type="slidenum">
              <a:rPr lang="sk-SK" smtClean="0"/>
              <a:pPr algn="ctr">
                <a:defRPr/>
              </a:pPr>
              <a:t>26</a:t>
            </a:fld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719" y="1727653"/>
            <a:ext cx="7821894" cy="423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9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Žiadosť o zápis do registra výrobcov vyhradeného výrobku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30822EC0-E58D-4C36-BE7E-D3F051E5E6EA}" type="slidenum">
              <a:rPr lang="sk-SK" smtClean="0"/>
              <a:pPr algn="ctr">
                <a:defRPr/>
              </a:pPr>
              <a:t>27</a:t>
            </a:fld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509" y="1727653"/>
            <a:ext cx="7848314" cy="423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3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Žiadosť o zápis do registra výrobcov vyhradeného výrobku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30822EC0-E58D-4C36-BE7E-D3F051E5E6EA}" type="slidenum">
              <a:rPr lang="sk-SK" smtClean="0"/>
              <a:pPr algn="ctr">
                <a:defRPr/>
              </a:pPr>
              <a:t>28</a:t>
            </a:fld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398" y="1727653"/>
            <a:ext cx="7812536" cy="423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1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Žiadosť o zápis do registra výrobcov vyhradeného výrobku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30822EC0-E58D-4C36-BE7E-D3F051E5E6EA}" type="slidenum">
              <a:rPr lang="sk-SK" smtClean="0"/>
              <a:pPr algn="ctr">
                <a:defRPr/>
              </a:pPr>
              <a:t>29</a:t>
            </a:fld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398" y="1729947"/>
            <a:ext cx="7812536" cy="422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1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Predstavenie ISOH</a:t>
            </a:r>
            <a:endParaRPr lang="sk-SK" dirty="0"/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203234"/>
              </p:ext>
            </p:extLst>
          </p:nvPr>
        </p:nvGraphicFramePr>
        <p:xfrm>
          <a:off x="631598" y="1692424"/>
          <a:ext cx="10937009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30822EC0-E58D-4C36-BE7E-D3F051E5E6EA}" type="slidenum">
              <a:rPr lang="sk-SK" smtClean="0"/>
              <a:pPr algn="ctr">
                <a:defRPr/>
              </a:pPr>
              <a:t>3</a:t>
            </a:fld>
            <a:endParaRPr lang="sk-SK" dirty="0"/>
          </a:p>
        </p:txBody>
      </p:sp>
      <p:sp>
        <p:nvSpPr>
          <p:cNvPr id="7" name="BlokTextu 6"/>
          <p:cNvSpPr txBox="1"/>
          <p:nvPr/>
        </p:nvSpPr>
        <p:spPr bwMode="auto">
          <a:xfrm>
            <a:off x="4061636" y="1523147"/>
            <a:ext cx="4125433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Budúcnosť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4400" kern="0" dirty="0">
              <a:latin typeface="+mj-lt"/>
              <a:ea typeface="+mj-ea"/>
              <a:cs typeface="+mj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4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4400" kern="0" dirty="0">
              <a:latin typeface="+mj-lt"/>
              <a:ea typeface="+mj-ea"/>
              <a:cs typeface="+mj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4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4400" kern="0" dirty="0" smtClean="0">
                <a:latin typeface="+mj-lt"/>
                <a:ea typeface="+mj-ea"/>
                <a:cs typeface="+mj-cs"/>
              </a:rPr>
              <a:t>Pre všetkých</a:t>
            </a:r>
            <a:endParaRPr kumimoji="0" lang="sk-SK" sz="4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zem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2" r="24322"/>
          <a:stretch/>
        </p:blipFill>
        <p:spPr bwMode="auto">
          <a:xfrm>
            <a:off x="4540102" y="2276370"/>
            <a:ext cx="3030279" cy="267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lokTextu 7"/>
          <p:cNvSpPr txBox="1"/>
          <p:nvPr/>
        </p:nvSpPr>
        <p:spPr bwMode="auto">
          <a:xfrm>
            <a:off x="4540102" y="4800039"/>
            <a:ext cx="289205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400" dirty="0">
                <a:hlinkClick r:id="rId9"/>
              </a:rPr>
              <a:t>http://www.1sg.sk/www/data/01/projekty/2017_2018/legends/odpad/odpadvosvete.html</a:t>
            </a:r>
            <a:endParaRPr kumimoji="0" lang="sk-SK" sz="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6405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Žiadosť o zápis do registra výrobcov vyhradeného výrobku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30822EC0-E58D-4C36-BE7E-D3F051E5E6EA}" type="slidenum">
              <a:rPr lang="sk-SK" smtClean="0"/>
              <a:pPr algn="ctr">
                <a:defRPr/>
              </a:pPr>
              <a:t>30</a:t>
            </a:fld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398" y="1743304"/>
            <a:ext cx="7812536" cy="420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2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Žiadosť o zápis do registra výrobcov vyhradeného výrobku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30822EC0-E58D-4C36-BE7E-D3F051E5E6EA}" type="slidenum">
              <a:rPr lang="sk-SK" smtClean="0"/>
              <a:pPr algn="ctr">
                <a:defRPr/>
              </a:pPr>
              <a:t>31</a:t>
            </a:fld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14" y="1743304"/>
            <a:ext cx="7791103" cy="420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7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Záver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30822EC0-E58D-4C36-BE7E-D3F051E5E6EA}" type="slidenum">
              <a:rPr lang="sk-SK" smtClean="0"/>
              <a:pPr algn="ctr">
                <a:defRPr/>
              </a:pPr>
              <a:t>32</a:t>
            </a:fld>
            <a:endParaRPr lang="sk-SK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7896200" y="3501008"/>
            <a:ext cx="2324944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143C8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sk-SK" sz="2800" b="1" kern="0" dirty="0"/>
              <a:t>Ďakujeme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16290"/>
          <a:stretch/>
        </p:blipFill>
        <p:spPr>
          <a:xfrm>
            <a:off x="1625310" y="1628801"/>
            <a:ext cx="8934450" cy="1762100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 bwMode="auto">
          <a:xfrm>
            <a:off x="2135560" y="4935651"/>
            <a:ext cx="8208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dirty="0" smtClean="0">
                <a:solidFill>
                  <a:srgbClr val="143C8A"/>
                </a:solidFill>
              </a:rPr>
              <a:t>Ing. Ivan Kapitáň</a:t>
            </a:r>
            <a:r>
              <a:rPr lang="sk-SK" dirty="0">
                <a:solidFill>
                  <a:srgbClr val="143C8A"/>
                </a:solidFill>
              </a:rPr>
              <a:t>		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dirty="0" smtClean="0">
                <a:solidFill>
                  <a:srgbClr val="143C8A"/>
                </a:solidFill>
                <a:hlinkClick r:id="rId4"/>
              </a:rPr>
              <a:t>isoh@enviro.gov.sk</a:t>
            </a:r>
            <a:r>
              <a:rPr lang="sk-SK" dirty="0">
                <a:solidFill>
                  <a:srgbClr val="143C8A"/>
                </a:solidFill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130394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Šípka doprava so zárezom 48"/>
          <p:cNvSpPr/>
          <p:nvPr/>
        </p:nvSpPr>
        <p:spPr bwMode="auto">
          <a:xfrm>
            <a:off x="1495836" y="2438888"/>
            <a:ext cx="4995333" cy="1069837"/>
          </a:xfrm>
          <a:prstGeom prst="notchedRightArrow">
            <a:avLst/>
          </a:prstGeom>
          <a:solidFill>
            <a:srgbClr val="92D050"/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sk-SK" sz="750" kern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+mn-lt"/>
                <a:cs typeface="Calibri" panose="020F0502020204030204" pitchFamily="34" charset="0"/>
              </a:rPr>
              <a:t>Predstavenie ISOH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30822EC0-E58D-4C36-BE7E-D3F051E5E6EA}" type="slidenum">
              <a:rPr lang="sk-SK" smtClean="0">
                <a:latin typeface="Calibri" panose="020F0502020204030204" pitchFamily="34" charset="0"/>
                <a:cs typeface="Calibri" panose="020F050202020403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sk-S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4151" y="3359989"/>
            <a:ext cx="2107937" cy="2419232"/>
            <a:chOff x="3862321" y="2541922"/>
            <a:chExt cx="1419358" cy="1774155"/>
          </a:xfrm>
        </p:grpSpPr>
        <p:grpSp>
          <p:nvGrpSpPr>
            <p:cNvPr id="20" name="Group 19"/>
            <p:cNvGrpSpPr/>
            <p:nvPr/>
          </p:nvGrpSpPr>
          <p:grpSpPr>
            <a:xfrm>
              <a:off x="3862321" y="2743423"/>
              <a:ext cx="152652" cy="1572654"/>
              <a:chOff x="113767" y="322535"/>
              <a:chExt cx="152652" cy="1572654"/>
            </a:xfrm>
          </p:grpSpPr>
          <p:sp>
            <p:nvSpPr>
              <p:cNvPr id="25" name="Rectangle 24"/>
              <p:cNvSpPr/>
              <p:nvPr/>
            </p:nvSpPr>
            <p:spPr>
              <a:xfrm rot="16200000">
                <a:off x="-596234" y="1032536"/>
                <a:ext cx="1572654" cy="152652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6" name="Rectangle 25"/>
              <p:cNvSpPr/>
              <p:nvPr/>
            </p:nvSpPr>
            <p:spPr>
              <a:xfrm rot="16200000">
                <a:off x="-596234" y="1032536"/>
                <a:ext cx="1572654" cy="15265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134631" bIns="0" numCol="1" spcCol="1270" anchor="t" anchorCtr="0">
                <a:noAutofit/>
              </a:bodyPr>
              <a:lstStyle/>
              <a:p>
                <a:pPr algn="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k-SK" sz="11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Agenda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017755" y="2743423"/>
              <a:ext cx="1263924" cy="1572654"/>
              <a:chOff x="269201" y="322535"/>
              <a:chExt cx="1263924" cy="1572654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269201" y="322535"/>
                <a:ext cx="1263924" cy="1572654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Rectangle 23"/>
              <p:cNvSpPr/>
              <p:nvPr/>
            </p:nvSpPr>
            <p:spPr>
              <a:xfrm>
                <a:off x="269201" y="322535"/>
                <a:ext cx="1263924" cy="15726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1120" tIns="134631" rIns="71120" bIns="71120" numCol="1" spcCol="1270" anchor="t" anchorCtr="0">
                <a:noAutofit/>
              </a:bodyPr>
              <a:lstStyle/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endParaRPr lang="sk-SK" sz="1200" dirty="0" smtClean="0">
                  <a:solidFill>
                    <a:prstClr val="white"/>
                  </a:solidFill>
                  <a:cs typeface="Calibri" panose="020F0502020204030204" pitchFamily="34" charset="0"/>
                </a:endParaRPr>
              </a:p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sk-SK" sz="1200" dirty="0" smtClean="0">
                    <a:solidFill>
                      <a:prstClr val="white"/>
                    </a:solidFill>
                    <a:cs typeface="Calibri" panose="020F0502020204030204" pitchFamily="34" charset="0"/>
                  </a:rPr>
                  <a:t> Ohlásenia</a:t>
                </a:r>
                <a:endParaRPr lang="sk-SK" sz="1200" dirty="0">
                  <a:solidFill>
                    <a:prstClr val="white"/>
                  </a:solidFill>
                  <a:cs typeface="Calibri" panose="020F0502020204030204" pitchFamily="34" charset="0"/>
                </a:endParaRPr>
              </a:p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sk-SK" sz="1200" dirty="0">
                    <a:solidFill>
                      <a:prstClr val="white"/>
                    </a:solidFill>
                    <a:cs typeface="Calibri" panose="020F0502020204030204" pitchFamily="34" charset="0"/>
                  </a:rPr>
                  <a:t> Registrácie</a:t>
                </a:r>
              </a:p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sk-SK" sz="1200" dirty="0">
                    <a:solidFill>
                      <a:prstClr val="white"/>
                    </a:solidFill>
                    <a:cs typeface="Calibri" panose="020F0502020204030204" pitchFamily="34" charset="0"/>
                  </a:rPr>
                  <a:t> Súhlasy</a:t>
                </a:r>
              </a:p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sk-SK" sz="1200" dirty="0">
                    <a:solidFill>
                      <a:prstClr val="white"/>
                    </a:solidFill>
                    <a:cs typeface="Calibri" panose="020F0502020204030204" pitchFamily="34" charset="0"/>
                  </a:rPr>
                  <a:t> Vyjadrenia</a:t>
                </a:r>
              </a:p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sk-SK" sz="1200" dirty="0">
                    <a:solidFill>
                      <a:prstClr val="white"/>
                    </a:solidFill>
                    <a:cs typeface="Calibri" panose="020F0502020204030204" pitchFamily="34" charset="0"/>
                  </a:rPr>
                  <a:t> Autorizácie</a:t>
                </a:r>
              </a:p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sk-SK" sz="1200" dirty="0">
                    <a:solidFill>
                      <a:prstClr val="white"/>
                    </a:solidFill>
                    <a:cs typeface="Calibri" panose="020F0502020204030204" pitchFamily="34" charset="0"/>
                  </a:rPr>
                  <a:t> Odborné spôsobilosti</a:t>
                </a:r>
              </a:p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endParaRPr lang="sk-SK" sz="1000" dirty="0">
                  <a:solidFill>
                    <a:prstClr val="white"/>
                  </a:solidFill>
                  <a:cs typeface="Calibri" panose="020F0502020204030204" pitchFamily="34" charset="0"/>
                </a:endParaRPr>
              </a:p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endParaRPr lang="sk-SK" sz="1000" dirty="0">
                  <a:solidFill>
                    <a:prstClr val="white"/>
                  </a:solidFill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4007115" y="2541922"/>
              <a:ext cx="305304" cy="305304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000" b="-1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5" name="Group 34"/>
          <p:cNvGrpSpPr/>
          <p:nvPr/>
        </p:nvGrpSpPr>
        <p:grpSpPr>
          <a:xfrm>
            <a:off x="2734993" y="3359989"/>
            <a:ext cx="2084173" cy="2419232"/>
            <a:chOff x="3870321" y="2541922"/>
            <a:chExt cx="1403357" cy="1774155"/>
          </a:xfrm>
        </p:grpSpPr>
        <p:grpSp>
          <p:nvGrpSpPr>
            <p:cNvPr id="28" name="Group 27"/>
            <p:cNvGrpSpPr/>
            <p:nvPr/>
          </p:nvGrpSpPr>
          <p:grpSpPr>
            <a:xfrm>
              <a:off x="3870321" y="2743422"/>
              <a:ext cx="167918" cy="1572654"/>
              <a:chOff x="1656185" y="322534"/>
              <a:chExt cx="167918" cy="1572654"/>
            </a:xfrm>
          </p:grpSpPr>
          <p:sp>
            <p:nvSpPr>
              <p:cNvPr id="33" name="Rectangle 32"/>
              <p:cNvSpPr/>
              <p:nvPr/>
            </p:nvSpPr>
            <p:spPr>
              <a:xfrm rot="16200000">
                <a:off x="953817" y="1024902"/>
                <a:ext cx="1572654" cy="167918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Rectangle 33"/>
              <p:cNvSpPr/>
              <p:nvPr/>
            </p:nvSpPr>
            <p:spPr>
              <a:xfrm rot="16200000">
                <a:off x="953817" y="1024902"/>
                <a:ext cx="1572654" cy="16791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134631" bIns="0" numCol="1" spcCol="1270" anchor="t" anchorCtr="0">
                <a:noAutofit/>
              </a:bodyPr>
              <a:lstStyle/>
              <a:p>
                <a:pPr algn="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k-SK" sz="11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Údaje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4017578" y="2743423"/>
              <a:ext cx="1256100" cy="1572654"/>
              <a:chOff x="1803442" y="322535"/>
              <a:chExt cx="1256100" cy="1572654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803442" y="322535"/>
                <a:ext cx="1256100" cy="1572654"/>
              </a:xfrm>
              <a:prstGeom prst="rect">
                <a:avLst/>
              </a:prstGeom>
              <a:solidFill>
                <a:srgbClr val="FF99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Rectangle 31"/>
              <p:cNvSpPr/>
              <p:nvPr/>
            </p:nvSpPr>
            <p:spPr>
              <a:xfrm>
                <a:off x="1803442" y="322535"/>
                <a:ext cx="1256100" cy="1572654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1120" tIns="134631" rIns="71120" bIns="71120" numCol="1" spcCol="1270" anchor="t" anchorCtr="0">
                <a:noAutofit/>
              </a:bodyPr>
              <a:lstStyle/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endParaRPr lang="sk-SK" sz="1000" dirty="0" smtClean="0">
                  <a:solidFill>
                    <a:prstClr val="white"/>
                  </a:solidFill>
                  <a:cs typeface="Calibri" panose="020F0502020204030204" pitchFamily="34" charset="0"/>
                </a:endParaRPr>
              </a:p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sk-SK" sz="1200" dirty="0" smtClean="0">
                    <a:solidFill>
                      <a:prstClr val="white"/>
                    </a:solidFill>
                    <a:cs typeface="Calibri" panose="020F0502020204030204" pitchFamily="34" charset="0"/>
                  </a:rPr>
                  <a:t> Registre</a:t>
                </a:r>
                <a:endParaRPr lang="sk-SK" sz="1200" dirty="0">
                  <a:solidFill>
                    <a:prstClr val="white"/>
                  </a:solidFill>
                  <a:cs typeface="Calibri" panose="020F0502020204030204" pitchFamily="34" charset="0"/>
                </a:endParaRPr>
              </a:p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sk-SK" sz="1200" dirty="0">
                    <a:solidFill>
                      <a:prstClr val="white"/>
                    </a:solidFill>
                    <a:cs typeface="Calibri" panose="020F0502020204030204" pitchFamily="34" charset="0"/>
                  </a:rPr>
                  <a:t> Číselníky </a:t>
                </a:r>
              </a:p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sk-SK" sz="1200" dirty="0">
                    <a:solidFill>
                      <a:prstClr val="white"/>
                    </a:solidFill>
                    <a:cs typeface="Calibri" panose="020F0502020204030204" pitchFamily="34" charset="0"/>
                  </a:rPr>
                  <a:t> Migrované</a:t>
                </a:r>
              </a:p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sk-SK" sz="1200" dirty="0">
                    <a:solidFill>
                      <a:prstClr val="white"/>
                    </a:solidFill>
                    <a:cs typeface="Calibri" panose="020F0502020204030204" pitchFamily="34" charset="0"/>
                  </a:rPr>
                  <a:t> Papierové</a:t>
                </a:r>
              </a:p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sk-SK" sz="1200" dirty="0">
                    <a:solidFill>
                      <a:prstClr val="white"/>
                    </a:solidFill>
                    <a:cs typeface="Calibri" panose="020F0502020204030204" pitchFamily="34" charset="0"/>
                  </a:rPr>
                  <a:t> Centrálne - </a:t>
                </a:r>
                <a:r>
                  <a:rPr lang="sk-SK" sz="1200" dirty="0" err="1">
                    <a:solidFill>
                      <a:prstClr val="white"/>
                    </a:solidFill>
                    <a:cs typeface="Calibri" panose="020F0502020204030204" pitchFamily="34" charset="0"/>
                  </a:rPr>
                  <a:t>eGov</a:t>
                </a:r>
                <a:endParaRPr lang="sk-SK" sz="1200" dirty="0">
                  <a:solidFill>
                    <a:prstClr val="white"/>
                  </a:solidFill>
                  <a:cs typeface="Calibri" panose="020F0502020204030204" pitchFamily="34" charset="0"/>
                </a:endParaRPr>
              </a:p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sk-SK" sz="1200" dirty="0">
                    <a:solidFill>
                      <a:prstClr val="white"/>
                    </a:solidFill>
                    <a:cs typeface="Calibri" panose="020F0502020204030204" pitchFamily="34" charset="0"/>
                  </a:rPr>
                  <a:t> </a:t>
                </a:r>
                <a:r>
                  <a:rPr lang="sk-SK" sz="1200" dirty="0" smtClean="0">
                    <a:solidFill>
                      <a:prstClr val="white"/>
                    </a:solidFill>
                    <a:cs typeface="Calibri" panose="020F0502020204030204" pitchFamily="34" charset="0"/>
                  </a:rPr>
                  <a:t>Prepojené - 1 x dosť</a:t>
                </a:r>
                <a:endParaRPr lang="sk-SK" sz="1200" dirty="0">
                  <a:solidFill>
                    <a:prstClr val="white"/>
                  </a:solidFill>
                  <a:cs typeface="Calibri" panose="020F0502020204030204" pitchFamily="34" charset="0"/>
                </a:endParaRPr>
              </a:p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sk-SK" sz="1200" dirty="0">
                    <a:solidFill>
                      <a:prstClr val="white"/>
                    </a:solidFill>
                    <a:cs typeface="Calibri" panose="020F0502020204030204" pitchFamily="34" charset="0"/>
                  </a:rPr>
                  <a:t> </a:t>
                </a:r>
                <a:r>
                  <a:rPr lang="sk-SK" sz="1200" dirty="0" smtClean="0">
                    <a:solidFill>
                      <a:prstClr val="white"/>
                    </a:solidFill>
                    <a:cs typeface="Calibri" panose="020F0502020204030204" pitchFamily="34" charset="0"/>
                  </a:rPr>
                  <a:t>Vyhodnotenie</a:t>
                </a:r>
                <a:r>
                  <a:rPr lang="sk-SK" sz="1200" dirty="0">
                    <a:solidFill>
                      <a:prstClr val="white"/>
                    </a:solidFill>
                    <a:cs typeface="Calibri" panose="020F0502020204030204" pitchFamily="34" charset="0"/>
                  </a:rPr>
                  <a:t> </a:t>
                </a:r>
                <a:r>
                  <a:rPr lang="sk-SK" sz="1200" dirty="0" smtClean="0">
                    <a:solidFill>
                      <a:prstClr val="white"/>
                    </a:solidFill>
                    <a:cs typeface="Calibri" panose="020F0502020204030204" pitchFamily="34" charset="0"/>
                  </a:rPr>
                  <a:t>a    </a:t>
                </a:r>
              </a:p>
              <a:p>
                <a:pPr marL="0" lvl="1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sk-SK" sz="1200" dirty="0" smtClean="0">
                    <a:solidFill>
                      <a:prstClr val="white"/>
                    </a:solidFill>
                    <a:cs typeface="Calibri" panose="020F0502020204030204" pitchFamily="34" charset="0"/>
                  </a:rPr>
                  <a:t>  </a:t>
                </a:r>
                <a:r>
                  <a:rPr lang="sk-SK" sz="1200" dirty="0" err="1" smtClean="0">
                    <a:solidFill>
                      <a:prstClr val="white"/>
                    </a:solidFill>
                    <a:cs typeface="Calibri" panose="020F0502020204030204" pitchFamily="34" charset="0"/>
                  </a:rPr>
                  <a:t>kontorla</a:t>
                </a:r>
                <a:endParaRPr lang="sk-SK" sz="1200" b="1" dirty="0">
                  <a:solidFill>
                    <a:prstClr val="white"/>
                  </a:solidFill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4008971" y="2541922"/>
              <a:ext cx="305304" cy="305304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000" r="-1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3" name="Group 42"/>
          <p:cNvGrpSpPr/>
          <p:nvPr/>
        </p:nvGrpSpPr>
        <p:grpSpPr>
          <a:xfrm>
            <a:off x="4838381" y="3359988"/>
            <a:ext cx="2162655" cy="2419232"/>
            <a:chOff x="3074360" y="2186279"/>
            <a:chExt cx="1456202" cy="1774155"/>
          </a:xfrm>
        </p:grpSpPr>
        <p:grpSp>
          <p:nvGrpSpPr>
            <p:cNvPr id="36" name="Group 35"/>
            <p:cNvGrpSpPr/>
            <p:nvPr/>
          </p:nvGrpSpPr>
          <p:grpSpPr>
            <a:xfrm>
              <a:off x="3074360" y="2387780"/>
              <a:ext cx="152652" cy="1572654"/>
              <a:chOff x="3099928" y="322535"/>
              <a:chExt cx="152652" cy="1572654"/>
            </a:xfrm>
          </p:grpSpPr>
          <p:sp>
            <p:nvSpPr>
              <p:cNvPr id="41" name="Rectangle 40"/>
              <p:cNvSpPr/>
              <p:nvPr/>
            </p:nvSpPr>
            <p:spPr>
              <a:xfrm rot="16200000">
                <a:off x="2389927" y="1032536"/>
                <a:ext cx="1572654" cy="152652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2" name="Rectangle 41"/>
              <p:cNvSpPr/>
              <p:nvPr/>
            </p:nvSpPr>
            <p:spPr>
              <a:xfrm rot="16200000">
                <a:off x="2389927" y="1032536"/>
                <a:ext cx="1572654" cy="15265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134631" bIns="0" numCol="1" spcCol="1270" anchor="t" anchorCtr="0">
                <a:noAutofit/>
              </a:bodyPr>
              <a:lstStyle/>
              <a:p>
                <a:pPr algn="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k-SK" sz="1100" dirty="0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Metodika</a:t>
                </a:r>
                <a:endParaRPr lang="sk-SK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3241462" y="2387780"/>
              <a:ext cx="1289100" cy="1572654"/>
              <a:chOff x="3267030" y="322535"/>
              <a:chExt cx="1289100" cy="1572654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3267030" y="322535"/>
                <a:ext cx="1289100" cy="1572654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Rectangle 39"/>
              <p:cNvSpPr/>
              <p:nvPr/>
            </p:nvSpPr>
            <p:spPr>
              <a:xfrm>
                <a:off x="3267030" y="322535"/>
                <a:ext cx="1289100" cy="15726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1120" tIns="134631" rIns="71120" bIns="71120" numCol="1" spcCol="1270" anchor="t" anchorCtr="0">
                <a:noAutofit/>
              </a:bodyPr>
              <a:lstStyle/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endParaRPr lang="sk-SK" sz="1100" dirty="0" smtClean="0">
                  <a:solidFill>
                    <a:prstClr val="white"/>
                  </a:solidFill>
                  <a:cs typeface="Calibri" panose="020F0502020204030204" pitchFamily="34" charset="0"/>
                </a:endParaRPr>
              </a:p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sk-SK" sz="1200" dirty="0" smtClean="0">
                    <a:solidFill>
                      <a:prstClr val="white"/>
                    </a:solidFill>
                    <a:cs typeface="Calibri" panose="020F0502020204030204" pitchFamily="34" charset="0"/>
                  </a:rPr>
                  <a:t> Školenie</a:t>
                </a:r>
                <a:endParaRPr lang="sk-SK" sz="1200" dirty="0">
                  <a:solidFill>
                    <a:prstClr val="white"/>
                  </a:solidFill>
                  <a:cs typeface="Calibri" panose="020F0502020204030204" pitchFamily="34" charset="0"/>
                </a:endParaRPr>
              </a:p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sk-SK" sz="1200" dirty="0">
                    <a:solidFill>
                      <a:prstClr val="white"/>
                    </a:solidFill>
                    <a:cs typeface="Calibri" panose="020F0502020204030204" pitchFamily="34" charset="0"/>
                  </a:rPr>
                  <a:t> Zjednotenie výstupov</a:t>
                </a:r>
              </a:p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sk-SK" sz="1200" dirty="0">
                    <a:solidFill>
                      <a:prstClr val="white"/>
                    </a:solidFill>
                    <a:cs typeface="Calibri" panose="020F0502020204030204" pitchFamily="34" charset="0"/>
                  </a:rPr>
                  <a:t> Implementácia</a:t>
                </a:r>
              </a:p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sk-SK" sz="1200" dirty="0">
                    <a:solidFill>
                      <a:prstClr val="white"/>
                    </a:solidFill>
                    <a:cs typeface="Calibri" panose="020F0502020204030204" pitchFamily="34" charset="0"/>
                  </a:rPr>
                  <a:t> Komunikácia</a:t>
                </a:r>
              </a:p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sk-SK" sz="1200" dirty="0">
                    <a:solidFill>
                      <a:prstClr val="white"/>
                    </a:solidFill>
                    <a:cs typeface="Calibri" panose="020F0502020204030204" pitchFamily="34" charset="0"/>
                  </a:rPr>
                  <a:t> Postupnosť</a:t>
                </a:r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3242754" y="2186279"/>
              <a:ext cx="305304" cy="305304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4" name="Rectangle 43"/>
          <p:cNvSpPr/>
          <p:nvPr/>
        </p:nvSpPr>
        <p:spPr>
          <a:xfrm>
            <a:off x="404037" y="1762274"/>
            <a:ext cx="794252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k-SK" sz="3200" b="1" dirty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Calibri" panose="020F0502020204030204" pitchFamily="34" charset="0"/>
              </a:rPr>
              <a:t>Riešenie pre </a:t>
            </a:r>
            <a:r>
              <a:rPr lang="sk-SK" sz="3200" b="1" dirty="0" smtClean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Calibri" panose="020F0502020204030204" pitchFamily="34" charset="0"/>
              </a:rPr>
              <a:t>Odpadové </a:t>
            </a:r>
            <a:r>
              <a:rPr lang="sk-SK" sz="3200" b="1" dirty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Calibri" panose="020F0502020204030204" pitchFamily="34" charset="0"/>
              </a:rPr>
              <a:t>Hospodárstvo</a:t>
            </a:r>
            <a:endParaRPr lang="en-US" sz="3200" b="1" dirty="0">
              <a:ln w="0"/>
              <a:solidFill>
                <a:srgbClr val="0099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45" name="BlokTextu 44"/>
          <p:cNvSpPr txBox="1"/>
          <p:nvPr/>
        </p:nvSpPr>
        <p:spPr bwMode="auto">
          <a:xfrm>
            <a:off x="3041283" y="2696824"/>
            <a:ext cx="16849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Legislatíva</a:t>
            </a:r>
          </a:p>
        </p:txBody>
      </p:sp>
      <p:graphicFrame>
        <p:nvGraphicFramePr>
          <p:cNvPr id="47" name="Diagram 46"/>
          <p:cNvGraphicFramePr/>
          <p:nvPr>
            <p:extLst>
              <p:ext uri="{D42A27DB-BD31-4B8C-83A1-F6EECF244321}">
                <p14:modId xmlns:p14="http://schemas.microsoft.com/office/powerpoint/2010/main" val="1043605703"/>
              </p:ext>
            </p:extLst>
          </p:nvPr>
        </p:nvGraphicFramePr>
        <p:xfrm>
          <a:off x="6439551" y="1813308"/>
          <a:ext cx="6373173" cy="4066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2576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Predstavenie ISOH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30822EC0-E58D-4C36-BE7E-D3F051E5E6EA}" type="slidenum">
              <a:rPr lang="sk-SK" smtClean="0"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sk-SK" dirty="0">
              <a:cs typeface="Arial" charset="0"/>
            </a:endParaRPr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 bwMode="auto">
          <a:xfrm>
            <a:off x="425303" y="1597026"/>
            <a:ext cx="11764646" cy="436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143C8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k-SK" sz="2400" kern="0" dirty="0" smtClean="0">
                <a:cs typeface="Calibri" panose="020F0502020204030204" pitchFamily="34" charset="0"/>
              </a:rPr>
              <a:t>Ciele ISOH:</a:t>
            </a:r>
          </a:p>
          <a:p>
            <a:pPr lvl="1"/>
            <a:r>
              <a:rPr lang="sk-SK" sz="2200" kern="0" dirty="0">
                <a:cs typeface="Calibri" panose="020F0502020204030204" pitchFamily="34" charset="0"/>
              </a:rPr>
              <a:t>Umožnenie sledovania toku odpadu</a:t>
            </a:r>
          </a:p>
          <a:p>
            <a:pPr lvl="1"/>
            <a:r>
              <a:rPr lang="sk-SK" sz="2200" kern="0" dirty="0">
                <a:cs typeface="Calibri" panose="020F0502020204030204" pitchFamily="34" charset="0"/>
              </a:rPr>
              <a:t>Zjednotenie roztrúsených dát po rôznych systémoch </a:t>
            </a:r>
          </a:p>
          <a:p>
            <a:pPr lvl="1"/>
            <a:r>
              <a:rPr lang="sk-SK" sz="2200" kern="0" dirty="0">
                <a:cs typeface="Calibri" panose="020F0502020204030204" pitchFamily="34" charset="0"/>
              </a:rPr>
              <a:t>Prepojenie informácií o subjektoch cez referenčné registre – RFO, RPO, RA, ...</a:t>
            </a:r>
          </a:p>
          <a:p>
            <a:pPr lvl="1"/>
            <a:r>
              <a:rPr lang="sk-SK" sz="2200" kern="0" dirty="0">
                <a:cs typeface="Calibri" panose="020F0502020204030204" pitchFamily="34" charset="0"/>
              </a:rPr>
              <a:t>Automatizácia činnosti úradov vo vzťahu k subjektom, ktoré si nevyžadujú odborné posúdenie </a:t>
            </a:r>
          </a:p>
          <a:p>
            <a:pPr lvl="1"/>
            <a:r>
              <a:rPr lang="sk-SK" sz="2200" kern="0" dirty="0">
                <a:cs typeface="Calibri" panose="020F0502020204030204" pitchFamily="34" charset="0"/>
              </a:rPr>
              <a:t>Sprehľadnenie prehľadu povinností </a:t>
            </a:r>
          </a:p>
          <a:p>
            <a:pPr lvl="1"/>
            <a:r>
              <a:rPr lang="sk-SK" sz="2200" kern="0" dirty="0">
                <a:cs typeface="Calibri" panose="020F0502020204030204" pitchFamily="34" charset="0"/>
              </a:rPr>
              <a:t>Jednotný komunikačný kanál a pracovný nástroj</a:t>
            </a:r>
          </a:p>
          <a:p>
            <a:pPr lvl="1"/>
            <a:r>
              <a:rPr lang="sk-SK" sz="2200" kern="0" dirty="0">
                <a:cs typeface="Calibri" panose="020F0502020204030204" pitchFamily="34" charset="0"/>
              </a:rPr>
              <a:t>Elektronizácia </a:t>
            </a:r>
            <a:r>
              <a:rPr lang="sk-SK" sz="2200" kern="0" dirty="0" smtClean="0">
                <a:cs typeface="Calibri" panose="020F0502020204030204" pitchFamily="34" charset="0"/>
              </a:rPr>
              <a:t>agendy</a:t>
            </a:r>
            <a:endParaRPr lang="sk-SK" sz="2200" kern="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20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+mn-lt"/>
              </a:rPr>
              <a:t>Harmonogram </a:t>
            </a:r>
            <a:r>
              <a:rPr lang="sk-SK" dirty="0" smtClean="0">
                <a:latin typeface="+mn-lt"/>
              </a:rPr>
              <a:t>projektu</a:t>
            </a:r>
            <a:endParaRPr lang="sk-SK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30822EC0-E58D-4C36-BE7E-D3F051E5E6EA}" type="slidenum">
              <a:rPr lang="sk-SK"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sk-SK" dirty="0">
              <a:cs typeface="Arial" charset="0"/>
            </a:endParaRPr>
          </a:p>
        </p:txBody>
      </p:sp>
      <p:sp>
        <p:nvSpPr>
          <p:cNvPr id="9" name="Voľný tvar 8"/>
          <p:cNvSpPr/>
          <p:nvPr/>
        </p:nvSpPr>
        <p:spPr>
          <a:xfrm>
            <a:off x="1850809" y="1871618"/>
            <a:ext cx="3046135" cy="972000"/>
          </a:xfrm>
          <a:custGeom>
            <a:avLst/>
            <a:gdLst>
              <a:gd name="connsiteX0" fmla="*/ 0 w 3046135"/>
              <a:gd name="connsiteY0" fmla="*/ 0 h 972000"/>
              <a:gd name="connsiteX1" fmla="*/ 2560135 w 3046135"/>
              <a:gd name="connsiteY1" fmla="*/ 0 h 972000"/>
              <a:gd name="connsiteX2" fmla="*/ 3046135 w 3046135"/>
              <a:gd name="connsiteY2" fmla="*/ 486000 h 972000"/>
              <a:gd name="connsiteX3" fmla="*/ 2560135 w 3046135"/>
              <a:gd name="connsiteY3" fmla="*/ 972000 h 972000"/>
              <a:gd name="connsiteX4" fmla="*/ 0 w 3046135"/>
              <a:gd name="connsiteY4" fmla="*/ 972000 h 972000"/>
              <a:gd name="connsiteX5" fmla="*/ 486000 w 3046135"/>
              <a:gd name="connsiteY5" fmla="*/ 486000 h 972000"/>
              <a:gd name="connsiteX6" fmla="*/ 0 w 3046135"/>
              <a:gd name="connsiteY6" fmla="*/ 0 h 9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6135" h="972000">
                <a:moveTo>
                  <a:pt x="0" y="0"/>
                </a:moveTo>
                <a:lnTo>
                  <a:pt x="2560135" y="0"/>
                </a:lnTo>
                <a:lnTo>
                  <a:pt x="3046135" y="486000"/>
                </a:lnTo>
                <a:lnTo>
                  <a:pt x="2560135" y="972000"/>
                </a:lnTo>
                <a:lnTo>
                  <a:pt x="0" y="972000"/>
                </a:lnTo>
                <a:lnTo>
                  <a:pt x="486000" y="48600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2012" tIns="32004" rIns="518004" bIns="32004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k-SK" sz="2400" kern="1200" dirty="0" smtClean="0">
                <a:latin typeface="+mn-lt"/>
                <a:cs typeface="Calibri" panose="020F0502020204030204" pitchFamily="34" charset="0"/>
              </a:rPr>
              <a:t>Etapa PRIO6</a:t>
            </a:r>
            <a:endParaRPr lang="sk-SK" sz="2400" kern="12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0" name="Voľný tvar 9"/>
          <p:cNvSpPr/>
          <p:nvPr/>
        </p:nvSpPr>
        <p:spPr>
          <a:xfrm>
            <a:off x="1850809" y="2965118"/>
            <a:ext cx="2436908" cy="2741343"/>
          </a:xfrm>
          <a:custGeom>
            <a:avLst/>
            <a:gdLst>
              <a:gd name="connsiteX0" fmla="*/ 0 w 2436908"/>
              <a:gd name="connsiteY0" fmla="*/ 0 h 2741343"/>
              <a:gd name="connsiteX1" fmla="*/ 2436908 w 2436908"/>
              <a:gd name="connsiteY1" fmla="*/ 0 h 2741343"/>
              <a:gd name="connsiteX2" fmla="*/ 2436908 w 2436908"/>
              <a:gd name="connsiteY2" fmla="*/ 2741343 h 2741343"/>
              <a:gd name="connsiteX3" fmla="*/ 0 w 2436908"/>
              <a:gd name="connsiteY3" fmla="*/ 2741343 h 2741343"/>
              <a:gd name="connsiteX4" fmla="*/ 0 w 2436908"/>
              <a:gd name="connsiteY4" fmla="*/ 0 h 2741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6908" h="2741343">
                <a:moveTo>
                  <a:pt x="0" y="0"/>
                </a:moveTo>
                <a:lnTo>
                  <a:pt x="2436908" y="0"/>
                </a:lnTo>
                <a:lnTo>
                  <a:pt x="2436908" y="2741343"/>
                </a:lnTo>
                <a:lnTo>
                  <a:pt x="0" y="2741343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sk-SK" sz="1800" kern="1200" dirty="0" smtClean="0">
                <a:latin typeface="+mn-lt"/>
                <a:cs typeface="Calibri" panose="020F0502020204030204" pitchFamily="34" charset="0"/>
              </a:rPr>
              <a:t>Registre</a:t>
            </a:r>
            <a:endParaRPr lang="sk-SK" sz="1800" kern="1200" dirty="0">
              <a:latin typeface="+mn-lt"/>
              <a:cs typeface="Calibri" panose="020F0502020204030204" pitchFamily="34" charset="0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sk-SK" sz="1800" kern="1200" dirty="0" smtClean="0">
                <a:latin typeface="+mn-lt"/>
                <a:cs typeface="Calibri" panose="020F0502020204030204" pitchFamily="34" charset="0"/>
              </a:rPr>
              <a:t>Číselníky</a:t>
            </a:r>
            <a:endParaRPr lang="sk-SK" sz="1800" kern="1200" dirty="0">
              <a:latin typeface="+mn-lt"/>
              <a:cs typeface="Calibri" panose="020F0502020204030204" pitchFamily="34" charset="0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sk-SK" sz="1800" kern="1200" dirty="0" smtClean="0">
                <a:latin typeface="+mn-lt"/>
                <a:cs typeface="Calibri" panose="020F0502020204030204" pitchFamily="34" charset="0"/>
              </a:rPr>
              <a:t>IAM - Autentifikácia a autorizácia používateľov</a:t>
            </a:r>
            <a:endParaRPr lang="sk-SK" sz="1800" kern="1200" dirty="0">
              <a:latin typeface="+mn-lt"/>
              <a:cs typeface="Calibri" panose="020F0502020204030204" pitchFamily="34" charset="0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sk-SK" sz="1800" kern="1200" dirty="0" smtClean="0">
                <a:latin typeface="+mn-lt"/>
                <a:cs typeface="Calibri" panose="020F0502020204030204" pitchFamily="34" charset="0"/>
              </a:rPr>
              <a:t>Ohlásenia (podanie a spracovanie ohlásenia)</a:t>
            </a:r>
            <a:endParaRPr lang="sk-SK" sz="1800" kern="1200" dirty="0">
              <a:latin typeface="+mn-lt"/>
              <a:cs typeface="Calibri" panose="020F0502020204030204" pitchFamily="34" charset="0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sk-SK" sz="1800" kern="1200" dirty="0" smtClean="0">
                <a:latin typeface="+mn-lt"/>
                <a:cs typeface="Calibri" panose="020F0502020204030204" pitchFamily="34" charset="0"/>
              </a:rPr>
              <a:t>Migrácia</a:t>
            </a:r>
            <a:endParaRPr lang="sk-SK" sz="1800" kern="12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1" name="Voľný tvar 10"/>
          <p:cNvSpPr/>
          <p:nvPr/>
        </p:nvSpPr>
        <p:spPr>
          <a:xfrm>
            <a:off x="4680944" y="1871618"/>
            <a:ext cx="3046135" cy="972000"/>
          </a:xfrm>
          <a:custGeom>
            <a:avLst/>
            <a:gdLst>
              <a:gd name="connsiteX0" fmla="*/ 0 w 3046135"/>
              <a:gd name="connsiteY0" fmla="*/ 0 h 972000"/>
              <a:gd name="connsiteX1" fmla="*/ 2560135 w 3046135"/>
              <a:gd name="connsiteY1" fmla="*/ 0 h 972000"/>
              <a:gd name="connsiteX2" fmla="*/ 3046135 w 3046135"/>
              <a:gd name="connsiteY2" fmla="*/ 486000 h 972000"/>
              <a:gd name="connsiteX3" fmla="*/ 2560135 w 3046135"/>
              <a:gd name="connsiteY3" fmla="*/ 972000 h 972000"/>
              <a:gd name="connsiteX4" fmla="*/ 0 w 3046135"/>
              <a:gd name="connsiteY4" fmla="*/ 972000 h 972000"/>
              <a:gd name="connsiteX5" fmla="*/ 486000 w 3046135"/>
              <a:gd name="connsiteY5" fmla="*/ 486000 h 972000"/>
              <a:gd name="connsiteX6" fmla="*/ 0 w 3046135"/>
              <a:gd name="connsiteY6" fmla="*/ 0 h 9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6135" h="972000">
                <a:moveTo>
                  <a:pt x="0" y="0"/>
                </a:moveTo>
                <a:lnTo>
                  <a:pt x="2560135" y="0"/>
                </a:lnTo>
                <a:lnTo>
                  <a:pt x="3046135" y="486000"/>
                </a:lnTo>
                <a:lnTo>
                  <a:pt x="2560135" y="972000"/>
                </a:lnTo>
                <a:lnTo>
                  <a:pt x="0" y="972000"/>
                </a:lnTo>
                <a:lnTo>
                  <a:pt x="486000" y="48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2012" tIns="32004" rIns="518004" bIns="3200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k-SK" sz="2400" kern="1200" dirty="0" smtClean="0">
                <a:latin typeface="+mn-lt"/>
                <a:cs typeface="Calibri" panose="020F0502020204030204" pitchFamily="34" charset="0"/>
              </a:rPr>
              <a:t>Etapa E2.1</a:t>
            </a:r>
            <a:endParaRPr lang="sk-SK" sz="2400" kern="12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2" name="Voľný tvar 11"/>
          <p:cNvSpPr/>
          <p:nvPr/>
        </p:nvSpPr>
        <p:spPr>
          <a:xfrm>
            <a:off x="4680944" y="2965118"/>
            <a:ext cx="2436908" cy="2741343"/>
          </a:xfrm>
          <a:custGeom>
            <a:avLst/>
            <a:gdLst>
              <a:gd name="connsiteX0" fmla="*/ 0 w 2436908"/>
              <a:gd name="connsiteY0" fmla="*/ 0 h 2741343"/>
              <a:gd name="connsiteX1" fmla="*/ 2436908 w 2436908"/>
              <a:gd name="connsiteY1" fmla="*/ 0 h 2741343"/>
              <a:gd name="connsiteX2" fmla="*/ 2436908 w 2436908"/>
              <a:gd name="connsiteY2" fmla="*/ 2741343 h 2741343"/>
              <a:gd name="connsiteX3" fmla="*/ 0 w 2436908"/>
              <a:gd name="connsiteY3" fmla="*/ 2741343 h 2741343"/>
              <a:gd name="connsiteX4" fmla="*/ 0 w 2436908"/>
              <a:gd name="connsiteY4" fmla="*/ 0 h 2741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6908" h="2741343">
                <a:moveTo>
                  <a:pt x="0" y="0"/>
                </a:moveTo>
                <a:lnTo>
                  <a:pt x="2436908" y="0"/>
                </a:lnTo>
                <a:lnTo>
                  <a:pt x="2436908" y="2741343"/>
                </a:lnTo>
                <a:lnTo>
                  <a:pt x="0" y="2741343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sk-SK" sz="1800" kern="1200" dirty="0" smtClean="0">
                <a:latin typeface="+mn-lt"/>
                <a:cs typeface="Calibri" panose="020F0502020204030204" pitchFamily="34" charset="0"/>
              </a:rPr>
              <a:t>Registre</a:t>
            </a:r>
            <a:endParaRPr lang="sk-SK" sz="1800" kern="1200" dirty="0">
              <a:latin typeface="+mn-lt"/>
              <a:cs typeface="Calibri" panose="020F0502020204030204" pitchFamily="34" charset="0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sk-SK" sz="1800" kern="1200" noProof="0" dirty="0" smtClean="0">
                <a:latin typeface="+mn-lt"/>
                <a:cs typeface="Calibri" panose="020F0502020204030204" pitchFamily="34" charset="0"/>
              </a:rPr>
              <a:t>Procesy registrácie výrobcov vyhradených výrobkov a udelenia autorizácie na činnosť individuálneho plnenia povinností	</a:t>
            </a:r>
            <a:endParaRPr lang="sk-SK" sz="1800" kern="1200" noProof="0" dirty="0">
              <a:latin typeface="+mn-lt"/>
              <a:cs typeface="Calibri" panose="020F0502020204030204" pitchFamily="34" charset="0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sk-SK" sz="1800" kern="1200" dirty="0" smtClean="0">
                <a:latin typeface="+mn-lt"/>
                <a:cs typeface="Calibri" panose="020F0502020204030204" pitchFamily="34" charset="0"/>
              </a:rPr>
              <a:t>Ohlásenia (podanie a spracovanie ohlásenia)</a:t>
            </a:r>
            <a:endParaRPr lang="sk-SK" sz="1800" kern="12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3" name="Voľný tvar 12"/>
          <p:cNvSpPr/>
          <p:nvPr/>
        </p:nvSpPr>
        <p:spPr>
          <a:xfrm>
            <a:off x="7511079" y="1871618"/>
            <a:ext cx="3046135" cy="972000"/>
          </a:xfrm>
          <a:custGeom>
            <a:avLst/>
            <a:gdLst>
              <a:gd name="connsiteX0" fmla="*/ 0 w 3046135"/>
              <a:gd name="connsiteY0" fmla="*/ 0 h 972000"/>
              <a:gd name="connsiteX1" fmla="*/ 2560135 w 3046135"/>
              <a:gd name="connsiteY1" fmla="*/ 0 h 972000"/>
              <a:gd name="connsiteX2" fmla="*/ 3046135 w 3046135"/>
              <a:gd name="connsiteY2" fmla="*/ 486000 h 972000"/>
              <a:gd name="connsiteX3" fmla="*/ 2560135 w 3046135"/>
              <a:gd name="connsiteY3" fmla="*/ 972000 h 972000"/>
              <a:gd name="connsiteX4" fmla="*/ 0 w 3046135"/>
              <a:gd name="connsiteY4" fmla="*/ 972000 h 972000"/>
              <a:gd name="connsiteX5" fmla="*/ 486000 w 3046135"/>
              <a:gd name="connsiteY5" fmla="*/ 486000 h 972000"/>
              <a:gd name="connsiteX6" fmla="*/ 0 w 3046135"/>
              <a:gd name="connsiteY6" fmla="*/ 0 h 9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6135" h="972000">
                <a:moveTo>
                  <a:pt x="0" y="0"/>
                </a:moveTo>
                <a:lnTo>
                  <a:pt x="2560135" y="0"/>
                </a:lnTo>
                <a:lnTo>
                  <a:pt x="3046135" y="486000"/>
                </a:lnTo>
                <a:lnTo>
                  <a:pt x="2560135" y="972000"/>
                </a:lnTo>
                <a:lnTo>
                  <a:pt x="0" y="972000"/>
                </a:lnTo>
                <a:lnTo>
                  <a:pt x="486000" y="4860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2012" tIns="32004" rIns="518004" bIns="3200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k-SK" sz="2400" kern="1200" dirty="0" smtClean="0">
                <a:latin typeface="+mn-lt"/>
                <a:cs typeface="Calibri" panose="020F0502020204030204" pitchFamily="34" charset="0"/>
              </a:rPr>
              <a:t>Etapa E2.2</a:t>
            </a:r>
            <a:endParaRPr lang="sk-SK" sz="2400" kern="12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4" name="Voľný tvar 13"/>
          <p:cNvSpPr/>
          <p:nvPr/>
        </p:nvSpPr>
        <p:spPr>
          <a:xfrm>
            <a:off x="7511079" y="2965118"/>
            <a:ext cx="2436908" cy="2741343"/>
          </a:xfrm>
          <a:custGeom>
            <a:avLst/>
            <a:gdLst>
              <a:gd name="connsiteX0" fmla="*/ 0 w 2436908"/>
              <a:gd name="connsiteY0" fmla="*/ 0 h 2741343"/>
              <a:gd name="connsiteX1" fmla="*/ 2436908 w 2436908"/>
              <a:gd name="connsiteY1" fmla="*/ 0 h 2741343"/>
              <a:gd name="connsiteX2" fmla="*/ 2436908 w 2436908"/>
              <a:gd name="connsiteY2" fmla="*/ 2741343 h 2741343"/>
              <a:gd name="connsiteX3" fmla="*/ 0 w 2436908"/>
              <a:gd name="connsiteY3" fmla="*/ 2741343 h 2741343"/>
              <a:gd name="connsiteX4" fmla="*/ 0 w 2436908"/>
              <a:gd name="connsiteY4" fmla="*/ 0 h 2741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6908" h="2741343">
                <a:moveTo>
                  <a:pt x="0" y="0"/>
                </a:moveTo>
                <a:lnTo>
                  <a:pt x="2436908" y="0"/>
                </a:lnTo>
                <a:lnTo>
                  <a:pt x="2436908" y="2741343"/>
                </a:lnTo>
                <a:lnTo>
                  <a:pt x="0" y="27413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171450" lvl="0" indent="-17145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har char="••"/>
            </a:pPr>
            <a:r>
              <a:rPr lang="sk-SK" sz="1800" kern="1200" dirty="0" smtClean="0">
                <a:latin typeface="+mn-lt"/>
                <a:cs typeface="Calibri" panose="020F0502020204030204" pitchFamily="34" charset="0"/>
              </a:rPr>
              <a:t>Plnohodnotný portál ISOH</a:t>
            </a:r>
            <a:endParaRPr lang="sk-SK" sz="1800" kern="1200" dirty="0">
              <a:latin typeface="+mn-lt"/>
              <a:cs typeface="Calibri" panose="020F0502020204030204" pitchFamily="34" charset="0"/>
            </a:endParaRPr>
          </a:p>
          <a:p>
            <a:pPr marL="171450" lvl="0" indent="-17145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har char="••"/>
            </a:pPr>
            <a:r>
              <a:rPr lang="sk-SK" sz="1800" kern="1200" dirty="0" smtClean="0">
                <a:latin typeface="+mn-lt"/>
                <a:cs typeface="Calibri" panose="020F0502020204030204" pitchFamily="34" charset="0"/>
              </a:rPr>
              <a:t>Plnohodnotné riešenie ISOH </a:t>
            </a:r>
            <a:endParaRPr lang="sk-SK" sz="1800" kern="12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BlokTextu 2"/>
          <p:cNvSpPr txBox="1"/>
          <p:nvPr/>
        </p:nvSpPr>
        <p:spPr bwMode="auto">
          <a:xfrm>
            <a:off x="2817628" y="2472914"/>
            <a:ext cx="11802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(2018)</a:t>
            </a:r>
          </a:p>
        </p:txBody>
      </p:sp>
      <p:sp>
        <p:nvSpPr>
          <p:cNvPr id="6" name="BlokTextu 5"/>
          <p:cNvSpPr txBox="1"/>
          <p:nvPr/>
        </p:nvSpPr>
        <p:spPr bwMode="auto">
          <a:xfrm>
            <a:off x="5787656" y="2472914"/>
            <a:ext cx="11802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(2019)</a:t>
            </a:r>
          </a:p>
        </p:txBody>
      </p:sp>
      <p:sp>
        <p:nvSpPr>
          <p:cNvPr id="7" name="BlokTextu 6"/>
          <p:cNvSpPr txBox="1"/>
          <p:nvPr/>
        </p:nvSpPr>
        <p:spPr bwMode="auto">
          <a:xfrm>
            <a:off x="8630093" y="2472914"/>
            <a:ext cx="11802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(2020)</a:t>
            </a:r>
          </a:p>
        </p:txBody>
      </p:sp>
    </p:spTree>
    <p:extLst>
      <p:ext uri="{BB962C8B-B14F-4D97-AF65-F5344CB8AC3E}">
        <p14:creationId xmlns:p14="http://schemas.microsoft.com/office/powerpoint/2010/main" val="341662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dĺžnik 31"/>
          <p:cNvSpPr/>
          <p:nvPr/>
        </p:nvSpPr>
        <p:spPr bwMode="auto">
          <a:xfrm>
            <a:off x="1919536" y="4020758"/>
            <a:ext cx="5904657" cy="1856514"/>
          </a:xfrm>
          <a:prstGeom prst="rect">
            <a:avLst/>
          </a:prstGeom>
          <a:solidFill>
            <a:srgbClr val="759E1A"/>
          </a:solidFill>
          <a:ln w="3175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000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9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77" name="Obdĺžnik 76"/>
          <p:cNvSpPr/>
          <p:nvPr/>
        </p:nvSpPr>
        <p:spPr bwMode="auto">
          <a:xfrm>
            <a:off x="5519227" y="4128159"/>
            <a:ext cx="608104" cy="1662394"/>
          </a:xfrm>
          <a:prstGeom prst="rect">
            <a:avLst/>
          </a:prstGeom>
          <a:solidFill>
            <a:srgbClr val="C2DEA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000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1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4" name="Obdĺžnik 73"/>
          <p:cNvSpPr/>
          <p:nvPr/>
        </p:nvSpPr>
        <p:spPr bwMode="auto">
          <a:xfrm>
            <a:off x="4765360" y="4140027"/>
            <a:ext cx="697737" cy="166265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000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1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5" name="Obdĺžnik 74"/>
          <p:cNvSpPr/>
          <p:nvPr/>
        </p:nvSpPr>
        <p:spPr bwMode="auto">
          <a:xfrm>
            <a:off x="4059731" y="4129297"/>
            <a:ext cx="661511" cy="1661257"/>
          </a:xfrm>
          <a:prstGeom prst="rect">
            <a:avLst/>
          </a:prstGeom>
          <a:solidFill>
            <a:srgbClr val="7092B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000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9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67" name="Obdĺžnik 66"/>
          <p:cNvSpPr/>
          <p:nvPr/>
        </p:nvSpPr>
        <p:spPr bwMode="auto">
          <a:xfrm>
            <a:off x="3415169" y="4132085"/>
            <a:ext cx="598897" cy="1658469"/>
          </a:xfrm>
          <a:prstGeom prst="rect">
            <a:avLst/>
          </a:prstGeom>
          <a:solidFill>
            <a:srgbClr val="C2DEA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000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9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68" name="Obdĺžnik 67"/>
          <p:cNvSpPr/>
          <p:nvPr/>
        </p:nvSpPr>
        <p:spPr bwMode="auto">
          <a:xfrm>
            <a:off x="2652577" y="4129297"/>
            <a:ext cx="709902" cy="1661257"/>
          </a:xfrm>
          <a:prstGeom prst="rect">
            <a:avLst/>
          </a:prstGeom>
          <a:solidFill>
            <a:srgbClr val="F1C40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000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9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72" name="Obdĺžnik 71"/>
          <p:cNvSpPr/>
          <p:nvPr/>
        </p:nvSpPr>
        <p:spPr bwMode="auto">
          <a:xfrm>
            <a:off x="1986541" y="4129297"/>
            <a:ext cx="596865" cy="1661257"/>
          </a:xfrm>
          <a:prstGeom prst="rect">
            <a:avLst/>
          </a:prstGeom>
          <a:solidFill>
            <a:srgbClr val="F7A5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000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9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31" name="Obdĺžnik 30"/>
          <p:cNvSpPr/>
          <p:nvPr/>
        </p:nvSpPr>
        <p:spPr bwMode="auto">
          <a:xfrm>
            <a:off x="6397824" y="1844824"/>
            <a:ext cx="3943182" cy="1788395"/>
          </a:xfrm>
          <a:prstGeom prst="rect">
            <a:avLst/>
          </a:prstGeom>
          <a:solidFill>
            <a:srgbClr val="C2DEA6"/>
          </a:solidFill>
          <a:ln w="3175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000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9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26" name="Obdĺžnik 25"/>
          <p:cNvSpPr/>
          <p:nvPr/>
        </p:nvSpPr>
        <p:spPr bwMode="auto">
          <a:xfrm>
            <a:off x="1919536" y="1844824"/>
            <a:ext cx="4248472" cy="1584176"/>
          </a:xfrm>
          <a:prstGeom prst="rect">
            <a:avLst/>
          </a:prstGeom>
          <a:solidFill>
            <a:srgbClr val="F2F0EE"/>
          </a:solidFill>
          <a:ln w="3175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000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9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Rámcový </a:t>
            </a:r>
            <a:r>
              <a:rPr lang="sk-SK" dirty="0" smtClean="0"/>
              <a:t>existujúci </a:t>
            </a:r>
            <a:r>
              <a:rPr lang="sk-SK" dirty="0" err="1" smtClean="0"/>
              <a:t>biznisový</a:t>
            </a:r>
            <a:r>
              <a:rPr lang="sk-SK" dirty="0" smtClean="0"/>
              <a:t> </a:t>
            </a:r>
            <a:r>
              <a:rPr lang="sk-SK" dirty="0"/>
              <a:t>koncept </a:t>
            </a:r>
            <a:r>
              <a:rPr lang="sk-SK" dirty="0" smtClean="0"/>
              <a:t>riešenia – pôvodný stav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30822EC0-E58D-4C36-BE7E-D3F051E5E6EA}" type="slidenum">
              <a:rPr lang="sk-SK" smtClean="0"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sk-SK" dirty="0">
              <a:cs typeface="Arial" charset="0"/>
            </a:endParaRPr>
          </a:p>
        </p:txBody>
      </p:sp>
      <p:sp>
        <p:nvSpPr>
          <p:cNvPr id="17" name="Šípka doprava 16"/>
          <p:cNvSpPr/>
          <p:nvPr/>
        </p:nvSpPr>
        <p:spPr bwMode="auto">
          <a:xfrm rot="5400000">
            <a:off x="3548787" y="3620813"/>
            <a:ext cx="385963" cy="260876"/>
          </a:xfrm>
          <a:prstGeom prst="rightArrow">
            <a:avLst/>
          </a:prstGeom>
          <a:solidFill>
            <a:srgbClr val="7092BE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000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Šípka doprava 17"/>
          <p:cNvSpPr/>
          <p:nvPr/>
        </p:nvSpPr>
        <p:spPr bwMode="auto">
          <a:xfrm rot="5400000">
            <a:off x="4246751" y="3620428"/>
            <a:ext cx="385962" cy="260876"/>
          </a:xfrm>
          <a:prstGeom prst="rightArrow">
            <a:avLst/>
          </a:prstGeom>
          <a:solidFill>
            <a:srgbClr val="7092BE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000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Šípka doprava 18"/>
          <p:cNvSpPr/>
          <p:nvPr/>
        </p:nvSpPr>
        <p:spPr bwMode="auto">
          <a:xfrm rot="5400000">
            <a:off x="4926611" y="3621816"/>
            <a:ext cx="385963" cy="260876"/>
          </a:xfrm>
          <a:prstGeom prst="rightArrow">
            <a:avLst/>
          </a:prstGeom>
          <a:solidFill>
            <a:srgbClr val="7092BE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000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Šípka doprava 19"/>
          <p:cNvSpPr/>
          <p:nvPr/>
        </p:nvSpPr>
        <p:spPr bwMode="auto">
          <a:xfrm rot="5400000">
            <a:off x="5615906" y="3621815"/>
            <a:ext cx="385963" cy="260876"/>
          </a:xfrm>
          <a:prstGeom prst="rightArrow">
            <a:avLst/>
          </a:prstGeom>
          <a:solidFill>
            <a:srgbClr val="7092BE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000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Šípka doprava 23"/>
          <p:cNvSpPr/>
          <p:nvPr/>
        </p:nvSpPr>
        <p:spPr bwMode="auto">
          <a:xfrm rot="5400000">
            <a:off x="6256150" y="3789715"/>
            <a:ext cx="864084" cy="286700"/>
          </a:xfrm>
          <a:prstGeom prst="rightArrow">
            <a:avLst/>
          </a:prstGeom>
          <a:solidFill>
            <a:srgbClr val="7092BE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000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5" name="Obrázok 24"/>
          <p:cNvPicPr>
            <a:picLocks noChangeAspect="1"/>
          </p:cNvPicPr>
          <p:nvPr/>
        </p:nvPicPr>
        <p:blipFill rotWithShape="1">
          <a:blip r:embed="rId3"/>
          <a:srcRect r="82559"/>
          <a:stretch/>
        </p:blipFill>
        <p:spPr>
          <a:xfrm>
            <a:off x="1894202" y="2188784"/>
            <a:ext cx="745415" cy="1240216"/>
          </a:xfrm>
          <a:prstGeom prst="rect">
            <a:avLst/>
          </a:prstGeom>
        </p:spPr>
      </p:pic>
      <p:sp>
        <p:nvSpPr>
          <p:cNvPr id="27" name="Zástupný symbol obsahu 2"/>
          <p:cNvSpPr>
            <a:spLocks noGrp="1"/>
          </p:cNvSpPr>
          <p:nvPr>
            <p:ph idx="1"/>
          </p:nvPr>
        </p:nvSpPr>
        <p:spPr>
          <a:xfrm>
            <a:off x="1897122" y="1844825"/>
            <a:ext cx="2182654" cy="268335"/>
          </a:xfrm>
        </p:spPr>
        <p:txBody>
          <a:bodyPr/>
          <a:lstStyle/>
          <a:p>
            <a:pPr marL="17100" indent="0">
              <a:spcBef>
                <a:spcPct val="0"/>
              </a:spcBef>
              <a:buNone/>
            </a:pPr>
            <a:r>
              <a:rPr lang="sk-SK" sz="1000" b="1" dirty="0">
                <a:solidFill>
                  <a:srgbClr val="002060"/>
                </a:solidFill>
              </a:rPr>
              <a:t>Výrobcovia / OZV / tretie osoby</a:t>
            </a:r>
            <a:endParaRPr lang="sk-SK" sz="800" dirty="0">
              <a:solidFill>
                <a:srgbClr val="002060"/>
              </a:solidFill>
            </a:endParaRPr>
          </a:p>
        </p:txBody>
      </p:sp>
      <p:sp>
        <p:nvSpPr>
          <p:cNvPr id="28" name="Obdĺžnik 27"/>
          <p:cNvSpPr/>
          <p:nvPr/>
        </p:nvSpPr>
        <p:spPr bwMode="auto">
          <a:xfrm>
            <a:off x="8544272" y="4023448"/>
            <a:ext cx="1796735" cy="713056"/>
          </a:xfrm>
          <a:prstGeom prst="rect">
            <a:avLst/>
          </a:prstGeom>
          <a:solidFill>
            <a:srgbClr val="F2F0EE"/>
          </a:solidFill>
          <a:ln w="3175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000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9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29" name="Obrázok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8368" y="4115918"/>
            <a:ext cx="768164" cy="545014"/>
          </a:xfrm>
          <a:prstGeom prst="rect">
            <a:avLst/>
          </a:prstGeom>
        </p:spPr>
      </p:pic>
      <p:sp>
        <p:nvSpPr>
          <p:cNvPr id="30" name="Zástupný symbol obsahu 2"/>
          <p:cNvSpPr txBox="1">
            <a:spLocks/>
          </p:cNvSpPr>
          <p:nvPr/>
        </p:nvSpPr>
        <p:spPr bwMode="auto">
          <a:xfrm>
            <a:off x="8544272" y="4023449"/>
            <a:ext cx="864096" cy="26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143C8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100" indent="0">
              <a:spcBef>
                <a:spcPct val="0"/>
              </a:spcBef>
              <a:buNone/>
            </a:pPr>
            <a:r>
              <a:rPr lang="sk-SK" sz="1000" b="1" kern="0" dirty="0">
                <a:solidFill>
                  <a:srgbClr val="002060"/>
                </a:solidFill>
              </a:rPr>
              <a:t>Verejnosť</a:t>
            </a:r>
            <a:endParaRPr lang="sk-SK" sz="800" kern="0" dirty="0">
              <a:solidFill>
                <a:srgbClr val="002060"/>
              </a:solidFill>
            </a:endParaRPr>
          </a:p>
        </p:txBody>
      </p:sp>
      <p:sp>
        <p:nvSpPr>
          <p:cNvPr id="37" name="Obdĺžnik 36"/>
          <p:cNvSpPr/>
          <p:nvPr/>
        </p:nvSpPr>
        <p:spPr bwMode="auto">
          <a:xfrm>
            <a:off x="8544272" y="4998547"/>
            <a:ext cx="1796735" cy="713056"/>
          </a:xfrm>
          <a:prstGeom prst="rect">
            <a:avLst/>
          </a:prstGeom>
          <a:solidFill>
            <a:srgbClr val="F2F0EE"/>
          </a:solidFill>
          <a:ln w="3175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000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9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38" name="Obrázok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6413" y="5143375"/>
            <a:ext cx="768967" cy="484441"/>
          </a:xfrm>
          <a:prstGeom prst="rect">
            <a:avLst/>
          </a:prstGeom>
        </p:spPr>
      </p:pic>
      <p:sp>
        <p:nvSpPr>
          <p:cNvPr id="39" name="Zástupný symbol obsahu 2"/>
          <p:cNvSpPr txBox="1">
            <a:spLocks/>
          </p:cNvSpPr>
          <p:nvPr/>
        </p:nvSpPr>
        <p:spPr bwMode="auto">
          <a:xfrm>
            <a:off x="8544272" y="5009207"/>
            <a:ext cx="864096" cy="26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143C8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100" indent="0">
              <a:spcBef>
                <a:spcPct val="0"/>
              </a:spcBef>
              <a:buNone/>
            </a:pPr>
            <a:r>
              <a:rPr lang="sk-SK" sz="1000" b="1" kern="0" dirty="0">
                <a:solidFill>
                  <a:srgbClr val="002060"/>
                </a:solidFill>
              </a:rPr>
              <a:t>SIŽP</a:t>
            </a:r>
            <a:endParaRPr lang="sk-SK" sz="800" kern="0" dirty="0">
              <a:solidFill>
                <a:srgbClr val="002060"/>
              </a:solidFill>
            </a:endParaRPr>
          </a:p>
        </p:txBody>
      </p:sp>
      <p:sp>
        <p:nvSpPr>
          <p:cNvPr id="42" name="Šípka doprava 41"/>
          <p:cNvSpPr/>
          <p:nvPr/>
        </p:nvSpPr>
        <p:spPr bwMode="auto">
          <a:xfrm rot="5400000">
            <a:off x="2107740" y="3612816"/>
            <a:ext cx="385963" cy="260876"/>
          </a:xfrm>
          <a:prstGeom prst="rightArrow">
            <a:avLst/>
          </a:prstGeom>
          <a:solidFill>
            <a:srgbClr val="7092BE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000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3" name="Šípka doprava 42"/>
          <p:cNvSpPr/>
          <p:nvPr/>
        </p:nvSpPr>
        <p:spPr bwMode="auto">
          <a:xfrm rot="5400000">
            <a:off x="2805704" y="3612431"/>
            <a:ext cx="385962" cy="260876"/>
          </a:xfrm>
          <a:prstGeom prst="rightArrow">
            <a:avLst/>
          </a:prstGeom>
          <a:solidFill>
            <a:srgbClr val="7092BE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000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5" name="Šípka doprava 44"/>
          <p:cNvSpPr/>
          <p:nvPr/>
        </p:nvSpPr>
        <p:spPr bwMode="auto">
          <a:xfrm rot="16200000">
            <a:off x="8871941" y="3679356"/>
            <a:ext cx="286962" cy="260876"/>
          </a:xfrm>
          <a:prstGeom prst="rightArrow">
            <a:avLst/>
          </a:prstGeom>
          <a:solidFill>
            <a:srgbClr val="7092BE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000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7" name="Obdĺžnik 46"/>
          <p:cNvSpPr/>
          <p:nvPr/>
        </p:nvSpPr>
        <p:spPr bwMode="auto">
          <a:xfrm>
            <a:off x="6626508" y="2025964"/>
            <a:ext cx="3528439" cy="1403036"/>
          </a:xfrm>
          <a:prstGeom prst="rect">
            <a:avLst/>
          </a:prstGeom>
          <a:solidFill>
            <a:srgbClr val="759E1A"/>
          </a:solidFill>
          <a:ln w="3175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000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9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52" name="Zástupný symbol obsahu 2"/>
          <p:cNvSpPr txBox="1">
            <a:spLocks/>
          </p:cNvSpPr>
          <p:nvPr/>
        </p:nvSpPr>
        <p:spPr bwMode="auto">
          <a:xfrm>
            <a:off x="6643044" y="2042940"/>
            <a:ext cx="1261325" cy="2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143C8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100" indent="0">
              <a:spcBef>
                <a:spcPct val="0"/>
              </a:spcBef>
              <a:buNone/>
            </a:pPr>
            <a:r>
              <a:rPr lang="sk-SK" sz="1050" b="1" kern="0" dirty="0">
                <a:solidFill>
                  <a:schemeClr val="bg1"/>
                </a:solidFill>
              </a:rPr>
              <a:t>Verejná zóna</a:t>
            </a:r>
            <a:endParaRPr lang="sk-SK" sz="900" kern="0" dirty="0"/>
          </a:p>
        </p:txBody>
      </p:sp>
      <p:pic>
        <p:nvPicPr>
          <p:cNvPr id="54" name="Obrázok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3244" y="2420270"/>
            <a:ext cx="428738" cy="394400"/>
          </a:xfrm>
          <a:prstGeom prst="rect">
            <a:avLst/>
          </a:prstGeom>
        </p:spPr>
      </p:pic>
      <p:pic>
        <p:nvPicPr>
          <p:cNvPr id="55" name="Obrázok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9617" y="2417055"/>
            <a:ext cx="428738" cy="394400"/>
          </a:xfrm>
          <a:prstGeom prst="rect">
            <a:avLst/>
          </a:prstGeom>
        </p:spPr>
      </p:pic>
      <p:pic>
        <p:nvPicPr>
          <p:cNvPr id="56" name="Obrázok 5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8355" y="2408713"/>
            <a:ext cx="428738" cy="394400"/>
          </a:xfrm>
          <a:prstGeom prst="rect">
            <a:avLst/>
          </a:prstGeom>
        </p:spPr>
      </p:pic>
      <p:sp>
        <p:nvSpPr>
          <p:cNvPr id="57" name="Zástupný symbol obsahu 2"/>
          <p:cNvSpPr txBox="1">
            <a:spLocks/>
          </p:cNvSpPr>
          <p:nvPr/>
        </p:nvSpPr>
        <p:spPr bwMode="auto">
          <a:xfrm>
            <a:off x="8292873" y="2408714"/>
            <a:ext cx="1619759" cy="57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143C8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100" indent="0">
              <a:spcBef>
                <a:spcPct val="0"/>
              </a:spcBef>
              <a:buNone/>
            </a:pPr>
            <a:r>
              <a:rPr lang="sk-SK" sz="900" b="1" kern="0" dirty="0">
                <a:solidFill>
                  <a:schemeClr val="bg1"/>
                </a:solidFill>
              </a:rPr>
              <a:t>Verejné registre výrobcov a OZV, prezentácia informácii</a:t>
            </a:r>
          </a:p>
        </p:txBody>
      </p:sp>
      <p:cxnSp>
        <p:nvCxnSpPr>
          <p:cNvPr id="59" name="Rovná spojovacia šípka 58"/>
          <p:cNvCxnSpPr/>
          <p:nvPr/>
        </p:nvCxnSpPr>
        <p:spPr bwMode="auto">
          <a:xfrm>
            <a:off x="2246100" y="4734117"/>
            <a:ext cx="0" cy="23745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Rovná spojovacia šípka 60"/>
          <p:cNvCxnSpPr/>
          <p:nvPr/>
        </p:nvCxnSpPr>
        <p:spPr bwMode="auto">
          <a:xfrm>
            <a:off x="2988449" y="4734116"/>
            <a:ext cx="0" cy="23745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2" name="Rovná spojovacia šípka 61"/>
          <p:cNvCxnSpPr/>
          <p:nvPr/>
        </p:nvCxnSpPr>
        <p:spPr bwMode="auto">
          <a:xfrm>
            <a:off x="3611329" y="4747455"/>
            <a:ext cx="0" cy="23745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Rovná spojovacia šípka 62"/>
          <p:cNvCxnSpPr/>
          <p:nvPr/>
        </p:nvCxnSpPr>
        <p:spPr bwMode="auto">
          <a:xfrm>
            <a:off x="4390404" y="4752579"/>
            <a:ext cx="0" cy="23745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" name="Rovná spojovacia šípka 63"/>
          <p:cNvCxnSpPr/>
          <p:nvPr/>
        </p:nvCxnSpPr>
        <p:spPr bwMode="auto">
          <a:xfrm>
            <a:off x="5117398" y="4747454"/>
            <a:ext cx="0" cy="23745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5" name="Rovná spojovacia šípka 64"/>
          <p:cNvCxnSpPr/>
          <p:nvPr/>
        </p:nvCxnSpPr>
        <p:spPr bwMode="auto">
          <a:xfrm>
            <a:off x="5768985" y="4742241"/>
            <a:ext cx="0" cy="23745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6" name="Šípka doprava 65"/>
          <p:cNvSpPr/>
          <p:nvPr/>
        </p:nvSpPr>
        <p:spPr bwMode="auto">
          <a:xfrm rot="16200000">
            <a:off x="6672070" y="3820376"/>
            <a:ext cx="864084" cy="288032"/>
          </a:xfrm>
          <a:prstGeom prst="rightArrow">
            <a:avLst/>
          </a:prstGeom>
          <a:solidFill>
            <a:srgbClr val="7092BE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000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9" name="Obrázok 68"/>
          <p:cNvPicPr>
            <a:picLocks noChangeAspect="1"/>
          </p:cNvPicPr>
          <p:nvPr/>
        </p:nvPicPr>
        <p:blipFill rotWithShape="1">
          <a:blip r:embed="rId9"/>
          <a:srcRect r="86484"/>
          <a:stretch/>
        </p:blipFill>
        <p:spPr>
          <a:xfrm>
            <a:off x="2018788" y="4198990"/>
            <a:ext cx="548821" cy="491505"/>
          </a:xfrm>
          <a:prstGeom prst="rect">
            <a:avLst/>
          </a:prstGeom>
        </p:spPr>
      </p:pic>
      <p:pic>
        <p:nvPicPr>
          <p:cNvPr id="70" name="Obrázok 69"/>
          <p:cNvPicPr>
            <a:picLocks noChangeAspect="1"/>
          </p:cNvPicPr>
          <p:nvPr/>
        </p:nvPicPr>
        <p:blipFill rotWithShape="1">
          <a:blip r:embed="rId10"/>
          <a:srcRect r="88802"/>
          <a:stretch/>
        </p:blipFill>
        <p:spPr>
          <a:xfrm>
            <a:off x="2038434" y="5078035"/>
            <a:ext cx="457167" cy="712519"/>
          </a:xfrm>
          <a:prstGeom prst="rect">
            <a:avLst/>
          </a:prstGeom>
        </p:spPr>
      </p:pic>
      <p:pic>
        <p:nvPicPr>
          <p:cNvPr id="53" name="Obrázok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3244" y="2924339"/>
            <a:ext cx="428738" cy="394400"/>
          </a:xfrm>
          <a:prstGeom prst="rect">
            <a:avLst/>
          </a:prstGeom>
        </p:spPr>
      </p:pic>
      <p:pic>
        <p:nvPicPr>
          <p:cNvPr id="58" name="Obrázok 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9617" y="2921124"/>
            <a:ext cx="428738" cy="394400"/>
          </a:xfrm>
          <a:prstGeom prst="rect">
            <a:avLst/>
          </a:prstGeom>
        </p:spPr>
      </p:pic>
      <p:pic>
        <p:nvPicPr>
          <p:cNvPr id="60" name="Obrázok 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8355" y="2912782"/>
            <a:ext cx="428738" cy="394400"/>
          </a:xfrm>
          <a:prstGeom prst="rect">
            <a:avLst/>
          </a:prstGeom>
        </p:spPr>
      </p:pic>
      <p:sp>
        <p:nvSpPr>
          <p:cNvPr id="78" name="Šípka doprava 77"/>
          <p:cNvSpPr/>
          <p:nvPr/>
        </p:nvSpPr>
        <p:spPr bwMode="auto">
          <a:xfrm>
            <a:off x="8031475" y="5255156"/>
            <a:ext cx="385963" cy="260876"/>
          </a:xfrm>
          <a:prstGeom prst="rightArrow">
            <a:avLst/>
          </a:prstGeom>
          <a:solidFill>
            <a:srgbClr val="7092BE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000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14638" y="5277541"/>
            <a:ext cx="758981" cy="5452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74590" y="2845162"/>
            <a:ext cx="758981" cy="545200"/>
          </a:xfrm>
          <a:prstGeom prst="rect">
            <a:avLst/>
          </a:prstGeom>
        </p:spPr>
      </p:pic>
      <p:pic>
        <p:nvPicPr>
          <p:cNvPr id="71" name="Obrázok 24"/>
          <p:cNvPicPr>
            <a:picLocks noChangeAspect="1"/>
          </p:cNvPicPr>
          <p:nvPr/>
        </p:nvPicPr>
        <p:blipFill rotWithShape="1">
          <a:blip r:embed="rId3"/>
          <a:srcRect l="17430" r="10"/>
          <a:stretch/>
        </p:blipFill>
        <p:spPr>
          <a:xfrm>
            <a:off x="2639616" y="2187457"/>
            <a:ext cx="3528392" cy="1240216"/>
          </a:xfrm>
          <a:prstGeom prst="rect">
            <a:avLst/>
          </a:prstGeom>
        </p:spPr>
      </p:pic>
      <p:pic>
        <p:nvPicPr>
          <p:cNvPr id="81" name="Obrázok 68"/>
          <p:cNvPicPr>
            <a:picLocks noChangeAspect="1"/>
          </p:cNvPicPr>
          <p:nvPr/>
        </p:nvPicPr>
        <p:blipFill rotWithShape="1">
          <a:blip r:embed="rId9"/>
          <a:srcRect l="16842"/>
          <a:stretch/>
        </p:blipFill>
        <p:spPr>
          <a:xfrm>
            <a:off x="2711624" y="4202716"/>
            <a:ext cx="3376620" cy="491505"/>
          </a:xfrm>
          <a:prstGeom prst="rect">
            <a:avLst/>
          </a:prstGeom>
        </p:spPr>
      </p:pic>
      <p:pic>
        <p:nvPicPr>
          <p:cNvPr id="82" name="Obrázok 69"/>
          <p:cNvPicPr>
            <a:picLocks noChangeAspect="1"/>
          </p:cNvPicPr>
          <p:nvPr/>
        </p:nvPicPr>
        <p:blipFill rotWithShape="1">
          <a:blip r:embed="rId10"/>
          <a:srcRect l="16374"/>
          <a:stretch/>
        </p:blipFill>
        <p:spPr>
          <a:xfrm>
            <a:off x="2711624" y="5068838"/>
            <a:ext cx="3414006" cy="71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dĺžnik 31"/>
          <p:cNvSpPr/>
          <p:nvPr/>
        </p:nvSpPr>
        <p:spPr bwMode="auto">
          <a:xfrm>
            <a:off x="1723491" y="4020758"/>
            <a:ext cx="6264697" cy="1856514"/>
          </a:xfrm>
          <a:prstGeom prst="rect">
            <a:avLst/>
          </a:prstGeom>
          <a:solidFill>
            <a:srgbClr val="759E1A"/>
          </a:solidFill>
          <a:ln w="3175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000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9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74" name="Obdĺžnik 73"/>
          <p:cNvSpPr/>
          <p:nvPr/>
        </p:nvSpPr>
        <p:spPr bwMode="auto">
          <a:xfrm>
            <a:off x="1769039" y="4115919"/>
            <a:ext cx="4277419" cy="1674635"/>
          </a:xfrm>
          <a:prstGeom prst="rect">
            <a:avLst/>
          </a:prstGeom>
          <a:solidFill>
            <a:srgbClr val="759E1A"/>
          </a:solidFill>
          <a:ln w="3175">
            <a:solidFill>
              <a:srgbClr val="002060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000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9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31" name="Obdĺžnik 30"/>
          <p:cNvSpPr/>
          <p:nvPr/>
        </p:nvSpPr>
        <p:spPr bwMode="auto">
          <a:xfrm>
            <a:off x="6397824" y="1844824"/>
            <a:ext cx="3943182" cy="1788395"/>
          </a:xfrm>
          <a:prstGeom prst="rect">
            <a:avLst/>
          </a:prstGeom>
          <a:solidFill>
            <a:srgbClr val="C2DEA6"/>
          </a:solidFill>
          <a:ln w="3175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000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9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26" name="Obdĺžnik 25"/>
          <p:cNvSpPr/>
          <p:nvPr/>
        </p:nvSpPr>
        <p:spPr bwMode="auto">
          <a:xfrm>
            <a:off x="1703513" y="1844824"/>
            <a:ext cx="4320479" cy="1584176"/>
          </a:xfrm>
          <a:prstGeom prst="rect">
            <a:avLst/>
          </a:prstGeom>
          <a:solidFill>
            <a:srgbClr val="F2F0EE"/>
          </a:solidFill>
          <a:ln w="3175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000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9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Rámcový koncept riešenia – </a:t>
            </a:r>
            <a:r>
              <a:rPr lang="sk-SK" dirty="0" smtClean="0"/>
              <a:t>navrhované riešenie ISOH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30822EC0-E58D-4C36-BE7E-D3F051E5E6EA}" type="slidenum">
              <a:rPr lang="sk-SK" smtClean="0"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sk-SK" dirty="0">
              <a:cs typeface="Arial" charset="0"/>
            </a:endParaRPr>
          </a:p>
        </p:txBody>
      </p:sp>
      <p:sp>
        <p:nvSpPr>
          <p:cNvPr id="24" name="Šípka doprava 23"/>
          <p:cNvSpPr/>
          <p:nvPr/>
        </p:nvSpPr>
        <p:spPr bwMode="auto">
          <a:xfrm rot="5400000">
            <a:off x="6592319" y="3617541"/>
            <a:ext cx="519735" cy="2867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000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Zástupný symbol obsahu 2"/>
          <p:cNvSpPr>
            <a:spLocks noGrp="1"/>
          </p:cNvSpPr>
          <p:nvPr>
            <p:ph idx="1"/>
          </p:nvPr>
        </p:nvSpPr>
        <p:spPr>
          <a:xfrm>
            <a:off x="1753105" y="1844825"/>
            <a:ext cx="2182654" cy="268335"/>
          </a:xfrm>
        </p:spPr>
        <p:txBody>
          <a:bodyPr/>
          <a:lstStyle/>
          <a:p>
            <a:pPr marL="17100" indent="0">
              <a:spcBef>
                <a:spcPct val="0"/>
              </a:spcBef>
              <a:buNone/>
            </a:pPr>
            <a:r>
              <a:rPr lang="sk-SK" sz="1000" b="1" dirty="0">
                <a:solidFill>
                  <a:srgbClr val="002060"/>
                </a:solidFill>
              </a:rPr>
              <a:t>Výrobcovia / OZV / tretie osoby</a:t>
            </a:r>
            <a:endParaRPr lang="sk-SK" sz="800" dirty="0">
              <a:solidFill>
                <a:srgbClr val="002060"/>
              </a:solidFill>
            </a:endParaRPr>
          </a:p>
        </p:txBody>
      </p:sp>
      <p:sp>
        <p:nvSpPr>
          <p:cNvPr id="28" name="Obdĺžnik 27"/>
          <p:cNvSpPr/>
          <p:nvPr/>
        </p:nvSpPr>
        <p:spPr bwMode="auto">
          <a:xfrm>
            <a:off x="8544272" y="4023448"/>
            <a:ext cx="1796735" cy="713056"/>
          </a:xfrm>
          <a:prstGeom prst="rect">
            <a:avLst/>
          </a:prstGeom>
          <a:solidFill>
            <a:srgbClr val="F2F0EE"/>
          </a:solidFill>
          <a:ln w="3175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000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9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29" name="Obrázok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8368" y="4115918"/>
            <a:ext cx="768164" cy="545014"/>
          </a:xfrm>
          <a:prstGeom prst="rect">
            <a:avLst/>
          </a:prstGeom>
        </p:spPr>
      </p:pic>
      <p:sp>
        <p:nvSpPr>
          <p:cNvPr id="30" name="Zástupný symbol obsahu 2"/>
          <p:cNvSpPr txBox="1">
            <a:spLocks/>
          </p:cNvSpPr>
          <p:nvPr/>
        </p:nvSpPr>
        <p:spPr bwMode="auto">
          <a:xfrm>
            <a:off x="8544272" y="4023449"/>
            <a:ext cx="864096" cy="26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143C8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100" indent="0">
              <a:spcBef>
                <a:spcPct val="0"/>
              </a:spcBef>
              <a:buNone/>
            </a:pPr>
            <a:r>
              <a:rPr lang="sk-SK" sz="1000" b="1" kern="0" dirty="0">
                <a:solidFill>
                  <a:srgbClr val="002060"/>
                </a:solidFill>
              </a:rPr>
              <a:t>Verejnosť</a:t>
            </a:r>
            <a:endParaRPr lang="sk-SK" sz="800" kern="0" dirty="0">
              <a:solidFill>
                <a:srgbClr val="002060"/>
              </a:solidFill>
            </a:endParaRPr>
          </a:p>
        </p:txBody>
      </p:sp>
      <p:sp>
        <p:nvSpPr>
          <p:cNvPr id="37" name="Obdĺžnik 36"/>
          <p:cNvSpPr/>
          <p:nvPr/>
        </p:nvSpPr>
        <p:spPr bwMode="auto">
          <a:xfrm>
            <a:off x="8544272" y="4998547"/>
            <a:ext cx="1796735" cy="713056"/>
          </a:xfrm>
          <a:prstGeom prst="rect">
            <a:avLst/>
          </a:prstGeom>
          <a:solidFill>
            <a:srgbClr val="F2F0EE"/>
          </a:solidFill>
          <a:ln w="3175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000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9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38" name="Obrázok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6413" y="5143375"/>
            <a:ext cx="768967" cy="484441"/>
          </a:xfrm>
          <a:prstGeom prst="rect">
            <a:avLst/>
          </a:prstGeom>
        </p:spPr>
      </p:pic>
      <p:sp>
        <p:nvSpPr>
          <p:cNvPr id="39" name="Zástupný symbol obsahu 2"/>
          <p:cNvSpPr txBox="1">
            <a:spLocks/>
          </p:cNvSpPr>
          <p:nvPr/>
        </p:nvSpPr>
        <p:spPr bwMode="auto">
          <a:xfrm>
            <a:off x="8544272" y="5009207"/>
            <a:ext cx="864096" cy="26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143C8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100" indent="0">
              <a:spcBef>
                <a:spcPct val="0"/>
              </a:spcBef>
              <a:buNone/>
            </a:pPr>
            <a:r>
              <a:rPr lang="sk-SK" sz="1000" b="1" kern="0" dirty="0">
                <a:solidFill>
                  <a:srgbClr val="002060"/>
                </a:solidFill>
              </a:rPr>
              <a:t>SIŽP</a:t>
            </a:r>
            <a:endParaRPr lang="sk-SK" sz="800" kern="0" dirty="0">
              <a:solidFill>
                <a:srgbClr val="002060"/>
              </a:solidFill>
            </a:endParaRPr>
          </a:p>
        </p:txBody>
      </p:sp>
      <p:sp>
        <p:nvSpPr>
          <p:cNvPr id="44" name="Šípka doprava 43"/>
          <p:cNvSpPr/>
          <p:nvPr/>
        </p:nvSpPr>
        <p:spPr bwMode="auto">
          <a:xfrm rot="10800000">
            <a:off x="8076875" y="5265771"/>
            <a:ext cx="385963" cy="260876"/>
          </a:xfrm>
          <a:prstGeom prst="rightArrow">
            <a:avLst/>
          </a:prstGeom>
          <a:solidFill>
            <a:srgbClr val="7092BE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000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5" name="Šípka doprava 44"/>
          <p:cNvSpPr/>
          <p:nvPr/>
        </p:nvSpPr>
        <p:spPr bwMode="auto">
          <a:xfrm rot="16200000">
            <a:off x="8871941" y="3679356"/>
            <a:ext cx="286962" cy="260876"/>
          </a:xfrm>
          <a:prstGeom prst="rightArrow">
            <a:avLst/>
          </a:prstGeom>
          <a:solidFill>
            <a:srgbClr val="7092BE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000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Obdĺžnik 45"/>
          <p:cNvSpPr/>
          <p:nvPr/>
        </p:nvSpPr>
        <p:spPr bwMode="auto">
          <a:xfrm>
            <a:off x="6770269" y="2025964"/>
            <a:ext cx="1610675" cy="1403036"/>
          </a:xfrm>
          <a:prstGeom prst="rect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000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9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47" name="Obdĺžnik 46"/>
          <p:cNvSpPr/>
          <p:nvPr/>
        </p:nvSpPr>
        <p:spPr bwMode="auto">
          <a:xfrm>
            <a:off x="8544272" y="2025964"/>
            <a:ext cx="1610675" cy="1403036"/>
          </a:xfrm>
          <a:prstGeom prst="rect">
            <a:avLst/>
          </a:prstGeom>
          <a:solidFill>
            <a:srgbClr val="759E1A"/>
          </a:solidFill>
          <a:ln w="3175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000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9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35" name="Obrázok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2024" y="3102338"/>
            <a:ext cx="488634" cy="718455"/>
          </a:xfrm>
          <a:prstGeom prst="rect">
            <a:avLst/>
          </a:prstGeom>
        </p:spPr>
      </p:pic>
      <p:sp>
        <p:nvSpPr>
          <p:cNvPr id="48" name="Zástupný symbol obsahu 2"/>
          <p:cNvSpPr txBox="1">
            <a:spLocks/>
          </p:cNvSpPr>
          <p:nvPr/>
        </p:nvSpPr>
        <p:spPr bwMode="auto">
          <a:xfrm>
            <a:off x="6778892" y="2031922"/>
            <a:ext cx="1261325" cy="2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143C8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100" indent="0">
              <a:spcBef>
                <a:spcPct val="0"/>
              </a:spcBef>
              <a:buNone/>
            </a:pPr>
            <a:r>
              <a:rPr lang="sk-SK" sz="1050" b="1" kern="0" dirty="0">
                <a:solidFill>
                  <a:schemeClr val="bg1"/>
                </a:solidFill>
              </a:rPr>
              <a:t>Privátna zóna</a:t>
            </a:r>
            <a:endParaRPr lang="sk-SK" sz="900" kern="0" dirty="0"/>
          </a:p>
        </p:txBody>
      </p:sp>
      <p:pic>
        <p:nvPicPr>
          <p:cNvPr id="50" name="Obrázok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6242" y="2319968"/>
            <a:ext cx="1136603" cy="688890"/>
          </a:xfrm>
          <a:prstGeom prst="rect">
            <a:avLst/>
          </a:prstGeom>
        </p:spPr>
      </p:pic>
      <p:sp>
        <p:nvSpPr>
          <p:cNvPr id="51" name="Zástupný symbol obsahu 2"/>
          <p:cNvSpPr txBox="1">
            <a:spLocks/>
          </p:cNvSpPr>
          <p:nvPr/>
        </p:nvSpPr>
        <p:spPr bwMode="auto">
          <a:xfrm>
            <a:off x="6800606" y="3085474"/>
            <a:ext cx="1559218" cy="2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143C8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100" indent="0" algn="ctr">
              <a:spcBef>
                <a:spcPct val="0"/>
              </a:spcBef>
              <a:buNone/>
            </a:pPr>
            <a:r>
              <a:rPr lang="sk-SK" sz="900" b="1" kern="0" dirty="0">
                <a:solidFill>
                  <a:schemeClr val="bg1"/>
                </a:solidFill>
              </a:rPr>
              <a:t>Elektronické formuláre</a:t>
            </a:r>
            <a:endParaRPr lang="sk-SK" sz="700" kern="0" dirty="0"/>
          </a:p>
        </p:txBody>
      </p:sp>
      <p:sp>
        <p:nvSpPr>
          <p:cNvPr id="52" name="Zástupný symbol obsahu 2"/>
          <p:cNvSpPr txBox="1">
            <a:spLocks/>
          </p:cNvSpPr>
          <p:nvPr/>
        </p:nvSpPr>
        <p:spPr bwMode="auto">
          <a:xfrm>
            <a:off x="8530684" y="2031922"/>
            <a:ext cx="1261325" cy="2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143C8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100" indent="0">
              <a:spcBef>
                <a:spcPct val="0"/>
              </a:spcBef>
              <a:buNone/>
            </a:pPr>
            <a:r>
              <a:rPr lang="sk-SK" sz="1050" b="1" kern="0" dirty="0">
                <a:solidFill>
                  <a:schemeClr val="bg1"/>
                </a:solidFill>
              </a:rPr>
              <a:t>Verejná zóna</a:t>
            </a:r>
            <a:endParaRPr lang="sk-SK" sz="900" kern="0" dirty="0"/>
          </a:p>
        </p:txBody>
      </p:sp>
      <p:pic>
        <p:nvPicPr>
          <p:cNvPr id="54" name="Obrázok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3626" y="2358283"/>
            <a:ext cx="428738" cy="394400"/>
          </a:xfrm>
          <a:prstGeom prst="rect">
            <a:avLst/>
          </a:prstGeom>
        </p:spPr>
      </p:pic>
      <p:pic>
        <p:nvPicPr>
          <p:cNvPr id="55" name="Obrázok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9999" y="2355068"/>
            <a:ext cx="428738" cy="394400"/>
          </a:xfrm>
          <a:prstGeom prst="rect">
            <a:avLst/>
          </a:prstGeom>
        </p:spPr>
      </p:pic>
      <p:pic>
        <p:nvPicPr>
          <p:cNvPr id="56" name="Obrázok 5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8737" y="2346726"/>
            <a:ext cx="428738" cy="394400"/>
          </a:xfrm>
          <a:prstGeom prst="rect">
            <a:avLst/>
          </a:prstGeom>
        </p:spPr>
      </p:pic>
      <p:sp>
        <p:nvSpPr>
          <p:cNvPr id="57" name="Zástupný symbol obsahu 2"/>
          <p:cNvSpPr txBox="1">
            <a:spLocks/>
          </p:cNvSpPr>
          <p:nvPr/>
        </p:nvSpPr>
        <p:spPr bwMode="auto">
          <a:xfrm>
            <a:off x="8535188" y="2820978"/>
            <a:ext cx="1619759" cy="57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143C8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100" indent="0">
              <a:spcBef>
                <a:spcPct val="0"/>
              </a:spcBef>
              <a:buNone/>
            </a:pPr>
            <a:r>
              <a:rPr lang="sk-SK" sz="900" b="1" kern="0" dirty="0">
                <a:solidFill>
                  <a:schemeClr val="bg1"/>
                </a:solidFill>
              </a:rPr>
              <a:t>Verejné registre výrobcov a OZV, prezentácia informácii</a:t>
            </a:r>
          </a:p>
        </p:txBody>
      </p:sp>
      <p:cxnSp>
        <p:nvCxnSpPr>
          <p:cNvPr id="59" name="Rovná spojovacia šípka 58"/>
          <p:cNvCxnSpPr/>
          <p:nvPr/>
        </p:nvCxnSpPr>
        <p:spPr bwMode="auto">
          <a:xfrm>
            <a:off x="2102083" y="4850784"/>
            <a:ext cx="0" cy="2158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Rovná spojovacia šípka 60"/>
          <p:cNvCxnSpPr/>
          <p:nvPr/>
        </p:nvCxnSpPr>
        <p:spPr bwMode="auto">
          <a:xfrm>
            <a:off x="2844432" y="4850783"/>
            <a:ext cx="0" cy="2158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2" name="Rovná spojovacia šípka 61"/>
          <p:cNvCxnSpPr/>
          <p:nvPr/>
        </p:nvCxnSpPr>
        <p:spPr bwMode="auto">
          <a:xfrm>
            <a:off x="3467312" y="4864122"/>
            <a:ext cx="0" cy="2158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Rovná spojovacia šípka 62"/>
          <p:cNvCxnSpPr/>
          <p:nvPr/>
        </p:nvCxnSpPr>
        <p:spPr bwMode="auto">
          <a:xfrm>
            <a:off x="4246387" y="4869246"/>
            <a:ext cx="0" cy="2158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" name="Rovná spojovacia šípka 63"/>
          <p:cNvCxnSpPr/>
          <p:nvPr/>
        </p:nvCxnSpPr>
        <p:spPr bwMode="auto">
          <a:xfrm>
            <a:off x="4973381" y="4864121"/>
            <a:ext cx="0" cy="2158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5" name="Rovná spojovacia šípka 64"/>
          <p:cNvCxnSpPr/>
          <p:nvPr/>
        </p:nvCxnSpPr>
        <p:spPr bwMode="auto">
          <a:xfrm>
            <a:off x="5624968" y="4858908"/>
            <a:ext cx="0" cy="2158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6" name="Šípka doprava 65"/>
          <p:cNvSpPr/>
          <p:nvPr/>
        </p:nvSpPr>
        <p:spPr bwMode="auto">
          <a:xfrm rot="16200000">
            <a:off x="7023902" y="3604257"/>
            <a:ext cx="488408" cy="28803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000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9" name="Obrázok 6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4771" y="4429990"/>
            <a:ext cx="4060499" cy="491505"/>
          </a:xfrm>
          <a:prstGeom prst="rect">
            <a:avLst/>
          </a:prstGeom>
        </p:spPr>
      </p:pic>
      <p:pic>
        <p:nvPicPr>
          <p:cNvPr id="70" name="Obrázok 6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4417" y="5078035"/>
            <a:ext cx="4082495" cy="712519"/>
          </a:xfrm>
          <a:prstGeom prst="rect">
            <a:avLst/>
          </a:prstGeom>
        </p:spPr>
      </p:pic>
      <p:pic>
        <p:nvPicPr>
          <p:cNvPr id="71" name="Obrázok 7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26479" y="3906753"/>
            <a:ext cx="507256" cy="636447"/>
          </a:xfrm>
          <a:prstGeom prst="rect">
            <a:avLst/>
          </a:prstGeom>
        </p:spPr>
      </p:pic>
      <p:sp>
        <p:nvSpPr>
          <p:cNvPr id="73" name="Obdĺžnik 72"/>
          <p:cNvSpPr/>
          <p:nvPr/>
        </p:nvSpPr>
        <p:spPr bwMode="auto">
          <a:xfrm>
            <a:off x="6359828" y="5199761"/>
            <a:ext cx="482847" cy="2586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000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7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76" name="Obdĺžnik 75"/>
          <p:cNvSpPr/>
          <p:nvPr/>
        </p:nvSpPr>
        <p:spPr bwMode="auto">
          <a:xfrm>
            <a:off x="6923115" y="5199761"/>
            <a:ext cx="861948" cy="25866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000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11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9" name="Obdĺžnik 78"/>
          <p:cNvSpPr/>
          <p:nvPr/>
        </p:nvSpPr>
        <p:spPr bwMode="auto">
          <a:xfrm>
            <a:off x="6361625" y="5546541"/>
            <a:ext cx="1405174" cy="278048"/>
          </a:xfrm>
          <a:prstGeom prst="rect">
            <a:avLst/>
          </a:prstGeom>
          <a:solidFill>
            <a:srgbClr val="FFD44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000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7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81" name="Zástupný symbol obsahu 2"/>
          <p:cNvSpPr txBox="1">
            <a:spLocks/>
          </p:cNvSpPr>
          <p:nvPr/>
        </p:nvSpPr>
        <p:spPr bwMode="auto">
          <a:xfrm>
            <a:off x="6375343" y="5204931"/>
            <a:ext cx="509582" cy="18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143C8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100" indent="0">
              <a:spcBef>
                <a:spcPct val="0"/>
              </a:spcBef>
              <a:buNone/>
            </a:pPr>
            <a:r>
              <a:rPr lang="sk-SK" sz="1000" b="1" kern="0" dirty="0">
                <a:solidFill>
                  <a:schemeClr val="bg1"/>
                </a:solidFill>
              </a:rPr>
              <a:t>IAM</a:t>
            </a:r>
            <a:endParaRPr lang="sk-SK" sz="800" kern="0" dirty="0">
              <a:solidFill>
                <a:schemeClr val="bg1"/>
              </a:solidFill>
            </a:endParaRPr>
          </a:p>
        </p:txBody>
      </p:sp>
      <p:sp>
        <p:nvSpPr>
          <p:cNvPr id="82" name="Zástupný symbol obsahu 2"/>
          <p:cNvSpPr txBox="1">
            <a:spLocks/>
          </p:cNvSpPr>
          <p:nvPr/>
        </p:nvSpPr>
        <p:spPr bwMode="auto">
          <a:xfrm>
            <a:off x="6961380" y="5200278"/>
            <a:ext cx="811145" cy="18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143C8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100" indent="0">
              <a:spcBef>
                <a:spcPct val="0"/>
              </a:spcBef>
              <a:buNone/>
            </a:pPr>
            <a:r>
              <a:rPr lang="sk-SK" sz="1000" b="1" kern="0" dirty="0">
                <a:solidFill>
                  <a:schemeClr val="bg1"/>
                </a:solidFill>
              </a:rPr>
              <a:t>Ohlásenia</a:t>
            </a:r>
            <a:endParaRPr lang="sk-SK" sz="800" kern="0" dirty="0">
              <a:solidFill>
                <a:schemeClr val="bg1"/>
              </a:solidFill>
            </a:endParaRPr>
          </a:p>
        </p:txBody>
      </p:sp>
      <p:sp>
        <p:nvSpPr>
          <p:cNvPr id="83" name="Zástupný symbol obsahu 2"/>
          <p:cNvSpPr txBox="1">
            <a:spLocks/>
          </p:cNvSpPr>
          <p:nvPr/>
        </p:nvSpPr>
        <p:spPr bwMode="auto">
          <a:xfrm>
            <a:off x="6739284" y="5559116"/>
            <a:ext cx="867844" cy="22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143C8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100" indent="0">
              <a:spcBef>
                <a:spcPct val="0"/>
              </a:spcBef>
              <a:buNone/>
            </a:pPr>
            <a:r>
              <a:rPr lang="sk-SK" sz="1000" b="1" kern="0" dirty="0">
                <a:solidFill>
                  <a:schemeClr val="bg1"/>
                </a:solidFill>
              </a:rPr>
              <a:t>Registre</a:t>
            </a:r>
            <a:endParaRPr lang="sk-SK" sz="800" kern="0" dirty="0">
              <a:solidFill>
                <a:schemeClr val="bg1"/>
              </a:solidFill>
            </a:endParaRPr>
          </a:p>
        </p:txBody>
      </p:sp>
      <p:sp>
        <p:nvSpPr>
          <p:cNvPr id="53" name="Zástupný symbol obsahu 2"/>
          <p:cNvSpPr txBox="1">
            <a:spLocks/>
          </p:cNvSpPr>
          <p:nvPr/>
        </p:nvSpPr>
        <p:spPr bwMode="auto">
          <a:xfrm>
            <a:off x="1753009" y="4153558"/>
            <a:ext cx="2412268" cy="26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143C8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100" indent="0">
              <a:spcBef>
                <a:spcPct val="0"/>
              </a:spcBef>
              <a:buNone/>
            </a:pPr>
            <a:r>
              <a:rPr lang="sk-SK" sz="1000" b="1" kern="0" dirty="0">
                <a:solidFill>
                  <a:srgbClr val="002060"/>
                </a:solidFill>
              </a:rPr>
              <a:t>Odbor odpadového hospodárstva</a:t>
            </a:r>
            <a:endParaRPr lang="sk-SK" sz="800" kern="0" dirty="0">
              <a:solidFill>
                <a:srgbClr val="002060"/>
              </a:solidFill>
            </a:endParaRPr>
          </a:p>
        </p:txBody>
      </p:sp>
      <p:sp>
        <p:nvSpPr>
          <p:cNvPr id="58" name="Obdĺžnik 73"/>
          <p:cNvSpPr/>
          <p:nvPr/>
        </p:nvSpPr>
        <p:spPr bwMode="auto">
          <a:xfrm>
            <a:off x="6139973" y="4124666"/>
            <a:ext cx="1332857" cy="977353"/>
          </a:xfrm>
          <a:prstGeom prst="rect">
            <a:avLst/>
          </a:prstGeom>
          <a:solidFill>
            <a:srgbClr val="759E1A"/>
          </a:solidFill>
          <a:ln w="3175">
            <a:solidFill>
              <a:srgbClr val="002060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000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9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60" name="Zástupný symbol obsahu 2"/>
          <p:cNvSpPr txBox="1">
            <a:spLocks/>
          </p:cNvSpPr>
          <p:nvPr/>
        </p:nvSpPr>
        <p:spPr bwMode="auto">
          <a:xfrm>
            <a:off x="6096807" y="4161195"/>
            <a:ext cx="1376023" cy="26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143C8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100" indent="0">
              <a:spcBef>
                <a:spcPct val="0"/>
              </a:spcBef>
              <a:buNone/>
            </a:pPr>
            <a:r>
              <a:rPr lang="sk-SK" sz="1000" b="1" kern="0" dirty="0">
                <a:solidFill>
                  <a:srgbClr val="002060"/>
                </a:solidFill>
              </a:rPr>
              <a:t>Odbor informatiky</a:t>
            </a:r>
            <a:endParaRPr lang="sk-SK" sz="800" kern="0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15153" y="4476625"/>
            <a:ext cx="845276" cy="547763"/>
          </a:xfrm>
          <a:prstGeom prst="rect">
            <a:avLst/>
          </a:prstGeom>
        </p:spPr>
      </p:pic>
      <p:sp>
        <p:nvSpPr>
          <p:cNvPr id="23" name="Šípka doprava 22"/>
          <p:cNvSpPr/>
          <p:nvPr/>
        </p:nvSpPr>
        <p:spPr bwMode="auto">
          <a:xfrm>
            <a:off x="6117711" y="2584354"/>
            <a:ext cx="720080" cy="24962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000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7" name="Šípka doprava 44"/>
          <p:cNvSpPr/>
          <p:nvPr/>
        </p:nvSpPr>
        <p:spPr bwMode="auto">
          <a:xfrm rot="19036138">
            <a:off x="7899426" y="3647770"/>
            <a:ext cx="802958" cy="260876"/>
          </a:xfrm>
          <a:prstGeom prst="rightArrow">
            <a:avLst/>
          </a:prstGeom>
          <a:solidFill>
            <a:srgbClr val="7092BE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000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749425" y="2189163"/>
            <a:ext cx="4275138" cy="1239837"/>
            <a:chOff x="1102" y="1379"/>
            <a:chExt cx="2693" cy="781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02" y="1379"/>
              <a:ext cx="2693" cy="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3" y="1441"/>
              <a:ext cx="124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3" y="1441"/>
              <a:ext cx="124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7"/>
            <p:cNvSpPr>
              <a:spLocks noEditPoints="1"/>
            </p:cNvSpPr>
            <p:nvPr/>
          </p:nvSpPr>
          <p:spPr bwMode="auto">
            <a:xfrm>
              <a:off x="1316" y="1444"/>
              <a:ext cx="117" cy="102"/>
            </a:xfrm>
            <a:custGeom>
              <a:avLst/>
              <a:gdLst>
                <a:gd name="T0" fmla="*/ 73 w 453"/>
                <a:gd name="T1" fmla="*/ 341 h 394"/>
                <a:gd name="T2" fmla="*/ 301 w 453"/>
                <a:gd name="T3" fmla="*/ 393 h 394"/>
                <a:gd name="T4" fmla="*/ 374 w 453"/>
                <a:gd name="T5" fmla="*/ 374 h 394"/>
                <a:gd name="T6" fmla="*/ 404 w 453"/>
                <a:gd name="T7" fmla="*/ 379 h 394"/>
                <a:gd name="T8" fmla="*/ 453 w 453"/>
                <a:gd name="T9" fmla="*/ 329 h 394"/>
                <a:gd name="T10" fmla="*/ 453 w 453"/>
                <a:gd name="T11" fmla="*/ 185 h 394"/>
                <a:gd name="T12" fmla="*/ 329 w 453"/>
                <a:gd name="T13" fmla="*/ 14 h 394"/>
                <a:gd name="T14" fmla="*/ 124 w 453"/>
                <a:gd name="T15" fmla="*/ 0 h 394"/>
                <a:gd name="T16" fmla="*/ 0 w 453"/>
                <a:gd name="T17" fmla="*/ 174 h 394"/>
                <a:gd name="T18" fmla="*/ 0 w 453"/>
                <a:gd name="T19" fmla="*/ 256 h 394"/>
                <a:gd name="T20" fmla="*/ 26 w 453"/>
                <a:gd name="T21" fmla="*/ 309 h 394"/>
                <a:gd name="T22" fmla="*/ 56 w 453"/>
                <a:gd name="T23" fmla="*/ 314 h 394"/>
                <a:gd name="T24" fmla="*/ 73 w 453"/>
                <a:gd name="T25" fmla="*/ 34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3" h="394">
                  <a:moveTo>
                    <a:pt x="73" y="341"/>
                  </a:moveTo>
                  <a:cubicBezTo>
                    <a:pt x="143" y="376"/>
                    <a:pt x="222" y="394"/>
                    <a:pt x="301" y="393"/>
                  </a:cubicBezTo>
                  <a:cubicBezTo>
                    <a:pt x="327" y="393"/>
                    <a:pt x="352" y="387"/>
                    <a:pt x="374" y="374"/>
                  </a:cubicBezTo>
                  <a:cubicBezTo>
                    <a:pt x="382" y="382"/>
                    <a:pt x="394" y="384"/>
                    <a:pt x="404" y="379"/>
                  </a:cubicBezTo>
                  <a:cubicBezTo>
                    <a:pt x="426" y="368"/>
                    <a:pt x="443" y="351"/>
                    <a:pt x="453" y="329"/>
                  </a:cubicBezTo>
                  <a:lnTo>
                    <a:pt x="453" y="185"/>
                  </a:lnTo>
                  <a:cubicBezTo>
                    <a:pt x="449" y="109"/>
                    <a:pt x="401" y="43"/>
                    <a:pt x="329" y="14"/>
                  </a:cubicBezTo>
                  <a:moveTo>
                    <a:pt x="124" y="0"/>
                  </a:moveTo>
                  <a:cubicBezTo>
                    <a:pt x="52" y="30"/>
                    <a:pt x="3" y="97"/>
                    <a:pt x="0" y="174"/>
                  </a:cubicBezTo>
                  <a:lnTo>
                    <a:pt x="0" y="256"/>
                  </a:lnTo>
                  <a:cubicBezTo>
                    <a:pt x="0" y="276"/>
                    <a:pt x="10" y="296"/>
                    <a:pt x="26" y="309"/>
                  </a:cubicBezTo>
                  <a:cubicBezTo>
                    <a:pt x="34" y="317"/>
                    <a:pt x="46" y="319"/>
                    <a:pt x="56" y="314"/>
                  </a:cubicBezTo>
                  <a:cubicBezTo>
                    <a:pt x="57" y="325"/>
                    <a:pt x="63" y="335"/>
                    <a:pt x="73" y="341"/>
                  </a:cubicBezTo>
                </a:path>
              </a:pathLst>
            </a:custGeom>
            <a:noFill/>
            <a:ln w="6350" cap="rnd">
              <a:solidFill>
                <a:srgbClr val="3737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" y="1387"/>
              <a:ext cx="7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" y="1387"/>
              <a:ext cx="7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1341" y="1389"/>
              <a:ext cx="69" cy="68"/>
            </a:xfrm>
            <a:prstGeom prst="ellipse">
              <a:avLst/>
            </a:prstGeom>
            <a:noFill/>
            <a:ln w="6350" cap="rnd">
              <a:solidFill>
                <a:srgbClr val="3737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1108" y="1637"/>
              <a:ext cx="0" cy="11"/>
            </a:xfrm>
            <a:custGeom>
              <a:avLst/>
              <a:gdLst>
                <a:gd name="T0" fmla="*/ 11 h 11"/>
                <a:gd name="T1" fmla="*/ 0 h 11"/>
                <a:gd name="T2" fmla="*/ 11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1">
                  <a:moveTo>
                    <a:pt x="0" y="11"/>
                  </a:move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6350" cap="rnd">
              <a:solidFill>
                <a:srgbClr val="3737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1407" y="1472"/>
              <a:ext cx="12" cy="69"/>
            </a:xfrm>
            <a:custGeom>
              <a:avLst/>
              <a:gdLst>
                <a:gd name="T0" fmla="*/ 5 w 12"/>
                <a:gd name="T1" fmla="*/ 69 h 69"/>
                <a:gd name="T2" fmla="*/ 0 w 12"/>
                <a:gd name="T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69">
                  <a:moveTo>
                    <a:pt x="5" y="69"/>
                  </a:moveTo>
                  <a:cubicBezTo>
                    <a:pt x="12" y="45"/>
                    <a:pt x="10" y="22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737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1348" y="1443"/>
              <a:ext cx="52" cy="18"/>
            </a:xfrm>
            <a:custGeom>
              <a:avLst/>
              <a:gdLst>
                <a:gd name="T0" fmla="*/ 0 w 52"/>
                <a:gd name="T1" fmla="*/ 0 h 18"/>
                <a:gd name="T2" fmla="*/ 49 w 52"/>
                <a:gd name="T3" fmla="*/ 7 h 18"/>
                <a:gd name="T4" fmla="*/ 52 w 52"/>
                <a:gd name="T5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18">
                  <a:moveTo>
                    <a:pt x="0" y="0"/>
                  </a:moveTo>
                  <a:cubicBezTo>
                    <a:pt x="11" y="15"/>
                    <a:pt x="33" y="18"/>
                    <a:pt x="49" y="7"/>
                  </a:cubicBezTo>
                  <a:cubicBezTo>
                    <a:pt x="50" y="6"/>
                    <a:pt x="51" y="5"/>
                    <a:pt x="52" y="4"/>
                  </a:cubicBezTo>
                </a:path>
              </a:pathLst>
            </a:custGeom>
            <a:noFill/>
            <a:ln w="6350" cap="rnd">
              <a:solidFill>
                <a:srgbClr val="3737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1316" y="1386"/>
              <a:ext cx="117" cy="160"/>
            </a:xfrm>
            <a:custGeom>
              <a:avLst/>
              <a:gdLst>
                <a:gd name="T0" fmla="*/ 124 w 455"/>
                <a:gd name="T1" fmla="*/ 224 h 618"/>
                <a:gd name="T2" fmla="*/ 0 w 455"/>
                <a:gd name="T3" fmla="*/ 398 h 618"/>
                <a:gd name="T4" fmla="*/ 0 w 455"/>
                <a:gd name="T5" fmla="*/ 480 h 618"/>
                <a:gd name="T6" fmla="*/ 26 w 455"/>
                <a:gd name="T7" fmla="*/ 533 h 618"/>
                <a:gd name="T8" fmla="*/ 56 w 455"/>
                <a:gd name="T9" fmla="*/ 538 h 618"/>
                <a:gd name="T10" fmla="*/ 73 w 455"/>
                <a:gd name="T11" fmla="*/ 565 h 618"/>
                <a:gd name="T12" fmla="*/ 301 w 455"/>
                <a:gd name="T13" fmla="*/ 617 h 618"/>
                <a:gd name="T14" fmla="*/ 374 w 455"/>
                <a:gd name="T15" fmla="*/ 598 h 618"/>
                <a:gd name="T16" fmla="*/ 404 w 455"/>
                <a:gd name="T17" fmla="*/ 603 h 618"/>
                <a:gd name="T18" fmla="*/ 453 w 455"/>
                <a:gd name="T19" fmla="*/ 553 h 618"/>
                <a:gd name="T20" fmla="*/ 453 w 455"/>
                <a:gd name="T21" fmla="*/ 422 h 618"/>
                <a:gd name="T22" fmla="*/ 329 w 455"/>
                <a:gd name="T23" fmla="*/ 238 h 618"/>
                <a:gd name="T24" fmla="*/ 328 w 455"/>
                <a:gd name="T25" fmla="*/ 238 h 618"/>
                <a:gd name="T26" fmla="*/ 327 w 455"/>
                <a:gd name="T27" fmla="*/ 51 h 618"/>
                <a:gd name="T28" fmla="*/ 137 w 455"/>
                <a:gd name="T29" fmla="*/ 52 h 618"/>
                <a:gd name="T30" fmla="*/ 124 w 455"/>
                <a:gd name="T31" fmla="*/ 224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5" h="618">
                  <a:moveTo>
                    <a:pt x="124" y="224"/>
                  </a:moveTo>
                  <a:cubicBezTo>
                    <a:pt x="52" y="254"/>
                    <a:pt x="4" y="322"/>
                    <a:pt x="0" y="398"/>
                  </a:cubicBezTo>
                  <a:lnTo>
                    <a:pt x="0" y="480"/>
                  </a:lnTo>
                  <a:cubicBezTo>
                    <a:pt x="0" y="500"/>
                    <a:pt x="10" y="520"/>
                    <a:pt x="26" y="533"/>
                  </a:cubicBezTo>
                  <a:cubicBezTo>
                    <a:pt x="34" y="541"/>
                    <a:pt x="46" y="543"/>
                    <a:pt x="56" y="538"/>
                  </a:cubicBezTo>
                  <a:cubicBezTo>
                    <a:pt x="57" y="549"/>
                    <a:pt x="63" y="559"/>
                    <a:pt x="73" y="565"/>
                  </a:cubicBezTo>
                  <a:cubicBezTo>
                    <a:pt x="143" y="600"/>
                    <a:pt x="222" y="618"/>
                    <a:pt x="301" y="617"/>
                  </a:cubicBezTo>
                  <a:cubicBezTo>
                    <a:pt x="327" y="617"/>
                    <a:pt x="352" y="611"/>
                    <a:pt x="374" y="598"/>
                  </a:cubicBezTo>
                  <a:cubicBezTo>
                    <a:pt x="382" y="606"/>
                    <a:pt x="394" y="608"/>
                    <a:pt x="404" y="603"/>
                  </a:cubicBezTo>
                  <a:cubicBezTo>
                    <a:pt x="426" y="592"/>
                    <a:pt x="443" y="575"/>
                    <a:pt x="453" y="553"/>
                  </a:cubicBezTo>
                  <a:lnTo>
                    <a:pt x="453" y="422"/>
                  </a:lnTo>
                  <a:cubicBezTo>
                    <a:pt x="455" y="341"/>
                    <a:pt x="405" y="268"/>
                    <a:pt x="329" y="238"/>
                  </a:cubicBezTo>
                  <a:lnTo>
                    <a:pt x="328" y="238"/>
                  </a:lnTo>
                  <a:cubicBezTo>
                    <a:pt x="380" y="186"/>
                    <a:pt x="380" y="103"/>
                    <a:pt x="327" y="51"/>
                  </a:cubicBezTo>
                  <a:cubicBezTo>
                    <a:pt x="275" y="0"/>
                    <a:pt x="189" y="0"/>
                    <a:pt x="137" y="52"/>
                  </a:cubicBezTo>
                  <a:cubicBezTo>
                    <a:pt x="89" y="98"/>
                    <a:pt x="84" y="171"/>
                    <a:pt x="124" y="224"/>
                  </a:cubicBez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1273" y="1572"/>
              <a:ext cx="252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altLang="sk-SK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Elektro</a:t>
              </a:r>
              <a:endParaRPr kumimoji="0" lang="sk-SK" alt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6160" name="Picture 16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" y="1441"/>
              <a:ext cx="124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1" name="Picture 17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" y="1441"/>
              <a:ext cx="124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Freeform 18"/>
            <p:cNvSpPr>
              <a:spLocks noEditPoints="1"/>
            </p:cNvSpPr>
            <p:nvPr/>
          </p:nvSpPr>
          <p:spPr bwMode="auto">
            <a:xfrm>
              <a:off x="1765" y="1444"/>
              <a:ext cx="117" cy="102"/>
            </a:xfrm>
            <a:custGeom>
              <a:avLst/>
              <a:gdLst>
                <a:gd name="T0" fmla="*/ 74 w 454"/>
                <a:gd name="T1" fmla="*/ 341 h 394"/>
                <a:gd name="T2" fmla="*/ 301 w 454"/>
                <a:gd name="T3" fmla="*/ 393 h 394"/>
                <a:gd name="T4" fmla="*/ 375 w 454"/>
                <a:gd name="T5" fmla="*/ 374 h 394"/>
                <a:gd name="T6" fmla="*/ 404 w 454"/>
                <a:gd name="T7" fmla="*/ 379 h 394"/>
                <a:gd name="T8" fmla="*/ 454 w 454"/>
                <a:gd name="T9" fmla="*/ 329 h 394"/>
                <a:gd name="T10" fmla="*/ 454 w 454"/>
                <a:gd name="T11" fmla="*/ 185 h 394"/>
                <a:gd name="T12" fmla="*/ 329 w 454"/>
                <a:gd name="T13" fmla="*/ 14 h 394"/>
                <a:gd name="T14" fmla="*/ 125 w 454"/>
                <a:gd name="T15" fmla="*/ 0 h 394"/>
                <a:gd name="T16" fmla="*/ 0 w 454"/>
                <a:gd name="T17" fmla="*/ 174 h 394"/>
                <a:gd name="T18" fmla="*/ 1 w 454"/>
                <a:gd name="T19" fmla="*/ 256 h 394"/>
                <a:gd name="T20" fmla="*/ 27 w 454"/>
                <a:gd name="T21" fmla="*/ 309 h 394"/>
                <a:gd name="T22" fmla="*/ 56 w 454"/>
                <a:gd name="T23" fmla="*/ 314 h 394"/>
                <a:gd name="T24" fmla="*/ 74 w 454"/>
                <a:gd name="T25" fmla="*/ 34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394">
                  <a:moveTo>
                    <a:pt x="74" y="341"/>
                  </a:moveTo>
                  <a:cubicBezTo>
                    <a:pt x="144" y="376"/>
                    <a:pt x="222" y="394"/>
                    <a:pt x="301" y="393"/>
                  </a:cubicBezTo>
                  <a:cubicBezTo>
                    <a:pt x="327" y="393"/>
                    <a:pt x="352" y="387"/>
                    <a:pt x="375" y="374"/>
                  </a:cubicBezTo>
                  <a:cubicBezTo>
                    <a:pt x="383" y="382"/>
                    <a:pt x="395" y="384"/>
                    <a:pt x="404" y="379"/>
                  </a:cubicBezTo>
                  <a:cubicBezTo>
                    <a:pt x="426" y="368"/>
                    <a:pt x="444" y="351"/>
                    <a:pt x="454" y="329"/>
                  </a:cubicBezTo>
                  <a:lnTo>
                    <a:pt x="454" y="185"/>
                  </a:lnTo>
                  <a:cubicBezTo>
                    <a:pt x="450" y="109"/>
                    <a:pt x="401" y="43"/>
                    <a:pt x="329" y="14"/>
                  </a:cubicBezTo>
                  <a:moveTo>
                    <a:pt x="125" y="0"/>
                  </a:moveTo>
                  <a:cubicBezTo>
                    <a:pt x="52" y="30"/>
                    <a:pt x="4" y="97"/>
                    <a:pt x="0" y="174"/>
                  </a:cubicBezTo>
                  <a:lnTo>
                    <a:pt x="1" y="256"/>
                  </a:lnTo>
                  <a:cubicBezTo>
                    <a:pt x="1" y="276"/>
                    <a:pt x="10" y="296"/>
                    <a:pt x="27" y="309"/>
                  </a:cubicBezTo>
                  <a:cubicBezTo>
                    <a:pt x="35" y="317"/>
                    <a:pt x="47" y="319"/>
                    <a:pt x="56" y="314"/>
                  </a:cubicBezTo>
                  <a:cubicBezTo>
                    <a:pt x="58" y="325"/>
                    <a:pt x="64" y="335"/>
                    <a:pt x="74" y="341"/>
                  </a:cubicBezTo>
                </a:path>
              </a:pathLst>
            </a:custGeom>
            <a:noFill/>
            <a:ln w="6350" cap="rnd">
              <a:solidFill>
                <a:srgbClr val="3737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pic>
          <p:nvPicPr>
            <p:cNvPr id="6163" name="Picture 19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1387"/>
              <a:ext cx="7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4" name="Picture 20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1387"/>
              <a:ext cx="7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Oval 21"/>
            <p:cNvSpPr>
              <a:spLocks noChangeArrowheads="1"/>
            </p:cNvSpPr>
            <p:nvPr/>
          </p:nvSpPr>
          <p:spPr bwMode="auto">
            <a:xfrm>
              <a:off x="1790" y="1389"/>
              <a:ext cx="70" cy="68"/>
            </a:xfrm>
            <a:prstGeom prst="ellipse">
              <a:avLst/>
            </a:prstGeom>
            <a:noFill/>
            <a:ln w="6350" cap="rnd">
              <a:solidFill>
                <a:srgbClr val="3737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1768" y="1461"/>
              <a:ext cx="22" cy="64"/>
            </a:xfrm>
            <a:custGeom>
              <a:avLst/>
              <a:gdLst>
                <a:gd name="T0" fmla="*/ 11 w 22"/>
                <a:gd name="T1" fmla="*/ 64 h 64"/>
                <a:gd name="T2" fmla="*/ 22 w 22"/>
                <a:gd name="T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" h="64">
                  <a:moveTo>
                    <a:pt x="11" y="64"/>
                  </a:moveTo>
                  <a:cubicBezTo>
                    <a:pt x="0" y="41"/>
                    <a:pt x="4" y="18"/>
                    <a:pt x="22" y="0"/>
                  </a:cubicBezTo>
                </a:path>
              </a:pathLst>
            </a:custGeom>
            <a:noFill/>
            <a:ln w="6350" cap="rnd">
              <a:solidFill>
                <a:srgbClr val="3737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1857" y="1472"/>
              <a:ext cx="12" cy="69"/>
            </a:xfrm>
            <a:custGeom>
              <a:avLst/>
              <a:gdLst>
                <a:gd name="T0" fmla="*/ 5 w 12"/>
                <a:gd name="T1" fmla="*/ 69 h 69"/>
                <a:gd name="T2" fmla="*/ 0 w 12"/>
                <a:gd name="T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69">
                  <a:moveTo>
                    <a:pt x="5" y="69"/>
                  </a:moveTo>
                  <a:cubicBezTo>
                    <a:pt x="12" y="45"/>
                    <a:pt x="10" y="22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737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1797" y="1443"/>
              <a:ext cx="53" cy="18"/>
            </a:xfrm>
            <a:custGeom>
              <a:avLst/>
              <a:gdLst>
                <a:gd name="T0" fmla="*/ 0 w 53"/>
                <a:gd name="T1" fmla="*/ 0 h 18"/>
                <a:gd name="T2" fmla="*/ 49 w 53"/>
                <a:gd name="T3" fmla="*/ 7 h 18"/>
                <a:gd name="T4" fmla="*/ 53 w 53"/>
                <a:gd name="T5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18">
                  <a:moveTo>
                    <a:pt x="0" y="0"/>
                  </a:moveTo>
                  <a:cubicBezTo>
                    <a:pt x="12" y="15"/>
                    <a:pt x="34" y="18"/>
                    <a:pt x="49" y="7"/>
                  </a:cubicBezTo>
                  <a:cubicBezTo>
                    <a:pt x="50" y="6"/>
                    <a:pt x="52" y="5"/>
                    <a:pt x="53" y="4"/>
                  </a:cubicBezTo>
                </a:path>
              </a:pathLst>
            </a:custGeom>
            <a:noFill/>
            <a:ln w="6350" cap="rnd">
              <a:solidFill>
                <a:srgbClr val="3737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33" name="Freeform 25"/>
            <p:cNvSpPr>
              <a:spLocks/>
            </p:cNvSpPr>
            <p:nvPr/>
          </p:nvSpPr>
          <p:spPr bwMode="auto">
            <a:xfrm>
              <a:off x="1765" y="1386"/>
              <a:ext cx="118" cy="160"/>
            </a:xfrm>
            <a:custGeom>
              <a:avLst/>
              <a:gdLst>
                <a:gd name="T0" fmla="*/ 125 w 455"/>
                <a:gd name="T1" fmla="*/ 224 h 618"/>
                <a:gd name="T2" fmla="*/ 0 w 455"/>
                <a:gd name="T3" fmla="*/ 398 h 618"/>
                <a:gd name="T4" fmla="*/ 1 w 455"/>
                <a:gd name="T5" fmla="*/ 480 h 618"/>
                <a:gd name="T6" fmla="*/ 27 w 455"/>
                <a:gd name="T7" fmla="*/ 533 h 618"/>
                <a:gd name="T8" fmla="*/ 56 w 455"/>
                <a:gd name="T9" fmla="*/ 538 h 618"/>
                <a:gd name="T10" fmla="*/ 74 w 455"/>
                <a:gd name="T11" fmla="*/ 565 h 618"/>
                <a:gd name="T12" fmla="*/ 301 w 455"/>
                <a:gd name="T13" fmla="*/ 617 h 618"/>
                <a:gd name="T14" fmla="*/ 375 w 455"/>
                <a:gd name="T15" fmla="*/ 598 h 618"/>
                <a:gd name="T16" fmla="*/ 404 w 455"/>
                <a:gd name="T17" fmla="*/ 603 h 618"/>
                <a:gd name="T18" fmla="*/ 454 w 455"/>
                <a:gd name="T19" fmla="*/ 553 h 618"/>
                <a:gd name="T20" fmla="*/ 454 w 455"/>
                <a:gd name="T21" fmla="*/ 422 h 618"/>
                <a:gd name="T22" fmla="*/ 329 w 455"/>
                <a:gd name="T23" fmla="*/ 238 h 618"/>
                <a:gd name="T24" fmla="*/ 328 w 455"/>
                <a:gd name="T25" fmla="*/ 238 h 618"/>
                <a:gd name="T26" fmla="*/ 328 w 455"/>
                <a:gd name="T27" fmla="*/ 51 h 618"/>
                <a:gd name="T28" fmla="*/ 137 w 455"/>
                <a:gd name="T29" fmla="*/ 52 h 618"/>
                <a:gd name="T30" fmla="*/ 125 w 455"/>
                <a:gd name="T31" fmla="*/ 224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5" h="618">
                  <a:moveTo>
                    <a:pt x="125" y="224"/>
                  </a:moveTo>
                  <a:cubicBezTo>
                    <a:pt x="53" y="254"/>
                    <a:pt x="5" y="322"/>
                    <a:pt x="0" y="398"/>
                  </a:cubicBezTo>
                  <a:lnTo>
                    <a:pt x="1" y="480"/>
                  </a:lnTo>
                  <a:cubicBezTo>
                    <a:pt x="1" y="500"/>
                    <a:pt x="10" y="520"/>
                    <a:pt x="27" y="533"/>
                  </a:cubicBezTo>
                  <a:cubicBezTo>
                    <a:pt x="35" y="541"/>
                    <a:pt x="47" y="543"/>
                    <a:pt x="56" y="538"/>
                  </a:cubicBezTo>
                  <a:cubicBezTo>
                    <a:pt x="58" y="549"/>
                    <a:pt x="64" y="559"/>
                    <a:pt x="74" y="565"/>
                  </a:cubicBezTo>
                  <a:cubicBezTo>
                    <a:pt x="144" y="600"/>
                    <a:pt x="222" y="618"/>
                    <a:pt x="301" y="617"/>
                  </a:cubicBezTo>
                  <a:cubicBezTo>
                    <a:pt x="327" y="617"/>
                    <a:pt x="352" y="611"/>
                    <a:pt x="375" y="598"/>
                  </a:cubicBezTo>
                  <a:cubicBezTo>
                    <a:pt x="383" y="606"/>
                    <a:pt x="395" y="608"/>
                    <a:pt x="404" y="603"/>
                  </a:cubicBezTo>
                  <a:cubicBezTo>
                    <a:pt x="426" y="592"/>
                    <a:pt x="444" y="575"/>
                    <a:pt x="454" y="553"/>
                  </a:cubicBezTo>
                  <a:lnTo>
                    <a:pt x="454" y="422"/>
                  </a:lnTo>
                  <a:cubicBezTo>
                    <a:pt x="455" y="341"/>
                    <a:pt x="406" y="268"/>
                    <a:pt x="329" y="238"/>
                  </a:cubicBezTo>
                  <a:lnTo>
                    <a:pt x="328" y="238"/>
                  </a:lnTo>
                  <a:cubicBezTo>
                    <a:pt x="381" y="186"/>
                    <a:pt x="381" y="103"/>
                    <a:pt x="328" y="51"/>
                  </a:cubicBezTo>
                  <a:cubicBezTo>
                    <a:pt x="275" y="0"/>
                    <a:pt x="190" y="0"/>
                    <a:pt x="137" y="52"/>
                  </a:cubicBezTo>
                  <a:cubicBezTo>
                    <a:pt x="90" y="98"/>
                    <a:pt x="85" y="171"/>
                    <a:pt x="125" y="224"/>
                  </a:cubicBez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34" name="Rectangle 26"/>
            <p:cNvSpPr>
              <a:spLocks noChangeArrowheads="1"/>
            </p:cNvSpPr>
            <p:nvPr/>
          </p:nvSpPr>
          <p:spPr bwMode="auto">
            <a:xfrm>
              <a:off x="1739" y="1572"/>
              <a:ext cx="215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altLang="sk-SK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Obaly</a:t>
              </a:r>
              <a:endParaRPr kumimoji="0" lang="sk-SK" alt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6171" name="Picture 27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1" y="1441"/>
              <a:ext cx="124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2" name="Picture 28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1" y="1441"/>
              <a:ext cx="124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2215" y="1444"/>
              <a:ext cx="117" cy="102"/>
            </a:xfrm>
            <a:custGeom>
              <a:avLst/>
              <a:gdLst>
                <a:gd name="T0" fmla="*/ 73 w 453"/>
                <a:gd name="T1" fmla="*/ 341 h 394"/>
                <a:gd name="T2" fmla="*/ 301 w 453"/>
                <a:gd name="T3" fmla="*/ 393 h 394"/>
                <a:gd name="T4" fmla="*/ 374 w 453"/>
                <a:gd name="T5" fmla="*/ 374 h 394"/>
                <a:gd name="T6" fmla="*/ 404 w 453"/>
                <a:gd name="T7" fmla="*/ 379 h 394"/>
                <a:gd name="T8" fmla="*/ 453 w 453"/>
                <a:gd name="T9" fmla="*/ 329 h 394"/>
                <a:gd name="T10" fmla="*/ 453 w 453"/>
                <a:gd name="T11" fmla="*/ 185 h 394"/>
                <a:gd name="T12" fmla="*/ 329 w 453"/>
                <a:gd name="T13" fmla="*/ 14 h 394"/>
                <a:gd name="T14" fmla="*/ 124 w 453"/>
                <a:gd name="T15" fmla="*/ 0 h 394"/>
                <a:gd name="T16" fmla="*/ 0 w 453"/>
                <a:gd name="T17" fmla="*/ 174 h 394"/>
                <a:gd name="T18" fmla="*/ 1 w 453"/>
                <a:gd name="T19" fmla="*/ 256 h 394"/>
                <a:gd name="T20" fmla="*/ 26 w 453"/>
                <a:gd name="T21" fmla="*/ 309 h 394"/>
                <a:gd name="T22" fmla="*/ 56 w 453"/>
                <a:gd name="T23" fmla="*/ 314 h 394"/>
                <a:gd name="T24" fmla="*/ 73 w 453"/>
                <a:gd name="T25" fmla="*/ 34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3" h="394">
                  <a:moveTo>
                    <a:pt x="73" y="341"/>
                  </a:moveTo>
                  <a:cubicBezTo>
                    <a:pt x="144" y="376"/>
                    <a:pt x="222" y="394"/>
                    <a:pt x="301" y="393"/>
                  </a:cubicBezTo>
                  <a:cubicBezTo>
                    <a:pt x="327" y="393"/>
                    <a:pt x="352" y="387"/>
                    <a:pt x="374" y="374"/>
                  </a:cubicBezTo>
                  <a:cubicBezTo>
                    <a:pt x="382" y="382"/>
                    <a:pt x="394" y="384"/>
                    <a:pt x="404" y="379"/>
                  </a:cubicBezTo>
                  <a:cubicBezTo>
                    <a:pt x="426" y="368"/>
                    <a:pt x="443" y="351"/>
                    <a:pt x="453" y="329"/>
                  </a:cubicBezTo>
                  <a:lnTo>
                    <a:pt x="453" y="185"/>
                  </a:lnTo>
                  <a:cubicBezTo>
                    <a:pt x="449" y="109"/>
                    <a:pt x="401" y="43"/>
                    <a:pt x="329" y="14"/>
                  </a:cubicBezTo>
                  <a:moveTo>
                    <a:pt x="124" y="0"/>
                  </a:moveTo>
                  <a:cubicBezTo>
                    <a:pt x="52" y="30"/>
                    <a:pt x="4" y="97"/>
                    <a:pt x="0" y="174"/>
                  </a:cubicBezTo>
                  <a:lnTo>
                    <a:pt x="1" y="256"/>
                  </a:lnTo>
                  <a:cubicBezTo>
                    <a:pt x="0" y="276"/>
                    <a:pt x="10" y="296"/>
                    <a:pt x="26" y="309"/>
                  </a:cubicBezTo>
                  <a:cubicBezTo>
                    <a:pt x="34" y="317"/>
                    <a:pt x="46" y="319"/>
                    <a:pt x="56" y="314"/>
                  </a:cubicBezTo>
                  <a:cubicBezTo>
                    <a:pt x="57" y="325"/>
                    <a:pt x="63" y="335"/>
                    <a:pt x="73" y="341"/>
                  </a:cubicBezTo>
                </a:path>
              </a:pathLst>
            </a:custGeom>
            <a:noFill/>
            <a:ln w="6350" cap="rnd">
              <a:solidFill>
                <a:srgbClr val="3737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pic>
          <p:nvPicPr>
            <p:cNvPr id="6174" name="Picture 30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0" y="1387"/>
              <a:ext cx="7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5" name="Picture 31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0" y="1387"/>
              <a:ext cx="7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2240" y="1389"/>
              <a:ext cx="69" cy="68"/>
            </a:xfrm>
            <a:prstGeom prst="ellipse">
              <a:avLst/>
            </a:prstGeom>
            <a:noFill/>
            <a:ln w="6350" cap="rnd">
              <a:solidFill>
                <a:srgbClr val="3737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41" name="Freeform 33"/>
            <p:cNvSpPr>
              <a:spLocks/>
            </p:cNvSpPr>
            <p:nvPr/>
          </p:nvSpPr>
          <p:spPr bwMode="auto">
            <a:xfrm>
              <a:off x="2218" y="1461"/>
              <a:ext cx="22" cy="64"/>
            </a:xfrm>
            <a:custGeom>
              <a:avLst/>
              <a:gdLst>
                <a:gd name="T0" fmla="*/ 11 w 22"/>
                <a:gd name="T1" fmla="*/ 64 h 64"/>
                <a:gd name="T2" fmla="*/ 22 w 22"/>
                <a:gd name="T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" h="64">
                  <a:moveTo>
                    <a:pt x="11" y="64"/>
                  </a:moveTo>
                  <a:cubicBezTo>
                    <a:pt x="0" y="41"/>
                    <a:pt x="3" y="18"/>
                    <a:pt x="22" y="0"/>
                  </a:cubicBezTo>
                </a:path>
              </a:pathLst>
            </a:custGeom>
            <a:noFill/>
            <a:ln w="6350" cap="rnd">
              <a:solidFill>
                <a:srgbClr val="3737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2306" y="1472"/>
              <a:ext cx="12" cy="69"/>
            </a:xfrm>
            <a:custGeom>
              <a:avLst/>
              <a:gdLst>
                <a:gd name="T0" fmla="*/ 6 w 12"/>
                <a:gd name="T1" fmla="*/ 69 h 69"/>
                <a:gd name="T2" fmla="*/ 0 w 12"/>
                <a:gd name="T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69">
                  <a:moveTo>
                    <a:pt x="6" y="69"/>
                  </a:moveTo>
                  <a:cubicBezTo>
                    <a:pt x="12" y="45"/>
                    <a:pt x="10" y="22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737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>
              <a:off x="2247" y="1443"/>
              <a:ext cx="52" cy="18"/>
            </a:xfrm>
            <a:custGeom>
              <a:avLst/>
              <a:gdLst>
                <a:gd name="T0" fmla="*/ 0 w 52"/>
                <a:gd name="T1" fmla="*/ 0 h 18"/>
                <a:gd name="T2" fmla="*/ 49 w 52"/>
                <a:gd name="T3" fmla="*/ 7 h 18"/>
                <a:gd name="T4" fmla="*/ 52 w 52"/>
                <a:gd name="T5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18">
                  <a:moveTo>
                    <a:pt x="0" y="0"/>
                  </a:moveTo>
                  <a:cubicBezTo>
                    <a:pt x="11" y="15"/>
                    <a:pt x="33" y="18"/>
                    <a:pt x="49" y="7"/>
                  </a:cubicBezTo>
                  <a:cubicBezTo>
                    <a:pt x="50" y="6"/>
                    <a:pt x="51" y="5"/>
                    <a:pt x="52" y="4"/>
                  </a:cubicBezTo>
                </a:path>
              </a:pathLst>
            </a:custGeom>
            <a:noFill/>
            <a:ln w="6350" cap="rnd">
              <a:solidFill>
                <a:srgbClr val="3737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15" name="Freeform 36"/>
            <p:cNvSpPr>
              <a:spLocks/>
            </p:cNvSpPr>
            <p:nvPr/>
          </p:nvSpPr>
          <p:spPr bwMode="auto">
            <a:xfrm>
              <a:off x="2215" y="1386"/>
              <a:ext cx="117" cy="160"/>
            </a:xfrm>
            <a:custGeom>
              <a:avLst/>
              <a:gdLst>
                <a:gd name="T0" fmla="*/ 124 w 455"/>
                <a:gd name="T1" fmla="*/ 224 h 618"/>
                <a:gd name="T2" fmla="*/ 0 w 455"/>
                <a:gd name="T3" fmla="*/ 398 h 618"/>
                <a:gd name="T4" fmla="*/ 1 w 455"/>
                <a:gd name="T5" fmla="*/ 480 h 618"/>
                <a:gd name="T6" fmla="*/ 26 w 455"/>
                <a:gd name="T7" fmla="*/ 533 h 618"/>
                <a:gd name="T8" fmla="*/ 56 w 455"/>
                <a:gd name="T9" fmla="*/ 538 h 618"/>
                <a:gd name="T10" fmla="*/ 73 w 455"/>
                <a:gd name="T11" fmla="*/ 565 h 618"/>
                <a:gd name="T12" fmla="*/ 301 w 455"/>
                <a:gd name="T13" fmla="*/ 617 h 618"/>
                <a:gd name="T14" fmla="*/ 374 w 455"/>
                <a:gd name="T15" fmla="*/ 598 h 618"/>
                <a:gd name="T16" fmla="*/ 404 w 455"/>
                <a:gd name="T17" fmla="*/ 603 h 618"/>
                <a:gd name="T18" fmla="*/ 453 w 455"/>
                <a:gd name="T19" fmla="*/ 553 h 618"/>
                <a:gd name="T20" fmla="*/ 453 w 455"/>
                <a:gd name="T21" fmla="*/ 422 h 618"/>
                <a:gd name="T22" fmla="*/ 329 w 455"/>
                <a:gd name="T23" fmla="*/ 238 h 618"/>
                <a:gd name="T24" fmla="*/ 328 w 455"/>
                <a:gd name="T25" fmla="*/ 238 h 618"/>
                <a:gd name="T26" fmla="*/ 328 w 455"/>
                <a:gd name="T27" fmla="*/ 51 h 618"/>
                <a:gd name="T28" fmla="*/ 137 w 455"/>
                <a:gd name="T29" fmla="*/ 52 h 618"/>
                <a:gd name="T30" fmla="*/ 124 w 455"/>
                <a:gd name="T31" fmla="*/ 224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5" h="618">
                  <a:moveTo>
                    <a:pt x="124" y="224"/>
                  </a:moveTo>
                  <a:cubicBezTo>
                    <a:pt x="53" y="254"/>
                    <a:pt x="5" y="322"/>
                    <a:pt x="0" y="398"/>
                  </a:cubicBezTo>
                  <a:lnTo>
                    <a:pt x="1" y="480"/>
                  </a:lnTo>
                  <a:cubicBezTo>
                    <a:pt x="0" y="500"/>
                    <a:pt x="10" y="520"/>
                    <a:pt x="26" y="533"/>
                  </a:cubicBezTo>
                  <a:cubicBezTo>
                    <a:pt x="34" y="541"/>
                    <a:pt x="46" y="543"/>
                    <a:pt x="56" y="538"/>
                  </a:cubicBezTo>
                  <a:cubicBezTo>
                    <a:pt x="57" y="549"/>
                    <a:pt x="63" y="559"/>
                    <a:pt x="73" y="565"/>
                  </a:cubicBezTo>
                  <a:cubicBezTo>
                    <a:pt x="144" y="600"/>
                    <a:pt x="222" y="618"/>
                    <a:pt x="301" y="617"/>
                  </a:cubicBezTo>
                  <a:cubicBezTo>
                    <a:pt x="327" y="617"/>
                    <a:pt x="352" y="611"/>
                    <a:pt x="374" y="598"/>
                  </a:cubicBezTo>
                  <a:cubicBezTo>
                    <a:pt x="382" y="606"/>
                    <a:pt x="394" y="608"/>
                    <a:pt x="404" y="603"/>
                  </a:cubicBezTo>
                  <a:cubicBezTo>
                    <a:pt x="426" y="592"/>
                    <a:pt x="443" y="575"/>
                    <a:pt x="453" y="553"/>
                  </a:cubicBezTo>
                  <a:lnTo>
                    <a:pt x="453" y="422"/>
                  </a:lnTo>
                  <a:cubicBezTo>
                    <a:pt x="455" y="341"/>
                    <a:pt x="406" y="268"/>
                    <a:pt x="329" y="238"/>
                  </a:cubicBezTo>
                  <a:lnTo>
                    <a:pt x="328" y="238"/>
                  </a:lnTo>
                  <a:cubicBezTo>
                    <a:pt x="380" y="186"/>
                    <a:pt x="380" y="103"/>
                    <a:pt x="328" y="51"/>
                  </a:cubicBezTo>
                  <a:cubicBezTo>
                    <a:pt x="275" y="0"/>
                    <a:pt x="189" y="0"/>
                    <a:pt x="137" y="52"/>
                  </a:cubicBezTo>
                  <a:cubicBezTo>
                    <a:pt x="90" y="98"/>
                    <a:pt x="84" y="171"/>
                    <a:pt x="124" y="224"/>
                  </a:cubicBez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16" name="Rectangle 37"/>
            <p:cNvSpPr>
              <a:spLocks noChangeArrowheads="1"/>
            </p:cNvSpPr>
            <p:nvPr/>
          </p:nvSpPr>
          <p:spPr bwMode="auto">
            <a:xfrm>
              <a:off x="2117" y="1572"/>
              <a:ext cx="368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altLang="sk-SK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Neobalové</a:t>
              </a:r>
              <a:endParaRPr kumimoji="0" lang="sk-SK" alt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38"/>
            <p:cNvSpPr>
              <a:spLocks noChangeArrowheads="1"/>
            </p:cNvSpPr>
            <p:nvPr/>
          </p:nvSpPr>
          <p:spPr bwMode="auto">
            <a:xfrm>
              <a:off x="2161" y="1652"/>
              <a:ext cx="277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altLang="sk-SK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výrobky</a:t>
              </a:r>
              <a:endParaRPr kumimoji="0" lang="sk-SK" alt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6183" name="Picture 39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2" y="1441"/>
              <a:ext cx="124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4" name="Picture 40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2" y="1441"/>
              <a:ext cx="124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8" name="Freeform 41"/>
            <p:cNvSpPr>
              <a:spLocks noEditPoints="1"/>
            </p:cNvSpPr>
            <p:nvPr/>
          </p:nvSpPr>
          <p:spPr bwMode="auto">
            <a:xfrm>
              <a:off x="2664" y="1444"/>
              <a:ext cx="117" cy="102"/>
            </a:xfrm>
            <a:custGeom>
              <a:avLst/>
              <a:gdLst>
                <a:gd name="T0" fmla="*/ 74 w 454"/>
                <a:gd name="T1" fmla="*/ 341 h 394"/>
                <a:gd name="T2" fmla="*/ 302 w 454"/>
                <a:gd name="T3" fmla="*/ 393 h 394"/>
                <a:gd name="T4" fmla="*/ 375 w 454"/>
                <a:gd name="T5" fmla="*/ 374 h 394"/>
                <a:gd name="T6" fmla="*/ 404 w 454"/>
                <a:gd name="T7" fmla="*/ 379 h 394"/>
                <a:gd name="T8" fmla="*/ 454 w 454"/>
                <a:gd name="T9" fmla="*/ 329 h 394"/>
                <a:gd name="T10" fmla="*/ 454 w 454"/>
                <a:gd name="T11" fmla="*/ 185 h 394"/>
                <a:gd name="T12" fmla="*/ 330 w 454"/>
                <a:gd name="T13" fmla="*/ 14 h 394"/>
                <a:gd name="T14" fmla="*/ 125 w 454"/>
                <a:gd name="T15" fmla="*/ 0 h 394"/>
                <a:gd name="T16" fmla="*/ 0 w 454"/>
                <a:gd name="T17" fmla="*/ 174 h 394"/>
                <a:gd name="T18" fmla="*/ 1 w 454"/>
                <a:gd name="T19" fmla="*/ 256 h 394"/>
                <a:gd name="T20" fmla="*/ 27 w 454"/>
                <a:gd name="T21" fmla="*/ 309 h 394"/>
                <a:gd name="T22" fmla="*/ 57 w 454"/>
                <a:gd name="T23" fmla="*/ 314 h 394"/>
                <a:gd name="T24" fmla="*/ 74 w 454"/>
                <a:gd name="T25" fmla="*/ 34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394">
                  <a:moveTo>
                    <a:pt x="74" y="341"/>
                  </a:moveTo>
                  <a:cubicBezTo>
                    <a:pt x="144" y="376"/>
                    <a:pt x="222" y="394"/>
                    <a:pt x="302" y="393"/>
                  </a:cubicBezTo>
                  <a:cubicBezTo>
                    <a:pt x="327" y="393"/>
                    <a:pt x="353" y="387"/>
                    <a:pt x="375" y="374"/>
                  </a:cubicBezTo>
                  <a:cubicBezTo>
                    <a:pt x="383" y="382"/>
                    <a:pt x="395" y="384"/>
                    <a:pt x="404" y="379"/>
                  </a:cubicBezTo>
                  <a:cubicBezTo>
                    <a:pt x="426" y="368"/>
                    <a:pt x="444" y="351"/>
                    <a:pt x="454" y="329"/>
                  </a:cubicBezTo>
                  <a:lnTo>
                    <a:pt x="454" y="185"/>
                  </a:lnTo>
                  <a:cubicBezTo>
                    <a:pt x="450" y="109"/>
                    <a:pt x="401" y="43"/>
                    <a:pt x="330" y="14"/>
                  </a:cubicBezTo>
                  <a:moveTo>
                    <a:pt x="125" y="0"/>
                  </a:moveTo>
                  <a:cubicBezTo>
                    <a:pt x="53" y="30"/>
                    <a:pt x="4" y="97"/>
                    <a:pt x="0" y="174"/>
                  </a:cubicBezTo>
                  <a:lnTo>
                    <a:pt x="1" y="256"/>
                  </a:lnTo>
                  <a:cubicBezTo>
                    <a:pt x="1" y="276"/>
                    <a:pt x="10" y="296"/>
                    <a:pt x="27" y="309"/>
                  </a:cubicBezTo>
                  <a:cubicBezTo>
                    <a:pt x="35" y="317"/>
                    <a:pt x="47" y="319"/>
                    <a:pt x="57" y="314"/>
                  </a:cubicBezTo>
                  <a:cubicBezTo>
                    <a:pt x="58" y="325"/>
                    <a:pt x="64" y="335"/>
                    <a:pt x="74" y="341"/>
                  </a:cubicBezTo>
                </a:path>
              </a:pathLst>
            </a:custGeom>
            <a:noFill/>
            <a:ln w="6350" cap="rnd">
              <a:solidFill>
                <a:srgbClr val="3737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pic>
          <p:nvPicPr>
            <p:cNvPr id="6186" name="Picture 42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6" y="1387"/>
              <a:ext cx="75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7" name="Picture 43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6" y="1387"/>
              <a:ext cx="75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" name="Oval 44"/>
            <p:cNvSpPr>
              <a:spLocks noChangeArrowheads="1"/>
            </p:cNvSpPr>
            <p:nvPr/>
          </p:nvSpPr>
          <p:spPr bwMode="auto">
            <a:xfrm>
              <a:off x="2689" y="1389"/>
              <a:ext cx="70" cy="68"/>
            </a:xfrm>
            <a:prstGeom prst="ellipse">
              <a:avLst/>
            </a:prstGeom>
            <a:noFill/>
            <a:ln w="6350" cap="rnd">
              <a:solidFill>
                <a:srgbClr val="3737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20" name="Freeform 45"/>
            <p:cNvSpPr>
              <a:spLocks/>
            </p:cNvSpPr>
            <p:nvPr/>
          </p:nvSpPr>
          <p:spPr bwMode="auto">
            <a:xfrm>
              <a:off x="2667" y="1461"/>
              <a:ext cx="22" cy="64"/>
            </a:xfrm>
            <a:custGeom>
              <a:avLst/>
              <a:gdLst>
                <a:gd name="T0" fmla="*/ 12 w 22"/>
                <a:gd name="T1" fmla="*/ 64 h 64"/>
                <a:gd name="T2" fmla="*/ 22 w 22"/>
                <a:gd name="T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" h="64">
                  <a:moveTo>
                    <a:pt x="12" y="64"/>
                  </a:moveTo>
                  <a:cubicBezTo>
                    <a:pt x="0" y="41"/>
                    <a:pt x="4" y="18"/>
                    <a:pt x="22" y="0"/>
                  </a:cubicBezTo>
                </a:path>
              </a:pathLst>
            </a:custGeom>
            <a:noFill/>
            <a:ln w="6350" cap="rnd">
              <a:solidFill>
                <a:srgbClr val="3737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21" name="Freeform 46"/>
            <p:cNvSpPr>
              <a:spLocks/>
            </p:cNvSpPr>
            <p:nvPr/>
          </p:nvSpPr>
          <p:spPr bwMode="auto">
            <a:xfrm>
              <a:off x="2756" y="1472"/>
              <a:ext cx="12" cy="69"/>
            </a:xfrm>
            <a:custGeom>
              <a:avLst/>
              <a:gdLst>
                <a:gd name="T0" fmla="*/ 5 w 12"/>
                <a:gd name="T1" fmla="*/ 69 h 69"/>
                <a:gd name="T2" fmla="*/ 0 w 12"/>
                <a:gd name="T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69">
                  <a:moveTo>
                    <a:pt x="5" y="69"/>
                  </a:moveTo>
                  <a:cubicBezTo>
                    <a:pt x="12" y="45"/>
                    <a:pt x="10" y="22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737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22" name="Freeform 47"/>
            <p:cNvSpPr>
              <a:spLocks/>
            </p:cNvSpPr>
            <p:nvPr/>
          </p:nvSpPr>
          <p:spPr bwMode="auto">
            <a:xfrm>
              <a:off x="2696" y="1443"/>
              <a:ext cx="53" cy="18"/>
            </a:xfrm>
            <a:custGeom>
              <a:avLst/>
              <a:gdLst>
                <a:gd name="T0" fmla="*/ 0 w 53"/>
                <a:gd name="T1" fmla="*/ 0 h 18"/>
                <a:gd name="T2" fmla="*/ 49 w 53"/>
                <a:gd name="T3" fmla="*/ 7 h 18"/>
                <a:gd name="T4" fmla="*/ 53 w 53"/>
                <a:gd name="T5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18">
                  <a:moveTo>
                    <a:pt x="0" y="0"/>
                  </a:moveTo>
                  <a:cubicBezTo>
                    <a:pt x="12" y="15"/>
                    <a:pt x="34" y="18"/>
                    <a:pt x="49" y="7"/>
                  </a:cubicBezTo>
                  <a:cubicBezTo>
                    <a:pt x="50" y="6"/>
                    <a:pt x="52" y="5"/>
                    <a:pt x="53" y="4"/>
                  </a:cubicBezTo>
                </a:path>
              </a:pathLst>
            </a:custGeom>
            <a:noFill/>
            <a:ln w="6350" cap="rnd">
              <a:solidFill>
                <a:srgbClr val="3737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23" name="Freeform 48"/>
            <p:cNvSpPr>
              <a:spLocks/>
            </p:cNvSpPr>
            <p:nvPr/>
          </p:nvSpPr>
          <p:spPr bwMode="auto">
            <a:xfrm>
              <a:off x="2664" y="1386"/>
              <a:ext cx="118" cy="160"/>
            </a:xfrm>
            <a:custGeom>
              <a:avLst/>
              <a:gdLst>
                <a:gd name="T0" fmla="*/ 125 w 456"/>
                <a:gd name="T1" fmla="*/ 224 h 618"/>
                <a:gd name="T2" fmla="*/ 0 w 456"/>
                <a:gd name="T3" fmla="*/ 398 h 618"/>
                <a:gd name="T4" fmla="*/ 1 w 456"/>
                <a:gd name="T5" fmla="*/ 480 h 618"/>
                <a:gd name="T6" fmla="*/ 27 w 456"/>
                <a:gd name="T7" fmla="*/ 533 h 618"/>
                <a:gd name="T8" fmla="*/ 57 w 456"/>
                <a:gd name="T9" fmla="*/ 538 h 618"/>
                <a:gd name="T10" fmla="*/ 74 w 456"/>
                <a:gd name="T11" fmla="*/ 565 h 618"/>
                <a:gd name="T12" fmla="*/ 302 w 456"/>
                <a:gd name="T13" fmla="*/ 617 h 618"/>
                <a:gd name="T14" fmla="*/ 375 w 456"/>
                <a:gd name="T15" fmla="*/ 598 h 618"/>
                <a:gd name="T16" fmla="*/ 404 w 456"/>
                <a:gd name="T17" fmla="*/ 603 h 618"/>
                <a:gd name="T18" fmla="*/ 454 w 456"/>
                <a:gd name="T19" fmla="*/ 553 h 618"/>
                <a:gd name="T20" fmla="*/ 454 w 456"/>
                <a:gd name="T21" fmla="*/ 422 h 618"/>
                <a:gd name="T22" fmla="*/ 330 w 456"/>
                <a:gd name="T23" fmla="*/ 238 h 618"/>
                <a:gd name="T24" fmla="*/ 328 w 456"/>
                <a:gd name="T25" fmla="*/ 238 h 618"/>
                <a:gd name="T26" fmla="*/ 328 w 456"/>
                <a:gd name="T27" fmla="*/ 51 h 618"/>
                <a:gd name="T28" fmla="*/ 137 w 456"/>
                <a:gd name="T29" fmla="*/ 52 h 618"/>
                <a:gd name="T30" fmla="*/ 125 w 456"/>
                <a:gd name="T31" fmla="*/ 224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6" h="618">
                  <a:moveTo>
                    <a:pt x="125" y="224"/>
                  </a:moveTo>
                  <a:cubicBezTo>
                    <a:pt x="53" y="254"/>
                    <a:pt x="5" y="322"/>
                    <a:pt x="0" y="398"/>
                  </a:cubicBezTo>
                  <a:lnTo>
                    <a:pt x="1" y="480"/>
                  </a:lnTo>
                  <a:cubicBezTo>
                    <a:pt x="1" y="500"/>
                    <a:pt x="10" y="520"/>
                    <a:pt x="27" y="533"/>
                  </a:cubicBezTo>
                  <a:cubicBezTo>
                    <a:pt x="35" y="541"/>
                    <a:pt x="47" y="543"/>
                    <a:pt x="57" y="538"/>
                  </a:cubicBezTo>
                  <a:cubicBezTo>
                    <a:pt x="58" y="549"/>
                    <a:pt x="64" y="559"/>
                    <a:pt x="74" y="565"/>
                  </a:cubicBezTo>
                  <a:cubicBezTo>
                    <a:pt x="144" y="600"/>
                    <a:pt x="222" y="618"/>
                    <a:pt x="302" y="617"/>
                  </a:cubicBezTo>
                  <a:cubicBezTo>
                    <a:pt x="327" y="617"/>
                    <a:pt x="353" y="611"/>
                    <a:pt x="375" y="598"/>
                  </a:cubicBezTo>
                  <a:cubicBezTo>
                    <a:pt x="383" y="606"/>
                    <a:pt x="395" y="608"/>
                    <a:pt x="404" y="603"/>
                  </a:cubicBezTo>
                  <a:cubicBezTo>
                    <a:pt x="426" y="592"/>
                    <a:pt x="444" y="575"/>
                    <a:pt x="454" y="553"/>
                  </a:cubicBezTo>
                  <a:lnTo>
                    <a:pt x="454" y="422"/>
                  </a:lnTo>
                  <a:cubicBezTo>
                    <a:pt x="456" y="341"/>
                    <a:pt x="406" y="268"/>
                    <a:pt x="330" y="238"/>
                  </a:cubicBezTo>
                  <a:lnTo>
                    <a:pt x="328" y="238"/>
                  </a:lnTo>
                  <a:cubicBezTo>
                    <a:pt x="381" y="186"/>
                    <a:pt x="381" y="103"/>
                    <a:pt x="328" y="51"/>
                  </a:cubicBezTo>
                  <a:cubicBezTo>
                    <a:pt x="275" y="0"/>
                    <a:pt x="190" y="0"/>
                    <a:pt x="137" y="52"/>
                  </a:cubicBezTo>
                  <a:cubicBezTo>
                    <a:pt x="90" y="98"/>
                    <a:pt x="85" y="171"/>
                    <a:pt x="125" y="224"/>
                  </a:cubicBez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24" name="Rectangle 49"/>
            <p:cNvSpPr>
              <a:spLocks noChangeArrowheads="1"/>
            </p:cNvSpPr>
            <p:nvPr/>
          </p:nvSpPr>
          <p:spPr bwMode="auto">
            <a:xfrm>
              <a:off x="2592" y="1572"/>
              <a:ext cx="314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altLang="sk-SK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Batérie a</a:t>
              </a:r>
              <a:endParaRPr kumimoji="0" lang="sk-SK" alt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Rectangle 50"/>
            <p:cNvSpPr>
              <a:spLocks noChangeArrowheads="1"/>
            </p:cNvSpPr>
            <p:nvPr/>
          </p:nvSpPr>
          <p:spPr bwMode="auto">
            <a:xfrm>
              <a:off x="2544" y="1652"/>
              <a:ext cx="418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altLang="sk-SK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akumulátory</a:t>
              </a:r>
              <a:endParaRPr kumimoji="0" lang="sk-SK" alt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6195" name="Picture 51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" y="1441"/>
              <a:ext cx="124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6" name="Picture 52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" y="1441"/>
              <a:ext cx="124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" name="Freeform 53"/>
            <p:cNvSpPr>
              <a:spLocks noEditPoints="1"/>
            </p:cNvSpPr>
            <p:nvPr/>
          </p:nvSpPr>
          <p:spPr bwMode="auto">
            <a:xfrm>
              <a:off x="3102" y="1444"/>
              <a:ext cx="117" cy="103"/>
            </a:xfrm>
            <a:custGeom>
              <a:avLst/>
              <a:gdLst>
                <a:gd name="T0" fmla="*/ 73 w 453"/>
                <a:gd name="T1" fmla="*/ 341 h 395"/>
                <a:gd name="T2" fmla="*/ 301 w 453"/>
                <a:gd name="T3" fmla="*/ 394 h 395"/>
                <a:gd name="T4" fmla="*/ 374 w 453"/>
                <a:gd name="T5" fmla="*/ 375 h 395"/>
                <a:gd name="T6" fmla="*/ 404 w 453"/>
                <a:gd name="T7" fmla="*/ 380 h 395"/>
                <a:gd name="T8" fmla="*/ 453 w 453"/>
                <a:gd name="T9" fmla="*/ 329 h 395"/>
                <a:gd name="T10" fmla="*/ 453 w 453"/>
                <a:gd name="T11" fmla="*/ 185 h 395"/>
                <a:gd name="T12" fmla="*/ 329 w 453"/>
                <a:gd name="T13" fmla="*/ 15 h 395"/>
                <a:gd name="T14" fmla="*/ 124 w 453"/>
                <a:gd name="T15" fmla="*/ 0 h 395"/>
                <a:gd name="T16" fmla="*/ 0 w 453"/>
                <a:gd name="T17" fmla="*/ 174 h 395"/>
                <a:gd name="T18" fmla="*/ 0 w 453"/>
                <a:gd name="T19" fmla="*/ 256 h 395"/>
                <a:gd name="T20" fmla="*/ 26 w 453"/>
                <a:gd name="T21" fmla="*/ 310 h 395"/>
                <a:gd name="T22" fmla="*/ 56 w 453"/>
                <a:gd name="T23" fmla="*/ 315 h 395"/>
                <a:gd name="T24" fmla="*/ 73 w 453"/>
                <a:gd name="T25" fmla="*/ 34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3" h="395">
                  <a:moveTo>
                    <a:pt x="73" y="341"/>
                  </a:moveTo>
                  <a:cubicBezTo>
                    <a:pt x="143" y="377"/>
                    <a:pt x="222" y="395"/>
                    <a:pt x="301" y="394"/>
                  </a:cubicBezTo>
                  <a:cubicBezTo>
                    <a:pt x="327" y="394"/>
                    <a:pt x="352" y="387"/>
                    <a:pt x="374" y="375"/>
                  </a:cubicBezTo>
                  <a:cubicBezTo>
                    <a:pt x="382" y="382"/>
                    <a:pt x="394" y="384"/>
                    <a:pt x="404" y="380"/>
                  </a:cubicBezTo>
                  <a:cubicBezTo>
                    <a:pt x="426" y="369"/>
                    <a:pt x="443" y="351"/>
                    <a:pt x="453" y="329"/>
                  </a:cubicBezTo>
                  <a:lnTo>
                    <a:pt x="453" y="185"/>
                  </a:lnTo>
                  <a:cubicBezTo>
                    <a:pt x="449" y="110"/>
                    <a:pt x="401" y="43"/>
                    <a:pt x="329" y="15"/>
                  </a:cubicBezTo>
                  <a:moveTo>
                    <a:pt x="124" y="0"/>
                  </a:moveTo>
                  <a:cubicBezTo>
                    <a:pt x="52" y="30"/>
                    <a:pt x="3" y="98"/>
                    <a:pt x="0" y="174"/>
                  </a:cubicBezTo>
                  <a:lnTo>
                    <a:pt x="0" y="256"/>
                  </a:lnTo>
                  <a:cubicBezTo>
                    <a:pt x="0" y="277"/>
                    <a:pt x="10" y="297"/>
                    <a:pt x="26" y="310"/>
                  </a:cubicBezTo>
                  <a:cubicBezTo>
                    <a:pt x="34" y="317"/>
                    <a:pt x="46" y="319"/>
                    <a:pt x="56" y="315"/>
                  </a:cubicBezTo>
                  <a:cubicBezTo>
                    <a:pt x="57" y="326"/>
                    <a:pt x="63" y="335"/>
                    <a:pt x="73" y="341"/>
                  </a:cubicBezTo>
                </a:path>
              </a:pathLst>
            </a:custGeom>
            <a:noFill/>
            <a:ln w="6350" cap="rnd">
              <a:solidFill>
                <a:srgbClr val="3737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pic>
          <p:nvPicPr>
            <p:cNvPr id="6198" name="Picture 54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5" y="1387"/>
              <a:ext cx="7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9" name="Picture 55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5" y="1387"/>
              <a:ext cx="7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" name="Oval 56"/>
            <p:cNvSpPr>
              <a:spLocks noChangeArrowheads="1"/>
            </p:cNvSpPr>
            <p:nvPr/>
          </p:nvSpPr>
          <p:spPr bwMode="auto">
            <a:xfrm>
              <a:off x="3127" y="1389"/>
              <a:ext cx="70" cy="69"/>
            </a:xfrm>
            <a:prstGeom prst="ellipse">
              <a:avLst/>
            </a:prstGeom>
            <a:noFill/>
            <a:ln w="6350" cap="rnd">
              <a:solidFill>
                <a:srgbClr val="3737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6144" name="Freeform 57"/>
            <p:cNvSpPr>
              <a:spLocks/>
            </p:cNvSpPr>
            <p:nvPr/>
          </p:nvSpPr>
          <p:spPr bwMode="auto">
            <a:xfrm>
              <a:off x="3105" y="1461"/>
              <a:ext cx="22" cy="65"/>
            </a:xfrm>
            <a:custGeom>
              <a:avLst/>
              <a:gdLst>
                <a:gd name="T0" fmla="*/ 11 w 22"/>
                <a:gd name="T1" fmla="*/ 65 h 65"/>
                <a:gd name="T2" fmla="*/ 22 w 22"/>
                <a:gd name="T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" h="65">
                  <a:moveTo>
                    <a:pt x="11" y="65"/>
                  </a:moveTo>
                  <a:cubicBezTo>
                    <a:pt x="0" y="41"/>
                    <a:pt x="4" y="19"/>
                    <a:pt x="22" y="0"/>
                  </a:cubicBezTo>
                </a:path>
              </a:pathLst>
            </a:custGeom>
            <a:noFill/>
            <a:ln w="6350" cap="rnd">
              <a:solidFill>
                <a:srgbClr val="3737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6145" name="Freeform 58"/>
            <p:cNvSpPr>
              <a:spLocks/>
            </p:cNvSpPr>
            <p:nvPr/>
          </p:nvSpPr>
          <p:spPr bwMode="auto">
            <a:xfrm>
              <a:off x="3194" y="1473"/>
              <a:ext cx="11" cy="69"/>
            </a:xfrm>
            <a:custGeom>
              <a:avLst/>
              <a:gdLst>
                <a:gd name="T0" fmla="*/ 5 w 11"/>
                <a:gd name="T1" fmla="*/ 69 h 69"/>
                <a:gd name="T2" fmla="*/ 0 w 11"/>
                <a:gd name="T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69">
                  <a:moveTo>
                    <a:pt x="5" y="69"/>
                  </a:moveTo>
                  <a:cubicBezTo>
                    <a:pt x="11" y="45"/>
                    <a:pt x="10" y="22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737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6146" name="Freeform 59"/>
            <p:cNvSpPr>
              <a:spLocks/>
            </p:cNvSpPr>
            <p:nvPr/>
          </p:nvSpPr>
          <p:spPr bwMode="auto">
            <a:xfrm>
              <a:off x="3134" y="1444"/>
              <a:ext cx="53" cy="18"/>
            </a:xfrm>
            <a:custGeom>
              <a:avLst/>
              <a:gdLst>
                <a:gd name="T0" fmla="*/ 0 w 53"/>
                <a:gd name="T1" fmla="*/ 0 h 18"/>
                <a:gd name="T2" fmla="*/ 49 w 53"/>
                <a:gd name="T3" fmla="*/ 7 h 18"/>
                <a:gd name="T4" fmla="*/ 53 w 53"/>
                <a:gd name="T5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18">
                  <a:moveTo>
                    <a:pt x="0" y="0"/>
                  </a:moveTo>
                  <a:cubicBezTo>
                    <a:pt x="12" y="15"/>
                    <a:pt x="34" y="18"/>
                    <a:pt x="49" y="7"/>
                  </a:cubicBezTo>
                  <a:cubicBezTo>
                    <a:pt x="50" y="6"/>
                    <a:pt x="51" y="5"/>
                    <a:pt x="53" y="3"/>
                  </a:cubicBezTo>
                </a:path>
              </a:pathLst>
            </a:custGeom>
            <a:noFill/>
            <a:ln w="6350" cap="rnd">
              <a:solidFill>
                <a:srgbClr val="3737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6147" name="Freeform 60"/>
            <p:cNvSpPr>
              <a:spLocks/>
            </p:cNvSpPr>
            <p:nvPr/>
          </p:nvSpPr>
          <p:spPr bwMode="auto">
            <a:xfrm>
              <a:off x="3102" y="1386"/>
              <a:ext cx="118" cy="161"/>
            </a:xfrm>
            <a:custGeom>
              <a:avLst/>
              <a:gdLst>
                <a:gd name="T0" fmla="*/ 124 w 455"/>
                <a:gd name="T1" fmla="*/ 224 h 619"/>
                <a:gd name="T2" fmla="*/ 0 w 455"/>
                <a:gd name="T3" fmla="*/ 398 h 619"/>
                <a:gd name="T4" fmla="*/ 0 w 455"/>
                <a:gd name="T5" fmla="*/ 480 h 619"/>
                <a:gd name="T6" fmla="*/ 26 w 455"/>
                <a:gd name="T7" fmla="*/ 534 h 619"/>
                <a:gd name="T8" fmla="*/ 56 w 455"/>
                <a:gd name="T9" fmla="*/ 539 h 619"/>
                <a:gd name="T10" fmla="*/ 73 w 455"/>
                <a:gd name="T11" fmla="*/ 565 h 619"/>
                <a:gd name="T12" fmla="*/ 301 w 455"/>
                <a:gd name="T13" fmla="*/ 618 h 619"/>
                <a:gd name="T14" fmla="*/ 374 w 455"/>
                <a:gd name="T15" fmla="*/ 599 h 619"/>
                <a:gd name="T16" fmla="*/ 404 w 455"/>
                <a:gd name="T17" fmla="*/ 604 h 619"/>
                <a:gd name="T18" fmla="*/ 453 w 455"/>
                <a:gd name="T19" fmla="*/ 553 h 619"/>
                <a:gd name="T20" fmla="*/ 453 w 455"/>
                <a:gd name="T21" fmla="*/ 423 h 619"/>
                <a:gd name="T22" fmla="*/ 329 w 455"/>
                <a:gd name="T23" fmla="*/ 239 h 619"/>
                <a:gd name="T24" fmla="*/ 328 w 455"/>
                <a:gd name="T25" fmla="*/ 238 h 619"/>
                <a:gd name="T26" fmla="*/ 327 w 455"/>
                <a:gd name="T27" fmla="*/ 52 h 619"/>
                <a:gd name="T28" fmla="*/ 137 w 455"/>
                <a:gd name="T29" fmla="*/ 52 h 619"/>
                <a:gd name="T30" fmla="*/ 124 w 455"/>
                <a:gd name="T31" fmla="*/ 224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5" h="619">
                  <a:moveTo>
                    <a:pt x="124" y="224"/>
                  </a:moveTo>
                  <a:cubicBezTo>
                    <a:pt x="52" y="255"/>
                    <a:pt x="4" y="322"/>
                    <a:pt x="0" y="398"/>
                  </a:cubicBezTo>
                  <a:lnTo>
                    <a:pt x="0" y="480"/>
                  </a:lnTo>
                  <a:cubicBezTo>
                    <a:pt x="0" y="501"/>
                    <a:pt x="10" y="521"/>
                    <a:pt x="26" y="534"/>
                  </a:cubicBezTo>
                  <a:cubicBezTo>
                    <a:pt x="34" y="541"/>
                    <a:pt x="46" y="543"/>
                    <a:pt x="56" y="539"/>
                  </a:cubicBezTo>
                  <a:cubicBezTo>
                    <a:pt x="57" y="550"/>
                    <a:pt x="63" y="559"/>
                    <a:pt x="73" y="565"/>
                  </a:cubicBezTo>
                  <a:cubicBezTo>
                    <a:pt x="143" y="601"/>
                    <a:pt x="222" y="619"/>
                    <a:pt x="301" y="618"/>
                  </a:cubicBezTo>
                  <a:cubicBezTo>
                    <a:pt x="327" y="618"/>
                    <a:pt x="352" y="611"/>
                    <a:pt x="374" y="599"/>
                  </a:cubicBezTo>
                  <a:cubicBezTo>
                    <a:pt x="382" y="606"/>
                    <a:pt x="394" y="608"/>
                    <a:pt x="404" y="604"/>
                  </a:cubicBezTo>
                  <a:cubicBezTo>
                    <a:pt x="426" y="593"/>
                    <a:pt x="443" y="575"/>
                    <a:pt x="453" y="553"/>
                  </a:cubicBezTo>
                  <a:lnTo>
                    <a:pt x="453" y="423"/>
                  </a:lnTo>
                  <a:cubicBezTo>
                    <a:pt x="455" y="342"/>
                    <a:pt x="405" y="269"/>
                    <a:pt x="329" y="239"/>
                  </a:cubicBezTo>
                  <a:lnTo>
                    <a:pt x="328" y="238"/>
                  </a:lnTo>
                  <a:cubicBezTo>
                    <a:pt x="380" y="187"/>
                    <a:pt x="380" y="103"/>
                    <a:pt x="327" y="52"/>
                  </a:cubicBezTo>
                  <a:cubicBezTo>
                    <a:pt x="275" y="0"/>
                    <a:pt x="189" y="0"/>
                    <a:pt x="137" y="52"/>
                  </a:cubicBezTo>
                  <a:cubicBezTo>
                    <a:pt x="89" y="99"/>
                    <a:pt x="84" y="172"/>
                    <a:pt x="124" y="224"/>
                  </a:cubicBez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6148" name="Rectangle 61"/>
            <p:cNvSpPr>
              <a:spLocks noChangeArrowheads="1"/>
            </p:cNvSpPr>
            <p:nvPr/>
          </p:nvSpPr>
          <p:spPr bwMode="auto">
            <a:xfrm>
              <a:off x="3054" y="1571"/>
              <a:ext cx="26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altLang="sk-SK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Vozidlá</a:t>
              </a:r>
              <a:endParaRPr kumimoji="0" lang="sk-SK" alt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6206" name="Picture 62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9" y="1441"/>
              <a:ext cx="124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07" name="Picture 63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9" y="1441"/>
              <a:ext cx="124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1" name="Freeform 64"/>
            <p:cNvSpPr>
              <a:spLocks noEditPoints="1"/>
            </p:cNvSpPr>
            <p:nvPr/>
          </p:nvSpPr>
          <p:spPr bwMode="auto">
            <a:xfrm>
              <a:off x="3493" y="1444"/>
              <a:ext cx="117" cy="103"/>
            </a:xfrm>
            <a:custGeom>
              <a:avLst/>
              <a:gdLst>
                <a:gd name="T0" fmla="*/ 73 w 453"/>
                <a:gd name="T1" fmla="*/ 341 h 395"/>
                <a:gd name="T2" fmla="*/ 301 w 453"/>
                <a:gd name="T3" fmla="*/ 394 h 395"/>
                <a:gd name="T4" fmla="*/ 374 w 453"/>
                <a:gd name="T5" fmla="*/ 375 h 395"/>
                <a:gd name="T6" fmla="*/ 404 w 453"/>
                <a:gd name="T7" fmla="*/ 380 h 395"/>
                <a:gd name="T8" fmla="*/ 453 w 453"/>
                <a:gd name="T9" fmla="*/ 329 h 395"/>
                <a:gd name="T10" fmla="*/ 453 w 453"/>
                <a:gd name="T11" fmla="*/ 185 h 395"/>
                <a:gd name="T12" fmla="*/ 329 w 453"/>
                <a:gd name="T13" fmla="*/ 15 h 395"/>
                <a:gd name="T14" fmla="*/ 124 w 453"/>
                <a:gd name="T15" fmla="*/ 0 h 395"/>
                <a:gd name="T16" fmla="*/ 0 w 453"/>
                <a:gd name="T17" fmla="*/ 174 h 395"/>
                <a:gd name="T18" fmla="*/ 0 w 453"/>
                <a:gd name="T19" fmla="*/ 256 h 395"/>
                <a:gd name="T20" fmla="*/ 26 w 453"/>
                <a:gd name="T21" fmla="*/ 310 h 395"/>
                <a:gd name="T22" fmla="*/ 56 w 453"/>
                <a:gd name="T23" fmla="*/ 315 h 395"/>
                <a:gd name="T24" fmla="*/ 73 w 453"/>
                <a:gd name="T25" fmla="*/ 34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3" h="395">
                  <a:moveTo>
                    <a:pt x="73" y="341"/>
                  </a:moveTo>
                  <a:cubicBezTo>
                    <a:pt x="143" y="377"/>
                    <a:pt x="221" y="395"/>
                    <a:pt x="301" y="394"/>
                  </a:cubicBezTo>
                  <a:cubicBezTo>
                    <a:pt x="326" y="394"/>
                    <a:pt x="352" y="387"/>
                    <a:pt x="374" y="375"/>
                  </a:cubicBezTo>
                  <a:cubicBezTo>
                    <a:pt x="382" y="382"/>
                    <a:pt x="394" y="384"/>
                    <a:pt x="404" y="380"/>
                  </a:cubicBezTo>
                  <a:cubicBezTo>
                    <a:pt x="425" y="369"/>
                    <a:pt x="443" y="351"/>
                    <a:pt x="453" y="329"/>
                  </a:cubicBezTo>
                  <a:lnTo>
                    <a:pt x="453" y="185"/>
                  </a:lnTo>
                  <a:cubicBezTo>
                    <a:pt x="449" y="110"/>
                    <a:pt x="400" y="43"/>
                    <a:pt x="329" y="15"/>
                  </a:cubicBezTo>
                  <a:moveTo>
                    <a:pt x="124" y="0"/>
                  </a:moveTo>
                  <a:cubicBezTo>
                    <a:pt x="52" y="30"/>
                    <a:pt x="3" y="98"/>
                    <a:pt x="0" y="174"/>
                  </a:cubicBezTo>
                  <a:lnTo>
                    <a:pt x="0" y="256"/>
                  </a:lnTo>
                  <a:cubicBezTo>
                    <a:pt x="0" y="277"/>
                    <a:pt x="9" y="297"/>
                    <a:pt x="26" y="310"/>
                  </a:cubicBezTo>
                  <a:cubicBezTo>
                    <a:pt x="34" y="317"/>
                    <a:pt x="46" y="319"/>
                    <a:pt x="56" y="315"/>
                  </a:cubicBezTo>
                  <a:cubicBezTo>
                    <a:pt x="57" y="326"/>
                    <a:pt x="63" y="335"/>
                    <a:pt x="73" y="341"/>
                  </a:cubicBezTo>
                </a:path>
              </a:pathLst>
            </a:custGeom>
            <a:noFill/>
            <a:ln w="6350" cap="rnd">
              <a:solidFill>
                <a:srgbClr val="3737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pic>
          <p:nvPicPr>
            <p:cNvPr id="6209" name="Picture 65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" y="1387"/>
              <a:ext cx="7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10" name="Picture 66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" y="1387"/>
              <a:ext cx="7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4" name="Oval 67"/>
            <p:cNvSpPr>
              <a:spLocks noChangeArrowheads="1"/>
            </p:cNvSpPr>
            <p:nvPr/>
          </p:nvSpPr>
          <p:spPr bwMode="auto">
            <a:xfrm>
              <a:off x="3518" y="1389"/>
              <a:ext cx="70" cy="69"/>
            </a:xfrm>
            <a:prstGeom prst="ellipse">
              <a:avLst/>
            </a:prstGeom>
            <a:noFill/>
            <a:ln w="6350" cap="rnd">
              <a:solidFill>
                <a:srgbClr val="3737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6155" name="Freeform 68"/>
            <p:cNvSpPr>
              <a:spLocks/>
            </p:cNvSpPr>
            <p:nvPr/>
          </p:nvSpPr>
          <p:spPr bwMode="auto">
            <a:xfrm>
              <a:off x="3496" y="1461"/>
              <a:ext cx="22" cy="65"/>
            </a:xfrm>
            <a:custGeom>
              <a:avLst/>
              <a:gdLst>
                <a:gd name="T0" fmla="*/ 11 w 22"/>
                <a:gd name="T1" fmla="*/ 65 h 65"/>
                <a:gd name="T2" fmla="*/ 22 w 22"/>
                <a:gd name="T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" h="65">
                  <a:moveTo>
                    <a:pt x="11" y="65"/>
                  </a:moveTo>
                  <a:cubicBezTo>
                    <a:pt x="0" y="41"/>
                    <a:pt x="4" y="19"/>
                    <a:pt x="22" y="0"/>
                  </a:cubicBezTo>
                </a:path>
              </a:pathLst>
            </a:custGeom>
            <a:noFill/>
            <a:ln w="6350" cap="rnd">
              <a:solidFill>
                <a:srgbClr val="3737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6156" name="Freeform 69"/>
            <p:cNvSpPr>
              <a:spLocks/>
            </p:cNvSpPr>
            <p:nvPr/>
          </p:nvSpPr>
          <p:spPr bwMode="auto">
            <a:xfrm>
              <a:off x="3584" y="1473"/>
              <a:ext cx="12" cy="69"/>
            </a:xfrm>
            <a:custGeom>
              <a:avLst/>
              <a:gdLst>
                <a:gd name="T0" fmla="*/ 5 w 12"/>
                <a:gd name="T1" fmla="*/ 69 h 69"/>
                <a:gd name="T2" fmla="*/ 0 w 12"/>
                <a:gd name="T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69">
                  <a:moveTo>
                    <a:pt x="5" y="69"/>
                  </a:moveTo>
                  <a:cubicBezTo>
                    <a:pt x="12" y="45"/>
                    <a:pt x="11" y="22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737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6157" name="Freeform 70"/>
            <p:cNvSpPr>
              <a:spLocks/>
            </p:cNvSpPr>
            <p:nvPr/>
          </p:nvSpPr>
          <p:spPr bwMode="auto">
            <a:xfrm>
              <a:off x="3525" y="1444"/>
              <a:ext cx="53" cy="18"/>
            </a:xfrm>
            <a:custGeom>
              <a:avLst/>
              <a:gdLst>
                <a:gd name="T0" fmla="*/ 0 w 53"/>
                <a:gd name="T1" fmla="*/ 0 h 18"/>
                <a:gd name="T2" fmla="*/ 49 w 53"/>
                <a:gd name="T3" fmla="*/ 7 h 18"/>
                <a:gd name="T4" fmla="*/ 53 w 53"/>
                <a:gd name="T5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18">
                  <a:moveTo>
                    <a:pt x="0" y="0"/>
                  </a:moveTo>
                  <a:cubicBezTo>
                    <a:pt x="11" y="15"/>
                    <a:pt x="33" y="18"/>
                    <a:pt x="49" y="7"/>
                  </a:cubicBezTo>
                  <a:cubicBezTo>
                    <a:pt x="50" y="6"/>
                    <a:pt x="51" y="5"/>
                    <a:pt x="53" y="3"/>
                  </a:cubicBezTo>
                </a:path>
              </a:pathLst>
            </a:custGeom>
            <a:noFill/>
            <a:ln w="6350" cap="rnd">
              <a:solidFill>
                <a:srgbClr val="3737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6158" name="Freeform 71"/>
            <p:cNvSpPr>
              <a:spLocks/>
            </p:cNvSpPr>
            <p:nvPr/>
          </p:nvSpPr>
          <p:spPr bwMode="auto">
            <a:xfrm>
              <a:off x="3493" y="1386"/>
              <a:ext cx="117" cy="161"/>
            </a:xfrm>
            <a:custGeom>
              <a:avLst/>
              <a:gdLst>
                <a:gd name="T0" fmla="*/ 124 w 455"/>
                <a:gd name="T1" fmla="*/ 224 h 619"/>
                <a:gd name="T2" fmla="*/ 0 w 455"/>
                <a:gd name="T3" fmla="*/ 398 h 619"/>
                <a:gd name="T4" fmla="*/ 0 w 455"/>
                <a:gd name="T5" fmla="*/ 480 h 619"/>
                <a:gd name="T6" fmla="*/ 26 w 455"/>
                <a:gd name="T7" fmla="*/ 534 h 619"/>
                <a:gd name="T8" fmla="*/ 56 w 455"/>
                <a:gd name="T9" fmla="*/ 539 h 619"/>
                <a:gd name="T10" fmla="*/ 73 w 455"/>
                <a:gd name="T11" fmla="*/ 565 h 619"/>
                <a:gd name="T12" fmla="*/ 301 w 455"/>
                <a:gd name="T13" fmla="*/ 618 h 619"/>
                <a:gd name="T14" fmla="*/ 374 w 455"/>
                <a:gd name="T15" fmla="*/ 599 h 619"/>
                <a:gd name="T16" fmla="*/ 404 w 455"/>
                <a:gd name="T17" fmla="*/ 604 h 619"/>
                <a:gd name="T18" fmla="*/ 453 w 455"/>
                <a:gd name="T19" fmla="*/ 553 h 619"/>
                <a:gd name="T20" fmla="*/ 453 w 455"/>
                <a:gd name="T21" fmla="*/ 423 h 619"/>
                <a:gd name="T22" fmla="*/ 329 w 455"/>
                <a:gd name="T23" fmla="*/ 239 h 619"/>
                <a:gd name="T24" fmla="*/ 328 w 455"/>
                <a:gd name="T25" fmla="*/ 238 h 619"/>
                <a:gd name="T26" fmla="*/ 327 w 455"/>
                <a:gd name="T27" fmla="*/ 52 h 619"/>
                <a:gd name="T28" fmla="*/ 136 w 455"/>
                <a:gd name="T29" fmla="*/ 52 h 619"/>
                <a:gd name="T30" fmla="*/ 124 w 455"/>
                <a:gd name="T31" fmla="*/ 224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5" h="619">
                  <a:moveTo>
                    <a:pt x="124" y="224"/>
                  </a:moveTo>
                  <a:cubicBezTo>
                    <a:pt x="52" y="255"/>
                    <a:pt x="4" y="322"/>
                    <a:pt x="0" y="398"/>
                  </a:cubicBezTo>
                  <a:lnTo>
                    <a:pt x="0" y="480"/>
                  </a:lnTo>
                  <a:cubicBezTo>
                    <a:pt x="0" y="501"/>
                    <a:pt x="9" y="521"/>
                    <a:pt x="26" y="534"/>
                  </a:cubicBezTo>
                  <a:cubicBezTo>
                    <a:pt x="34" y="541"/>
                    <a:pt x="46" y="543"/>
                    <a:pt x="56" y="539"/>
                  </a:cubicBezTo>
                  <a:cubicBezTo>
                    <a:pt x="57" y="550"/>
                    <a:pt x="63" y="559"/>
                    <a:pt x="73" y="565"/>
                  </a:cubicBezTo>
                  <a:cubicBezTo>
                    <a:pt x="143" y="601"/>
                    <a:pt x="221" y="619"/>
                    <a:pt x="301" y="618"/>
                  </a:cubicBezTo>
                  <a:cubicBezTo>
                    <a:pt x="326" y="618"/>
                    <a:pt x="352" y="611"/>
                    <a:pt x="374" y="599"/>
                  </a:cubicBezTo>
                  <a:cubicBezTo>
                    <a:pt x="382" y="606"/>
                    <a:pt x="394" y="608"/>
                    <a:pt x="404" y="604"/>
                  </a:cubicBezTo>
                  <a:cubicBezTo>
                    <a:pt x="425" y="593"/>
                    <a:pt x="443" y="575"/>
                    <a:pt x="453" y="553"/>
                  </a:cubicBezTo>
                  <a:lnTo>
                    <a:pt x="453" y="423"/>
                  </a:lnTo>
                  <a:cubicBezTo>
                    <a:pt x="455" y="342"/>
                    <a:pt x="405" y="269"/>
                    <a:pt x="329" y="239"/>
                  </a:cubicBezTo>
                  <a:lnTo>
                    <a:pt x="328" y="238"/>
                  </a:lnTo>
                  <a:cubicBezTo>
                    <a:pt x="380" y="187"/>
                    <a:pt x="380" y="103"/>
                    <a:pt x="327" y="52"/>
                  </a:cubicBezTo>
                  <a:cubicBezTo>
                    <a:pt x="274" y="0"/>
                    <a:pt x="189" y="0"/>
                    <a:pt x="136" y="52"/>
                  </a:cubicBezTo>
                  <a:cubicBezTo>
                    <a:pt x="89" y="99"/>
                    <a:pt x="84" y="172"/>
                    <a:pt x="124" y="224"/>
                  </a:cubicBez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6159" name="Rectangle 72"/>
            <p:cNvSpPr>
              <a:spLocks noChangeArrowheads="1"/>
            </p:cNvSpPr>
            <p:nvPr/>
          </p:nvSpPr>
          <p:spPr bwMode="auto">
            <a:xfrm>
              <a:off x="3380" y="1571"/>
              <a:ext cx="40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altLang="sk-SK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Pneumatiky</a:t>
              </a:r>
              <a:endParaRPr kumimoji="0" lang="sk-SK" alt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62" name="Freeform 73"/>
            <p:cNvSpPr>
              <a:spLocks/>
            </p:cNvSpPr>
            <p:nvPr/>
          </p:nvSpPr>
          <p:spPr bwMode="auto">
            <a:xfrm>
              <a:off x="1277" y="1778"/>
              <a:ext cx="161" cy="192"/>
            </a:xfrm>
            <a:custGeom>
              <a:avLst/>
              <a:gdLst>
                <a:gd name="T0" fmla="*/ 161 w 161"/>
                <a:gd name="T1" fmla="*/ 41 h 192"/>
                <a:gd name="T2" fmla="*/ 120 w 161"/>
                <a:gd name="T3" fmla="*/ 0 h 192"/>
                <a:gd name="T4" fmla="*/ 0 w 161"/>
                <a:gd name="T5" fmla="*/ 0 h 192"/>
                <a:gd name="T6" fmla="*/ 0 w 161"/>
                <a:gd name="T7" fmla="*/ 192 h 192"/>
                <a:gd name="T8" fmla="*/ 161 w 161"/>
                <a:gd name="T9" fmla="*/ 192 h 192"/>
                <a:gd name="T10" fmla="*/ 161 w 161"/>
                <a:gd name="T11" fmla="*/ 47 h 192"/>
                <a:gd name="T12" fmla="*/ 161 w 161"/>
                <a:gd name="T13" fmla="*/ 47 h 192"/>
                <a:gd name="T14" fmla="*/ 161 w 161"/>
                <a:gd name="T15" fmla="*/ 4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92">
                  <a:moveTo>
                    <a:pt x="161" y="41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192"/>
                  </a:lnTo>
                  <a:lnTo>
                    <a:pt x="161" y="192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1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pic>
          <p:nvPicPr>
            <p:cNvPr id="6218" name="Picture 74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" y="1778"/>
              <a:ext cx="16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5" name="Freeform 75"/>
            <p:cNvSpPr>
              <a:spLocks/>
            </p:cNvSpPr>
            <p:nvPr/>
          </p:nvSpPr>
          <p:spPr bwMode="auto">
            <a:xfrm>
              <a:off x="1394" y="1778"/>
              <a:ext cx="44" cy="42"/>
            </a:xfrm>
            <a:custGeom>
              <a:avLst/>
              <a:gdLst>
                <a:gd name="T0" fmla="*/ 44 w 44"/>
                <a:gd name="T1" fmla="*/ 41 h 42"/>
                <a:gd name="T2" fmla="*/ 3 w 44"/>
                <a:gd name="T3" fmla="*/ 0 h 42"/>
                <a:gd name="T4" fmla="*/ 0 w 44"/>
                <a:gd name="T5" fmla="*/ 0 h 42"/>
                <a:gd name="T6" fmla="*/ 0 w 44"/>
                <a:gd name="T7" fmla="*/ 42 h 42"/>
                <a:gd name="T8" fmla="*/ 44 w 44"/>
                <a:gd name="T9" fmla="*/ 42 h 42"/>
                <a:gd name="T10" fmla="*/ 44 w 44"/>
                <a:gd name="T11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2">
                  <a:moveTo>
                    <a:pt x="44" y="4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44" y="42"/>
                  </a:lnTo>
                  <a:lnTo>
                    <a:pt x="44" y="41"/>
                  </a:lnTo>
                  <a:close/>
                </a:path>
              </a:pathLst>
            </a:custGeom>
            <a:solidFill>
              <a:srgbClr val="3974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6166" name="Freeform 76"/>
            <p:cNvSpPr>
              <a:spLocks/>
            </p:cNvSpPr>
            <p:nvPr/>
          </p:nvSpPr>
          <p:spPr bwMode="auto">
            <a:xfrm>
              <a:off x="1396" y="1779"/>
              <a:ext cx="39" cy="39"/>
            </a:xfrm>
            <a:custGeom>
              <a:avLst/>
              <a:gdLst>
                <a:gd name="T0" fmla="*/ 0 w 39"/>
                <a:gd name="T1" fmla="*/ 39 h 39"/>
                <a:gd name="T2" fmla="*/ 39 w 39"/>
                <a:gd name="T3" fmla="*/ 39 h 39"/>
                <a:gd name="T4" fmla="*/ 0 w 39"/>
                <a:gd name="T5" fmla="*/ 0 h 39"/>
                <a:gd name="T6" fmla="*/ 0 w 39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39">
                  <a:moveTo>
                    <a:pt x="0" y="39"/>
                  </a:moveTo>
                  <a:lnTo>
                    <a:pt x="39" y="39"/>
                  </a:lnTo>
                  <a:lnTo>
                    <a:pt x="0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6167" name="Freeform 77"/>
            <p:cNvSpPr>
              <a:spLocks/>
            </p:cNvSpPr>
            <p:nvPr/>
          </p:nvSpPr>
          <p:spPr bwMode="auto">
            <a:xfrm>
              <a:off x="1277" y="1778"/>
              <a:ext cx="161" cy="192"/>
            </a:xfrm>
            <a:custGeom>
              <a:avLst/>
              <a:gdLst>
                <a:gd name="T0" fmla="*/ 161 w 161"/>
                <a:gd name="T1" fmla="*/ 41 h 192"/>
                <a:gd name="T2" fmla="*/ 120 w 161"/>
                <a:gd name="T3" fmla="*/ 0 h 192"/>
                <a:gd name="T4" fmla="*/ 0 w 161"/>
                <a:gd name="T5" fmla="*/ 0 h 192"/>
                <a:gd name="T6" fmla="*/ 0 w 161"/>
                <a:gd name="T7" fmla="*/ 192 h 192"/>
                <a:gd name="T8" fmla="*/ 161 w 161"/>
                <a:gd name="T9" fmla="*/ 192 h 192"/>
                <a:gd name="T10" fmla="*/ 161 w 161"/>
                <a:gd name="T11" fmla="*/ 47 h 192"/>
                <a:gd name="T12" fmla="*/ 161 w 161"/>
                <a:gd name="T13" fmla="*/ 47 h 192"/>
                <a:gd name="T14" fmla="*/ 161 w 161"/>
                <a:gd name="T15" fmla="*/ 4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92">
                  <a:moveTo>
                    <a:pt x="161" y="41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192"/>
                  </a:lnTo>
                  <a:lnTo>
                    <a:pt x="161" y="192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1" y="41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pic>
          <p:nvPicPr>
            <p:cNvPr id="6222" name="Picture 78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1819"/>
              <a:ext cx="79" cy="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23" name="Picture 79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1840"/>
              <a:ext cx="12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24" name="Picture 80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1861"/>
              <a:ext cx="12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25" name="Picture 81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1882"/>
              <a:ext cx="12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26" name="Picture 82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1898"/>
              <a:ext cx="12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27" name="Picture 83"/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1919"/>
              <a:ext cx="12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28" name="Picture 84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1936"/>
              <a:ext cx="12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8" name="Rectangle 85"/>
            <p:cNvSpPr>
              <a:spLocks noChangeArrowheads="1"/>
            </p:cNvSpPr>
            <p:nvPr/>
          </p:nvSpPr>
          <p:spPr bwMode="auto">
            <a:xfrm>
              <a:off x="1283" y="2000"/>
              <a:ext cx="179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altLang="sk-SK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žiadosti </a:t>
              </a:r>
              <a:endPara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69" name="Rectangle 86"/>
            <p:cNvSpPr>
              <a:spLocks noChangeArrowheads="1"/>
            </p:cNvSpPr>
            <p:nvPr/>
          </p:nvSpPr>
          <p:spPr bwMode="auto">
            <a:xfrm>
              <a:off x="1246" y="2065"/>
              <a:ext cx="282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altLang="sk-SK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 ohlásenia</a:t>
              </a:r>
              <a:endParaRPr kumimoji="0" lang="sk-SK" alt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70" name="Freeform 87"/>
            <p:cNvSpPr>
              <a:spLocks/>
            </p:cNvSpPr>
            <p:nvPr/>
          </p:nvSpPr>
          <p:spPr bwMode="auto">
            <a:xfrm>
              <a:off x="1737" y="1778"/>
              <a:ext cx="162" cy="192"/>
            </a:xfrm>
            <a:custGeom>
              <a:avLst/>
              <a:gdLst>
                <a:gd name="T0" fmla="*/ 162 w 162"/>
                <a:gd name="T1" fmla="*/ 41 h 192"/>
                <a:gd name="T2" fmla="*/ 121 w 162"/>
                <a:gd name="T3" fmla="*/ 0 h 192"/>
                <a:gd name="T4" fmla="*/ 0 w 162"/>
                <a:gd name="T5" fmla="*/ 0 h 192"/>
                <a:gd name="T6" fmla="*/ 0 w 162"/>
                <a:gd name="T7" fmla="*/ 192 h 192"/>
                <a:gd name="T8" fmla="*/ 162 w 162"/>
                <a:gd name="T9" fmla="*/ 192 h 192"/>
                <a:gd name="T10" fmla="*/ 162 w 162"/>
                <a:gd name="T11" fmla="*/ 47 h 192"/>
                <a:gd name="T12" fmla="*/ 162 w 162"/>
                <a:gd name="T13" fmla="*/ 47 h 192"/>
                <a:gd name="T14" fmla="*/ 162 w 162"/>
                <a:gd name="T15" fmla="*/ 4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192">
                  <a:moveTo>
                    <a:pt x="162" y="41"/>
                  </a:moveTo>
                  <a:lnTo>
                    <a:pt x="121" y="0"/>
                  </a:lnTo>
                  <a:lnTo>
                    <a:pt x="0" y="0"/>
                  </a:lnTo>
                  <a:lnTo>
                    <a:pt x="0" y="192"/>
                  </a:lnTo>
                  <a:lnTo>
                    <a:pt x="162" y="192"/>
                  </a:lnTo>
                  <a:lnTo>
                    <a:pt x="162" y="47"/>
                  </a:lnTo>
                  <a:lnTo>
                    <a:pt x="162" y="47"/>
                  </a:lnTo>
                  <a:lnTo>
                    <a:pt x="162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pic>
          <p:nvPicPr>
            <p:cNvPr id="6232" name="Picture 88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5" y="1778"/>
              <a:ext cx="16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3" name="Freeform 89"/>
            <p:cNvSpPr>
              <a:spLocks/>
            </p:cNvSpPr>
            <p:nvPr/>
          </p:nvSpPr>
          <p:spPr bwMode="auto">
            <a:xfrm>
              <a:off x="1855" y="1778"/>
              <a:ext cx="44" cy="42"/>
            </a:xfrm>
            <a:custGeom>
              <a:avLst/>
              <a:gdLst>
                <a:gd name="T0" fmla="*/ 44 w 44"/>
                <a:gd name="T1" fmla="*/ 41 h 42"/>
                <a:gd name="T2" fmla="*/ 3 w 44"/>
                <a:gd name="T3" fmla="*/ 0 h 42"/>
                <a:gd name="T4" fmla="*/ 0 w 44"/>
                <a:gd name="T5" fmla="*/ 0 h 42"/>
                <a:gd name="T6" fmla="*/ 0 w 44"/>
                <a:gd name="T7" fmla="*/ 42 h 42"/>
                <a:gd name="T8" fmla="*/ 44 w 44"/>
                <a:gd name="T9" fmla="*/ 42 h 42"/>
                <a:gd name="T10" fmla="*/ 44 w 44"/>
                <a:gd name="T11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2">
                  <a:moveTo>
                    <a:pt x="44" y="4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44" y="42"/>
                  </a:lnTo>
                  <a:lnTo>
                    <a:pt x="44" y="41"/>
                  </a:lnTo>
                  <a:close/>
                </a:path>
              </a:pathLst>
            </a:custGeom>
            <a:solidFill>
              <a:srgbClr val="3974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6176" name="Freeform 90"/>
            <p:cNvSpPr>
              <a:spLocks/>
            </p:cNvSpPr>
            <p:nvPr/>
          </p:nvSpPr>
          <p:spPr bwMode="auto">
            <a:xfrm>
              <a:off x="1857" y="1779"/>
              <a:ext cx="39" cy="39"/>
            </a:xfrm>
            <a:custGeom>
              <a:avLst/>
              <a:gdLst>
                <a:gd name="T0" fmla="*/ 0 w 39"/>
                <a:gd name="T1" fmla="*/ 39 h 39"/>
                <a:gd name="T2" fmla="*/ 39 w 39"/>
                <a:gd name="T3" fmla="*/ 39 h 39"/>
                <a:gd name="T4" fmla="*/ 0 w 39"/>
                <a:gd name="T5" fmla="*/ 0 h 39"/>
                <a:gd name="T6" fmla="*/ 0 w 39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39">
                  <a:moveTo>
                    <a:pt x="0" y="39"/>
                  </a:moveTo>
                  <a:lnTo>
                    <a:pt x="39" y="39"/>
                  </a:lnTo>
                  <a:lnTo>
                    <a:pt x="0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6177" name="Freeform 91"/>
            <p:cNvSpPr>
              <a:spLocks/>
            </p:cNvSpPr>
            <p:nvPr/>
          </p:nvSpPr>
          <p:spPr bwMode="auto">
            <a:xfrm>
              <a:off x="1737" y="1778"/>
              <a:ext cx="162" cy="192"/>
            </a:xfrm>
            <a:custGeom>
              <a:avLst/>
              <a:gdLst>
                <a:gd name="T0" fmla="*/ 162 w 162"/>
                <a:gd name="T1" fmla="*/ 41 h 192"/>
                <a:gd name="T2" fmla="*/ 121 w 162"/>
                <a:gd name="T3" fmla="*/ 0 h 192"/>
                <a:gd name="T4" fmla="*/ 0 w 162"/>
                <a:gd name="T5" fmla="*/ 0 h 192"/>
                <a:gd name="T6" fmla="*/ 0 w 162"/>
                <a:gd name="T7" fmla="*/ 192 h 192"/>
                <a:gd name="T8" fmla="*/ 162 w 162"/>
                <a:gd name="T9" fmla="*/ 192 h 192"/>
                <a:gd name="T10" fmla="*/ 162 w 162"/>
                <a:gd name="T11" fmla="*/ 47 h 192"/>
                <a:gd name="T12" fmla="*/ 162 w 162"/>
                <a:gd name="T13" fmla="*/ 47 h 192"/>
                <a:gd name="T14" fmla="*/ 162 w 162"/>
                <a:gd name="T15" fmla="*/ 4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192">
                  <a:moveTo>
                    <a:pt x="162" y="41"/>
                  </a:moveTo>
                  <a:lnTo>
                    <a:pt x="121" y="0"/>
                  </a:lnTo>
                  <a:lnTo>
                    <a:pt x="0" y="0"/>
                  </a:lnTo>
                  <a:lnTo>
                    <a:pt x="0" y="192"/>
                  </a:lnTo>
                  <a:lnTo>
                    <a:pt x="162" y="192"/>
                  </a:lnTo>
                  <a:lnTo>
                    <a:pt x="162" y="47"/>
                  </a:lnTo>
                  <a:lnTo>
                    <a:pt x="162" y="47"/>
                  </a:lnTo>
                  <a:lnTo>
                    <a:pt x="162" y="41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pic>
          <p:nvPicPr>
            <p:cNvPr id="6236" name="Picture 92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1" y="1819"/>
              <a:ext cx="79" cy="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37" name="Picture 93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1" y="1840"/>
              <a:ext cx="125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38" name="Picture 94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1" y="1861"/>
              <a:ext cx="125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39" name="Picture 95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1" y="1882"/>
              <a:ext cx="125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0" name="Picture 96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1" y="1898"/>
              <a:ext cx="125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1" name="Picture 97"/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1" y="1919"/>
              <a:ext cx="125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2" name="Picture 98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1" y="1936"/>
              <a:ext cx="125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8" name="Rectangle 99"/>
            <p:cNvSpPr>
              <a:spLocks noChangeArrowheads="1"/>
            </p:cNvSpPr>
            <p:nvPr/>
          </p:nvSpPr>
          <p:spPr bwMode="auto">
            <a:xfrm>
              <a:off x="1737" y="2004"/>
              <a:ext cx="179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altLang="sk-SK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žiadosti </a:t>
              </a:r>
              <a:endPara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79" name="Rectangle 100"/>
            <p:cNvSpPr>
              <a:spLocks noChangeArrowheads="1"/>
            </p:cNvSpPr>
            <p:nvPr/>
          </p:nvSpPr>
          <p:spPr bwMode="auto">
            <a:xfrm>
              <a:off x="1707" y="2085"/>
              <a:ext cx="281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altLang="sk-SK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 ohlásenia</a:t>
              </a:r>
              <a:endParaRPr kumimoji="0" lang="sk-SK" alt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0" name="Freeform 101"/>
            <p:cNvSpPr>
              <a:spLocks/>
            </p:cNvSpPr>
            <p:nvPr/>
          </p:nvSpPr>
          <p:spPr bwMode="auto">
            <a:xfrm>
              <a:off x="2198" y="1778"/>
              <a:ext cx="162" cy="192"/>
            </a:xfrm>
            <a:custGeom>
              <a:avLst/>
              <a:gdLst>
                <a:gd name="T0" fmla="*/ 162 w 162"/>
                <a:gd name="T1" fmla="*/ 41 h 192"/>
                <a:gd name="T2" fmla="*/ 120 w 162"/>
                <a:gd name="T3" fmla="*/ 0 h 192"/>
                <a:gd name="T4" fmla="*/ 0 w 162"/>
                <a:gd name="T5" fmla="*/ 0 h 192"/>
                <a:gd name="T6" fmla="*/ 0 w 162"/>
                <a:gd name="T7" fmla="*/ 192 h 192"/>
                <a:gd name="T8" fmla="*/ 162 w 162"/>
                <a:gd name="T9" fmla="*/ 192 h 192"/>
                <a:gd name="T10" fmla="*/ 162 w 162"/>
                <a:gd name="T11" fmla="*/ 47 h 192"/>
                <a:gd name="T12" fmla="*/ 162 w 162"/>
                <a:gd name="T13" fmla="*/ 47 h 192"/>
                <a:gd name="T14" fmla="*/ 162 w 162"/>
                <a:gd name="T15" fmla="*/ 4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192">
                  <a:moveTo>
                    <a:pt x="162" y="41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192"/>
                  </a:lnTo>
                  <a:lnTo>
                    <a:pt x="162" y="192"/>
                  </a:lnTo>
                  <a:lnTo>
                    <a:pt x="162" y="47"/>
                  </a:lnTo>
                  <a:lnTo>
                    <a:pt x="162" y="47"/>
                  </a:lnTo>
                  <a:lnTo>
                    <a:pt x="162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pic>
          <p:nvPicPr>
            <p:cNvPr id="6246" name="Picture 102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8" y="1778"/>
              <a:ext cx="16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81" name="Freeform 103"/>
            <p:cNvSpPr>
              <a:spLocks/>
            </p:cNvSpPr>
            <p:nvPr/>
          </p:nvSpPr>
          <p:spPr bwMode="auto">
            <a:xfrm>
              <a:off x="2316" y="1778"/>
              <a:ext cx="43" cy="42"/>
            </a:xfrm>
            <a:custGeom>
              <a:avLst/>
              <a:gdLst>
                <a:gd name="T0" fmla="*/ 43 w 43"/>
                <a:gd name="T1" fmla="*/ 41 h 42"/>
                <a:gd name="T2" fmla="*/ 2 w 43"/>
                <a:gd name="T3" fmla="*/ 0 h 42"/>
                <a:gd name="T4" fmla="*/ 0 w 43"/>
                <a:gd name="T5" fmla="*/ 0 h 42"/>
                <a:gd name="T6" fmla="*/ 0 w 43"/>
                <a:gd name="T7" fmla="*/ 42 h 42"/>
                <a:gd name="T8" fmla="*/ 43 w 43"/>
                <a:gd name="T9" fmla="*/ 42 h 42"/>
                <a:gd name="T10" fmla="*/ 43 w 43"/>
                <a:gd name="T11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2">
                  <a:moveTo>
                    <a:pt x="43" y="4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43" y="42"/>
                  </a:lnTo>
                  <a:lnTo>
                    <a:pt x="43" y="41"/>
                  </a:lnTo>
                  <a:close/>
                </a:path>
              </a:pathLst>
            </a:custGeom>
            <a:solidFill>
              <a:srgbClr val="3974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6182" name="Freeform 104"/>
            <p:cNvSpPr>
              <a:spLocks/>
            </p:cNvSpPr>
            <p:nvPr/>
          </p:nvSpPr>
          <p:spPr bwMode="auto">
            <a:xfrm>
              <a:off x="2318" y="1779"/>
              <a:ext cx="39" cy="39"/>
            </a:xfrm>
            <a:custGeom>
              <a:avLst/>
              <a:gdLst>
                <a:gd name="T0" fmla="*/ 0 w 39"/>
                <a:gd name="T1" fmla="*/ 39 h 39"/>
                <a:gd name="T2" fmla="*/ 39 w 39"/>
                <a:gd name="T3" fmla="*/ 39 h 39"/>
                <a:gd name="T4" fmla="*/ 0 w 39"/>
                <a:gd name="T5" fmla="*/ 0 h 39"/>
                <a:gd name="T6" fmla="*/ 0 w 39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39">
                  <a:moveTo>
                    <a:pt x="0" y="39"/>
                  </a:moveTo>
                  <a:lnTo>
                    <a:pt x="39" y="39"/>
                  </a:lnTo>
                  <a:lnTo>
                    <a:pt x="0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6185" name="Freeform 105"/>
            <p:cNvSpPr>
              <a:spLocks/>
            </p:cNvSpPr>
            <p:nvPr/>
          </p:nvSpPr>
          <p:spPr bwMode="auto">
            <a:xfrm>
              <a:off x="2198" y="1778"/>
              <a:ext cx="162" cy="192"/>
            </a:xfrm>
            <a:custGeom>
              <a:avLst/>
              <a:gdLst>
                <a:gd name="T0" fmla="*/ 162 w 162"/>
                <a:gd name="T1" fmla="*/ 41 h 192"/>
                <a:gd name="T2" fmla="*/ 120 w 162"/>
                <a:gd name="T3" fmla="*/ 0 h 192"/>
                <a:gd name="T4" fmla="*/ 0 w 162"/>
                <a:gd name="T5" fmla="*/ 0 h 192"/>
                <a:gd name="T6" fmla="*/ 0 w 162"/>
                <a:gd name="T7" fmla="*/ 192 h 192"/>
                <a:gd name="T8" fmla="*/ 162 w 162"/>
                <a:gd name="T9" fmla="*/ 192 h 192"/>
                <a:gd name="T10" fmla="*/ 162 w 162"/>
                <a:gd name="T11" fmla="*/ 47 h 192"/>
                <a:gd name="T12" fmla="*/ 162 w 162"/>
                <a:gd name="T13" fmla="*/ 47 h 192"/>
                <a:gd name="T14" fmla="*/ 162 w 162"/>
                <a:gd name="T15" fmla="*/ 4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192">
                  <a:moveTo>
                    <a:pt x="162" y="41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192"/>
                  </a:lnTo>
                  <a:lnTo>
                    <a:pt x="162" y="192"/>
                  </a:lnTo>
                  <a:lnTo>
                    <a:pt x="162" y="47"/>
                  </a:lnTo>
                  <a:lnTo>
                    <a:pt x="162" y="47"/>
                  </a:lnTo>
                  <a:lnTo>
                    <a:pt x="162" y="41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pic>
          <p:nvPicPr>
            <p:cNvPr id="6250" name="Picture 106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1" y="1819"/>
              <a:ext cx="78" cy="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51" name="Picture 107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1" y="1840"/>
              <a:ext cx="12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52" name="Picture 108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1" y="1861"/>
              <a:ext cx="12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53" name="Picture 109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1" y="1882"/>
              <a:ext cx="12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54" name="Picture 110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1" y="1898"/>
              <a:ext cx="12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55" name="Picture 111"/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1" y="1919"/>
              <a:ext cx="12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56" name="Picture 112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1" y="1936"/>
              <a:ext cx="12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88" name="Rectangle 113"/>
            <p:cNvSpPr>
              <a:spLocks noChangeArrowheads="1"/>
            </p:cNvSpPr>
            <p:nvPr/>
          </p:nvSpPr>
          <p:spPr bwMode="auto">
            <a:xfrm>
              <a:off x="2197" y="2004"/>
              <a:ext cx="179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altLang="sk-SK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žiadosti </a:t>
              </a:r>
              <a:endPara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9" name="Rectangle 114"/>
            <p:cNvSpPr>
              <a:spLocks noChangeArrowheads="1"/>
            </p:cNvSpPr>
            <p:nvPr/>
          </p:nvSpPr>
          <p:spPr bwMode="auto">
            <a:xfrm>
              <a:off x="2168" y="2085"/>
              <a:ext cx="281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altLang="sk-SK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 ohlásenia</a:t>
              </a:r>
              <a:endParaRPr kumimoji="0" lang="sk-SK" alt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0" name="Freeform 115"/>
            <p:cNvSpPr>
              <a:spLocks/>
            </p:cNvSpPr>
            <p:nvPr/>
          </p:nvSpPr>
          <p:spPr bwMode="auto">
            <a:xfrm>
              <a:off x="2630" y="1778"/>
              <a:ext cx="162" cy="192"/>
            </a:xfrm>
            <a:custGeom>
              <a:avLst/>
              <a:gdLst>
                <a:gd name="T0" fmla="*/ 162 w 162"/>
                <a:gd name="T1" fmla="*/ 41 h 192"/>
                <a:gd name="T2" fmla="*/ 120 w 162"/>
                <a:gd name="T3" fmla="*/ 0 h 192"/>
                <a:gd name="T4" fmla="*/ 0 w 162"/>
                <a:gd name="T5" fmla="*/ 0 h 192"/>
                <a:gd name="T6" fmla="*/ 0 w 162"/>
                <a:gd name="T7" fmla="*/ 192 h 192"/>
                <a:gd name="T8" fmla="*/ 162 w 162"/>
                <a:gd name="T9" fmla="*/ 192 h 192"/>
                <a:gd name="T10" fmla="*/ 162 w 162"/>
                <a:gd name="T11" fmla="*/ 47 h 192"/>
                <a:gd name="T12" fmla="*/ 162 w 162"/>
                <a:gd name="T13" fmla="*/ 47 h 192"/>
                <a:gd name="T14" fmla="*/ 162 w 162"/>
                <a:gd name="T15" fmla="*/ 4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192">
                  <a:moveTo>
                    <a:pt x="162" y="41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192"/>
                  </a:lnTo>
                  <a:lnTo>
                    <a:pt x="162" y="192"/>
                  </a:lnTo>
                  <a:lnTo>
                    <a:pt x="162" y="47"/>
                  </a:lnTo>
                  <a:lnTo>
                    <a:pt x="162" y="47"/>
                  </a:lnTo>
                  <a:lnTo>
                    <a:pt x="162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pic>
          <p:nvPicPr>
            <p:cNvPr id="6260" name="Picture 116"/>
            <p:cNvPicPr>
              <a:picLocks noChangeAspect="1" noChangeArrowheads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" y="1778"/>
              <a:ext cx="16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91" name="Freeform 117"/>
            <p:cNvSpPr>
              <a:spLocks/>
            </p:cNvSpPr>
            <p:nvPr/>
          </p:nvSpPr>
          <p:spPr bwMode="auto">
            <a:xfrm>
              <a:off x="2748" y="1778"/>
              <a:ext cx="43" cy="42"/>
            </a:xfrm>
            <a:custGeom>
              <a:avLst/>
              <a:gdLst>
                <a:gd name="T0" fmla="*/ 43 w 43"/>
                <a:gd name="T1" fmla="*/ 41 h 42"/>
                <a:gd name="T2" fmla="*/ 2 w 43"/>
                <a:gd name="T3" fmla="*/ 0 h 42"/>
                <a:gd name="T4" fmla="*/ 0 w 43"/>
                <a:gd name="T5" fmla="*/ 0 h 42"/>
                <a:gd name="T6" fmla="*/ 0 w 43"/>
                <a:gd name="T7" fmla="*/ 42 h 42"/>
                <a:gd name="T8" fmla="*/ 43 w 43"/>
                <a:gd name="T9" fmla="*/ 42 h 42"/>
                <a:gd name="T10" fmla="*/ 43 w 43"/>
                <a:gd name="T11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2">
                  <a:moveTo>
                    <a:pt x="43" y="4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43" y="42"/>
                  </a:lnTo>
                  <a:lnTo>
                    <a:pt x="43" y="41"/>
                  </a:lnTo>
                  <a:close/>
                </a:path>
              </a:pathLst>
            </a:custGeom>
            <a:solidFill>
              <a:srgbClr val="3974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6192" name="Freeform 118"/>
            <p:cNvSpPr>
              <a:spLocks/>
            </p:cNvSpPr>
            <p:nvPr/>
          </p:nvSpPr>
          <p:spPr bwMode="auto">
            <a:xfrm>
              <a:off x="2750" y="1779"/>
              <a:ext cx="39" cy="39"/>
            </a:xfrm>
            <a:custGeom>
              <a:avLst/>
              <a:gdLst>
                <a:gd name="T0" fmla="*/ 0 w 39"/>
                <a:gd name="T1" fmla="*/ 39 h 39"/>
                <a:gd name="T2" fmla="*/ 39 w 39"/>
                <a:gd name="T3" fmla="*/ 39 h 39"/>
                <a:gd name="T4" fmla="*/ 0 w 39"/>
                <a:gd name="T5" fmla="*/ 0 h 39"/>
                <a:gd name="T6" fmla="*/ 0 w 39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39">
                  <a:moveTo>
                    <a:pt x="0" y="39"/>
                  </a:moveTo>
                  <a:lnTo>
                    <a:pt x="39" y="39"/>
                  </a:lnTo>
                  <a:lnTo>
                    <a:pt x="0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6193" name="Freeform 119"/>
            <p:cNvSpPr>
              <a:spLocks/>
            </p:cNvSpPr>
            <p:nvPr/>
          </p:nvSpPr>
          <p:spPr bwMode="auto">
            <a:xfrm>
              <a:off x="2630" y="1778"/>
              <a:ext cx="162" cy="192"/>
            </a:xfrm>
            <a:custGeom>
              <a:avLst/>
              <a:gdLst>
                <a:gd name="T0" fmla="*/ 162 w 162"/>
                <a:gd name="T1" fmla="*/ 41 h 192"/>
                <a:gd name="T2" fmla="*/ 120 w 162"/>
                <a:gd name="T3" fmla="*/ 0 h 192"/>
                <a:gd name="T4" fmla="*/ 0 w 162"/>
                <a:gd name="T5" fmla="*/ 0 h 192"/>
                <a:gd name="T6" fmla="*/ 0 w 162"/>
                <a:gd name="T7" fmla="*/ 192 h 192"/>
                <a:gd name="T8" fmla="*/ 162 w 162"/>
                <a:gd name="T9" fmla="*/ 192 h 192"/>
                <a:gd name="T10" fmla="*/ 162 w 162"/>
                <a:gd name="T11" fmla="*/ 47 h 192"/>
                <a:gd name="T12" fmla="*/ 162 w 162"/>
                <a:gd name="T13" fmla="*/ 47 h 192"/>
                <a:gd name="T14" fmla="*/ 162 w 162"/>
                <a:gd name="T15" fmla="*/ 4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192">
                  <a:moveTo>
                    <a:pt x="162" y="41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192"/>
                  </a:lnTo>
                  <a:lnTo>
                    <a:pt x="162" y="192"/>
                  </a:lnTo>
                  <a:lnTo>
                    <a:pt x="162" y="47"/>
                  </a:lnTo>
                  <a:lnTo>
                    <a:pt x="162" y="47"/>
                  </a:lnTo>
                  <a:lnTo>
                    <a:pt x="162" y="41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pic>
          <p:nvPicPr>
            <p:cNvPr id="6264" name="Picture 120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5" y="1819"/>
              <a:ext cx="79" cy="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65" name="Picture 121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5" y="1840"/>
              <a:ext cx="12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66" name="Picture 122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5" y="1861"/>
              <a:ext cx="12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67" name="Picture 123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5" y="1882"/>
              <a:ext cx="12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68" name="Picture 124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5" y="1898"/>
              <a:ext cx="12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69" name="Picture 125"/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5" y="1919"/>
              <a:ext cx="12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70" name="Picture 126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5" y="1936"/>
              <a:ext cx="12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94" name="Rectangle 127"/>
            <p:cNvSpPr>
              <a:spLocks noChangeArrowheads="1"/>
            </p:cNvSpPr>
            <p:nvPr/>
          </p:nvSpPr>
          <p:spPr bwMode="auto">
            <a:xfrm>
              <a:off x="2620" y="2004"/>
              <a:ext cx="179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altLang="sk-SK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žiadosti </a:t>
              </a:r>
              <a:endPara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7" name="Rectangle 128"/>
            <p:cNvSpPr>
              <a:spLocks noChangeArrowheads="1"/>
            </p:cNvSpPr>
            <p:nvPr/>
          </p:nvSpPr>
          <p:spPr bwMode="auto">
            <a:xfrm>
              <a:off x="2600" y="2085"/>
              <a:ext cx="281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altLang="sk-SK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 ohlásenia</a:t>
              </a:r>
              <a:endParaRPr kumimoji="0" lang="sk-SK" alt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0" name="Freeform 129"/>
            <p:cNvSpPr>
              <a:spLocks/>
            </p:cNvSpPr>
            <p:nvPr/>
          </p:nvSpPr>
          <p:spPr bwMode="auto">
            <a:xfrm>
              <a:off x="3062" y="1781"/>
              <a:ext cx="162" cy="192"/>
            </a:xfrm>
            <a:custGeom>
              <a:avLst/>
              <a:gdLst>
                <a:gd name="T0" fmla="*/ 162 w 162"/>
                <a:gd name="T1" fmla="*/ 41 h 192"/>
                <a:gd name="T2" fmla="*/ 120 w 162"/>
                <a:gd name="T3" fmla="*/ 0 h 192"/>
                <a:gd name="T4" fmla="*/ 0 w 162"/>
                <a:gd name="T5" fmla="*/ 0 h 192"/>
                <a:gd name="T6" fmla="*/ 0 w 162"/>
                <a:gd name="T7" fmla="*/ 192 h 192"/>
                <a:gd name="T8" fmla="*/ 161 w 162"/>
                <a:gd name="T9" fmla="*/ 192 h 192"/>
                <a:gd name="T10" fmla="*/ 161 w 162"/>
                <a:gd name="T11" fmla="*/ 47 h 192"/>
                <a:gd name="T12" fmla="*/ 162 w 162"/>
                <a:gd name="T13" fmla="*/ 47 h 192"/>
                <a:gd name="T14" fmla="*/ 162 w 162"/>
                <a:gd name="T15" fmla="*/ 4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192">
                  <a:moveTo>
                    <a:pt x="162" y="41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192"/>
                  </a:lnTo>
                  <a:lnTo>
                    <a:pt x="161" y="192"/>
                  </a:lnTo>
                  <a:lnTo>
                    <a:pt x="161" y="47"/>
                  </a:lnTo>
                  <a:lnTo>
                    <a:pt x="162" y="47"/>
                  </a:lnTo>
                  <a:lnTo>
                    <a:pt x="162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pic>
          <p:nvPicPr>
            <p:cNvPr id="6274" name="Picture 130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" y="1778"/>
              <a:ext cx="16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01" name="Freeform 131"/>
            <p:cNvSpPr>
              <a:spLocks/>
            </p:cNvSpPr>
            <p:nvPr/>
          </p:nvSpPr>
          <p:spPr bwMode="auto">
            <a:xfrm>
              <a:off x="3180" y="1781"/>
              <a:ext cx="43" cy="42"/>
            </a:xfrm>
            <a:custGeom>
              <a:avLst/>
              <a:gdLst>
                <a:gd name="T0" fmla="*/ 43 w 43"/>
                <a:gd name="T1" fmla="*/ 41 h 42"/>
                <a:gd name="T2" fmla="*/ 2 w 43"/>
                <a:gd name="T3" fmla="*/ 0 h 42"/>
                <a:gd name="T4" fmla="*/ 0 w 43"/>
                <a:gd name="T5" fmla="*/ 0 h 42"/>
                <a:gd name="T6" fmla="*/ 0 w 43"/>
                <a:gd name="T7" fmla="*/ 42 h 42"/>
                <a:gd name="T8" fmla="*/ 43 w 43"/>
                <a:gd name="T9" fmla="*/ 42 h 42"/>
                <a:gd name="T10" fmla="*/ 43 w 43"/>
                <a:gd name="T11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2">
                  <a:moveTo>
                    <a:pt x="43" y="4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43" y="42"/>
                  </a:lnTo>
                  <a:lnTo>
                    <a:pt x="43" y="41"/>
                  </a:lnTo>
                  <a:close/>
                </a:path>
              </a:pathLst>
            </a:custGeom>
            <a:solidFill>
              <a:srgbClr val="3974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6202" name="Freeform 132"/>
            <p:cNvSpPr>
              <a:spLocks/>
            </p:cNvSpPr>
            <p:nvPr/>
          </p:nvSpPr>
          <p:spPr bwMode="auto">
            <a:xfrm>
              <a:off x="3182" y="1782"/>
              <a:ext cx="39" cy="39"/>
            </a:xfrm>
            <a:custGeom>
              <a:avLst/>
              <a:gdLst>
                <a:gd name="T0" fmla="*/ 0 w 39"/>
                <a:gd name="T1" fmla="*/ 39 h 39"/>
                <a:gd name="T2" fmla="*/ 39 w 39"/>
                <a:gd name="T3" fmla="*/ 39 h 39"/>
                <a:gd name="T4" fmla="*/ 0 w 39"/>
                <a:gd name="T5" fmla="*/ 0 h 39"/>
                <a:gd name="T6" fmla="*/ 0 w 39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39">
                  <a:moveTo>
                    <a:pt x="0" y="39"/>
                  </a:moveTo>
                  <a:lnTo>
                    <a:pt x="39" y="39"/>
                  </a:lnTo>
                  <a:lnTo>
                    <a:pt x="0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6203" name="Freeform 133"/>
            <p:cNvSpPr>
              <a:spLocks/>
            </p:cNvSpPr>
            <p:nvPr/>
          </p:nvSpPr>
          <p:spPr bwMode="auto">
            <a:xfrm>
              <a:off x="3062" y="1781"/>
              <a:ext cx="162" cy="192"/>
            </a:xfrm>
            <a:custGeom>
              <a:avLst/>
              <a:gdLst>
                <a:gd name="T0" fmla="*/ 162 w 162"/>
                <a:gd name="T1" fmla="*/ 41 h 192"/>
                <a:gd name="T2" fmla="*/ 120 w 162"/>
                <a:gd name="T3" fmla="*/ 0 h 192"/>
                <a:gd name="T4" fmla="*/ 0 w 162"/>
                <a:gd name="T5" fmla="*/ 0 h 192"/>
                <a:gd name="T6" fmla="*/ 0 w 162"/>
                <a:gd name="T7" fmla="*/ 192 h 192"/>
                <a:gd name="T8" fmla="*/ 161 w 162"/>
                <a:gd name="T9" fmla="*/ 192 h 192"/>
                <a:gd name="T10" fmla="*/ 161 w 162"/>
                <a:gd name="T11" fmla="*/ 47 h 192"/>
                <a:gd name="T12" fmla="*/ 162 w 162"/>
                <a:gd name="T13" fmla="*/ 47 h 192"/>
                <a:gd name="T14" fmla="*/ 162 w 162"/>
                <a:gd name="T15" fmla="*/ 4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192">
                  <a:moveTo>
                    <a:pt x="162" y="41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192"/>
                  </a:lnTo>
                  <a:lnTo>
                    <a:pt x="161" y="192"/>
                  </a:lnTo>
                  <a:lnTo>
                    <a:pt x="161" y="47"/>
                  </a:lnTo>
                  <a:lnTo>
                    <a:pt x="162" y="47"/>
                  </a:lnTo>
                  <a:lnTo>
                    <a:pt x="162" y="41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pic>
          <p:nvPicPr>
            <p:cNvPr id="6278" name="Picture 134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5" y="1824"/>
              <a:ext cx="79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79" name="Picture 135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5" y="1844"/>
              <a:ext cx="12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80" name="Picture 136"/>
            <p:cNvPicPr>
              <a:picLocks noChangeAspect="1" noChangeArrowheads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5" y="1865"/>
              <a:ext cx="12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81" name="Picture 137"/>
            <p:cNvPicPr>
              <a:picLocks noChangeAspect="1" noChangeArrowheads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5" y="1882"/>
              <a:ext cx="12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82" name="Picture 138"/>
            <p:cNvPicPr>
              <a:picLocks noChangeAspect="1" noChangeArrowheads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5" y="1902"/>
              <a:ext cx="124" cy="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83" name="Picture 139"/>
            <p:cNvPicPr>
              <a:picLocks noChangeAspect="1" noChangeArrowheads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5" y="1919"/>
              <a:ext cx="12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84" name="Picture 140"/>
            <p:cNvPicPr>
              <a:picLocks noChangeAspect="1" noChangeArrowheads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5" y="1940"/>
              <a:ext cx="12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04" name="Rectangle 141"/>
            <p:cNvSpPr>
              <a:spLocks noChangeArrowheads="1"/>
            </p:cNvSpPr>
            <p:nvPr/>
          </p:nvSpPr>
          <p:spPr bwMode="auto">
            <a:xfrm>
              <a:off x="3064" y="1999"/>
              <a:ext cx="179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altLang="sk-SK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žiadosti </a:t>
              </a:r>
              <a:endPara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5" name="Rectangle 142"/>
            <p:cNvSpPr>
              <a:spLocks noChangeArrowheads="1"/>
            </p:cNvSpPr>
            <p:nvPr/>
          </p:nvSpPr>
          <p:spPr bwMode="auto">
            <a:xfrm>
              <a:off x="3032" y="2090"/>
              <a:ext cx="281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altLang="sk-SK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 ohlásenia</a:t>
              </a:r>
              <a:endParaRPr kumimoji="0" lang="sk-SK" alt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72" name="Freeform 143"/>
            <p:cNvSpPr>
              <a:spLocks/>
            </p:cNvSpPr>
            <p:nvPr/>
          </p:nvSpPr>
          <p:spPr bwMode="auto">
            <a:xfrm>
              <a:off x="3498" y="1781"/>
              <a:ext cx="162" cy="192"/>
            </a:xfrm>
            <a:custGeom>
              <a:avLst/>
              <a:gdLst>
                <a:gd name="T0" fmla="*/ 162 w 162"/>
                <a:gd name="T1" fmla="*/ 41 h 192"/>
                <a:gd name="T2" fmla="*/ 120 w 162"/>
                <a:gd name="T3" fmla="*/ 0 h 192"/>
                <a:gd name="T4" fmla="*/ 0 w 162"/>
                <a:gd name="T5" fmla="*/ 0 h 192"/>
                <a:gd name="T6" fmla="*/ 0 w 162"/>
                <a:gd name="T7" fmla="*/ 192 h 192"/>
                <a:gd name="T8" fmla="*/ 162 w 162"/>
                <a:gd name="T9" fmla="*/ 192 h 192"/>
                <a:gd name="T10" fmla="*/ 162 w 162"/>
                <a:gd name="T11" fmla="*/ 47 h 192"/>
                <a:gd name="T12" fmla="*/ 162 w 162"/>
                <a:gd name="T13" fmla="*/ 47 h 192"/>
                <a:gd name="T14" fmla="*/ 162 w 162"/>
                <a:gd name="T15" fmla="*/ 4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192">
                  <a:moveTo>
                    <a:pt x="162" y="41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192"/>
                  </a:lnTo>
                  <a:lnTo>
                    <a:pt x="162" y="192"/>
                  </a:lnTo>
                  <a:lnTo>
                    <a:pt x="162" y="47"/>
                  </a:lnTo>
                  <a:lnTo>
                    <a:pt x="162" y="47"/>
                  </a:lnTo>
                  <a:lnTo>
                    <a:pt x="162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pic>
          <p:nvPicPr>
            <p:cNvPr id="6288" name="Picture 144"/>
            <p:cNvPicPr>
              <a:picLocks noChangeAspect="1" noChangeArrowheads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1778"/>
              <a:ext cx="16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73" name="Freeform 145"/>
            <p:cNvSpPr>
              <a:spLocks/>
            </p:cNvSpPr>
            <p:nvPr/>
          </p:nvSpPr>
          <p:spPr bwMode="auto">
            <a:xfrm>
              <a:off x="3616" y="1781"/>
              <a:ext cx="44" cy="42"/>
            </a:xfrm>
            <a:custGeom>
              <a:avLst/>
              <a:gdLst>
                <a:gd name="T0" fmla="*/ 44 w 44"/>
                <a:gd name="T1" fmla="*/ 41 h 42"/>
                <a:gd name="T2" fmla="*/ 2 w 44"/>
                <a:gd name="T3" fmla="*/ 0 h 42"/>
                <a:gd name="T4" fmla="*/ 0 w 44"/>
                <a:gd name="T5" fmla="*/ 0 h 42"/>
                <a:gd name="T6" fmla="*/ 0 w 44"/>
                <a:gd name="T7" fmla="*/ 42 h 42"/>
                <a:gd name="T8" fmla="*/ 44 w 44"/>
                <a:gd name="T9" fmla="*/ 42 h 42"/>
                <a:gd name="T10" fmla="*/ 44 w 44"/>
                <a:gd name="T11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2">
                  <a:moveTo>
                    <a:pt x="44" y="4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44" y="42"/>
                  </a:lnTo>
                  <a:lnTo>
                    <a:pt x="44" y="41"/>
                  </a:lnTo>
                  <a:close/>
                </a:path>
              </a:pathLst>
            </a:custGeom>
            <a:solidFill>
              <a:srgbClr val="3974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6275" name="Freeform 146"/>
            <p:cNvSpPr>
              <a:spLocks/>
            </p:cNvSpPr>
            <p:nvPr/>
          </p:nvSpPr>
          <p:spPr bwMode="auto">
            <a:xfrm>
              <a:off x="3618" y="1782"/>
              <a:ext cx="39" cy="39"/>
            </a:xfrm>
            <a:custGeom>
              <a:avLst/>
              <a:gdLst>
                <a:gd name="T0" fmla="*/ 0 w 39"/>
                <a:gd name="T1" fmla="*/ 39 h 39"/>
                <a:gd name="T2" fmla="*/ 39 w 39"/>
                <a:gd name="T3" fmla="*/ 39 h 39"/>
                <a:gd name="T4" fmla="*/ 0 w 39"/>
                <a:gd name="T5" fmla="*/ 0 h 39"/>
                <a:gd name="T6" fmla="*/ 0 w 39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39">
                  <a:moveTo>
                    <a:pt x="0" y="39"/>
                  </a:moveTo>
                  <a:lnTo>
                    <a:pt x="39" y="39"/>
                  </a:lnTo>
                  <a:lnTo>
                    <a:pt x="0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6276" name="Freeform 147"/>
            <p:cNvSpPr>
              <a:spLocks/>
            </p:cNvSpPr>
            <p:nvPr/>
          </p:nvSpPr>
          <p:spPr bwMode="auto">
            <a:xfrm>
              <a:off x="3498" y="1781"/>
              <a:ext cx="162" cy="192"/>
            </a:xfrm>
            <a:custGeom>
              <a:avLst/>
              <a:gdLst>
                <a:gd name="T0" fmla="*/ 162 w 162"/>
                <a:gd name="T1" fmla="*/ 41 h 192"/>
                <a:gd name="T2" fmla="*/ 120 w 162"/>
                <a:gd name="T3" fmla="*/ 0 h 192"/>
                <a:gd name="T4" fmla="*/ 0 w 162"/>
                <a:gd name="T5" fmla="*/ 0 h 192"/>
                <a:gd name="T6" fmla="*/ 0 w 162"/>
                <a:gd name="T7" fmla="*/ 192 h 192"/>
                <a:gd name="T8" fmla="*/ 162 w 162"/>
                <a:gd name="T9" fmla="*/ 192 h 192"/>
                <a:gd name="T10" fmla="*/ 162 w 162"/>
                <a:gd name="T11" fmla="*/ 47 h 192"/>
                <a:gd name="T12" fmla="*/ 162 w 162"/>
                <a:gd name="T13" fmla="*/ 47 h 192"/>
                <a:gd name="T14" fmla="*/ 162 w 162"/>
                <a:gd name="T15" fmla="*/ 4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192">
                  <a:moveTo>
                    <a:pt x="162" y="41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192"/>
                  </a:lnTo>
                  <a:lnTo>
                    <a:pt x="162" y="192"/>
                  </a:lnTo>
                  <a:lnTo>
                    <a:pt x="162" y="47"/>
                  </a:lnTo>
                  <a:lnTo>
                    <a:pt x="162" y="47"/>
                  </a:lnTo>
                  <a:lnTo>
                    <a:pt x="162" y="41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pic>
          <p:nvPicPr>
            <p:cNvPr id="6292" name="Picture 148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4" y="1824"/>
              <a:ext cx="78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93" name="Picture 149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4" y="1844"/>
              <a:ext cx="12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94" name="Picture 150"/>
            <p:cNvPicPr>
              <a:picLocks noChangeAspect="1" noChangeArrowheads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4" y="1865"/>
              <a:ext cx="12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95" name="Picture 151"/>
            <p:cNvPicPr>
              <a:picLocks noChangeAspect="1" noChangeArrowheads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4" y="1882"/>
              <a:ext cx="12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96" name="Picture 152"/>
            <p:cNvPicPr>
              <a:picLocks noChangeAspect="1" noChangeArrowheads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4" y="1902"/>
              <a:ext cx="124" cy="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97" name="Picture 153"/>
            <p:cNvPicPr>
              <a:picLocks noChangeAspect="1" noChangeArrowheads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4" y="1919"/>
              <a:ext cx="12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98" name="Picture 154"/>
            <p:cNvPicPr>
              <a:picLocks noChangeAspect="1" noChangeArrowheads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4" y="1940"/>
              <a:ext cx="12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77" name="Rectangle 155"/>
            <p:cNvSpPr>
              <a:spLocks noChangeArrowheads="1"/>
            </p:cNvSpPr>
            <p:nvPr/>
          </p:nvSpPr>
          <p:spPr bwMode="auto">
            <a:xfrm>
              <a:off x="3493" y="2003"/>
              <a:ext cx="179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altLang="sk-SK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žiadosti </a:t>
              </a:r>
              <a:endPara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85" name="Rectangle 156"/>
            <p:cNvSpPr>
              <a:spLocks noChangeArrowheads="1"/>
            </p:cNvSpPr>
            <p:nvPr/>
          </p:nvSpPr>
          <p:spPr bwMode="auto">
            <a:xfrm>
              <a:off x="3468" y="2090"/>
              <a:ext cx="281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altLang="sk-SK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 ohlásenia</a:t>
              </a:r>
              <a:endParaRPr kumimoji="0" lang="sk-SK" alt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599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Internetová </a:t>
            </a:r>
            <a:r>
              <a:rPr lang="sk-SK" dirty="0"/>
              <a:t>časť - </a:t>
            </a:r>
            <a:r>
              <a:rPr lang="sk-SK" dirty="0" smtClean="0"/>
              <a:t>Verejná </a:t>
            </a:r>
            <a:r>
              <a:rPr lang="sk-SK" dirty="0"/>
              <a:t>zóna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30822EC0-E58D-4C36-BE7E-D3F051E5E6EA}" type="slidenum">
              <a:rPr lang="sk-SK" smtClean="0"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sk-SK" dirty="0">
              <a:cs typeface="Arial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929" y="1597026"/>
            <a:ext cx="5788136" cy="441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8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>
            <a:lumMod val="20000"/>
            <a:lumOff val="80000"/>
          </a:schemeClr>
        </a:solidFill>
        <a:ln w="6350" cap="flat" cmpd="sng" algn="ctr">
          <a:solidFill>
            <a:srgbClr val="000000"/>
          </a:solidFill>
          <a:prstDash val="solid"/>
        </a:ln>
        <a:effectLst/>
      </a:spPr>
      <a:bodyPr lIns="0" tIns="0" rIns="0" bIns="0" anchor="ctr"/>
      <a:lstStyle>
        <a:defPPr algn="ctr" fontAlgn="auto">
          <a:lnSpc>
            <a:spcPct val="90000"/>
          </a:lnSpc>
          <a:spcBef>
            <a:spcPts val="0"/>
          </a:spcBef>
          <a:spcAft>
            <a:spcPts val="0"/>
          </a:spcAft>
          <a:defRPr sz="750" kern="0" dirty="0" smtClean="0">
            <a:solidFill>
              <a:srgbClr val="000000"/>
            </a:solidFill>
            <a:latin typeface="Arial"/>
            <a:cs typeface="+mn-c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k-SK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7629</TotalTime>
  <Words>529</Words>
  <Application>Microsoft Office PowerPoint</Application>
  <PresentationFormat>Širokouhlá</PresentationFormat>
  <Paragraphs>194</Paragraphs>
  <Slides>32</Slides>
  <Notes>32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32</vt:i4>
      </vt:variant>
    </vt:vector>
  </HeadingPairs>
  <TitlesOfParts>
    <vt:vector size="35" baseType="lpstr">
      <vt:lpstr>Arial</vt:lpstr>
      <vt:lpstr>Calibri</vt:lpstr>
      <vt:lpstr>Predvolený návrh</vt:lpstr>
      <vt:lpstr>Prezentácia programu PowerPoint</vt:lpstr>
      <vt:lpstr>Obsah prezentácie</vt:lpstr>
      <vt:lpstr>Predstavenie ISOH</vt:lpstr>
      <vt:lpstr>Predstavenie ISOH</vt:lpstr>
      <vt:lpstr>Predstavenie ISOH</vt:lpstr>
      <vt:lpstr>Harmonogram projektu</vt:lpstr>
      <vt:lpstr>Rámcový existujúci biznisový koncept riešenia – pôvodný stav</vt:lpstr>
      <vt:lpstr>Rámcový koncept riešenia – navrhované riešenie ISOH</vt:lpstr>
      <vt:lpstr>Internetová časť - Verejná zóna</vt:lpstr>
      <vt:lpstr>Príklad portálu „Privátna zóna“ – zoznam mojich ohlásení a história spracovania</vt:lpstr>
      <vt:lpstr>Intranetová časť - Neverejná zóna - prihlásenie</vt:lpstr>
      <vt:lpstr>Intranetová časť - Neverejná zóna - prihlásenie</vt:lpstr>
      <vt:lpstr>Intranetová časť - Neverejná zóna - prípady</vt:lpstr>
      <vt:lpstr>Intranetová časť - Neverejná zóna - registrácie</vt:lpstr>
      <vt:lpstr>Intranetová časť - Neverejná zóna – detail výrobcu</vt:lpstr>
      <vt:lpstr>Integrácie</vt:lpstr>
      <vt:lpstr>Príklad – registrácia VVV</vt:lpstr>
      <vt:lpstr>Záver</vt:lpstr>
      <vt:lpstr>Obsah prezentácie</vt:lpstr>
      <vt:lpstr>Žiadosť o zápis do registra výrobcov vyhradeného výrobku</vt:lpstr>
      <vt:lpstr>Žiadosť o zápis do registra výrobcov vyhradeného výrobku</vt:lpstr>
      <vt:lpstr>Žiadosť o zápis do registra výrobcov vyhradeného výrobku</vt:lpstr>
      <vt:lpstr>Žiadosť o zápis do registra výrobcov vyhradeného výrobku</vt:lpstr>
      <vt:lpstr>Žiadosť o zápis do registra výrobcov vyhradeného výrobku</vt:lpstr>
      <vt:lpstr>Žiadosť o zápis do registra výrobcov vyhradeného výrobku</vt:lpstr>
      <vt:lpstr>Žiadosť o zápis do registra výrobcov vyhradeného výrobku</vt:lpstr>
      <vt:lpstr>Žiadosť o zápis do registra výrobcov vyhradeného výrobku</vt:lpstr>
      <vt:lpstr>Žiadosť o zápis do registra výrobcov vyhradeného výrobku</vt:lpstr>
      <vt:lpstr>Žiadosť o zápis do registra výrobcov vyhradeného výrobku</vt:lpstr>
      <vt:lpstr>Žiadosť o zápis do registra výrobcov vyhradeného výrobku</vt:lpstr>
      <vt:lpstr>Žiadosť o zápis do registra výrobcov vyhradeného výrobku</vt:lpstr>
      <vt:lpstr>Záver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Kapitáň Ivan</dc:creator>
  <cp:lastModifiedBy>Roman Gdovjak</cp:lastModifiedBy>
  <cp:revision>95</cp:revision>
  <cp:lastPrinted>2019-05-21T14:50:37Z</cp:lastPrinted>
  <dcterms:created xsi:type="dcterms:W3CDTF">2019-05-15T09:27:20Z</dcterms:created>
  <dcterms:modified xsi:type="dcterms:W3CDTF">2019-11-18T14:41:11Z</dcterms:modified>
</cp:coreProperties>
</file>