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88" r:id="rId3"/>
    <p:sldId id="292" r:id="rId4"/>
    <p:sldId id="293" r:id="rId5"/>
    <p:sldId id="294" r:id="rId6"/>
    <p:sldId id="295" r:id="rId7"/>
    <p:sldId id="272" r:id="rId8"/>
  </p:sldIdLst>
  <p:sldSz cx="13004800" cy="9753600"/>
  <p:notesSz cx="6858000" cy="9144000"/>
  <p:defaultTextStyle>
    <a:lvl1pPr algn="ctr" defTabSz="583500">
      <a:defRPr sz="3600">
        <a:latin typeface="+mn-lt"/>
        <a:ea typeface="+mn-ea"/>
        <a:cs typeface="+mn-cs"/>
        <a:sym typeface="Helvetica Light"/>
      </a:defRPr>
    </a:lvl1pPr>
    <a:lvl2pPr indent="228325" algn="ctr" defTabSz="583500">
      <a:defRPr sz="3600">
        <a:latin typeface="+mn-lt"/>
        <a:ea typeface="+mn-ea"/>
        <a:cs typeface="+mn-cs"/>
        <a:sym typeface="Helvetica Light"/>
      </a:defRPr>
    </a:lvl2pPr>
    <a:lvl3pPr indent="456650" algn="ctr" defTabSz="583500">
      <a:defRPr sz="3600">
        <a:latin typeface="+mn-lt"/>
        <a:ea typeface="+mn-ea"/>
        <a:cs typeface="+mn-cs"/>
        <a:sym typeface="Helvetica Light"/>
      </a:defRPr>
    </a:lvl3pPr>
    <a:lvl4pPr indent="684979" algn="ctr" defTabSz="583500">
      <a:defRPr sz="3600">
        <a:latin typeface="+mn-lt"/>
        <a:ea typeface="+mn-ea"/>
        <a:cs typeface="+mn-cs"/>
        <a:sym typeface="Helvetica Light"/>
      </a:defRPr>
    </a:lvl4pPr>
    <a:lvl5pPr indent="913305" algn="ctr" defTabSz="583500">
      <a:defRPr sz="3600">
        <a:latin typeface="+mn-lt"/>
        <a:ea typeface="+mn-ea"/>
        <a:cs typeface="+mn-cs"/>
        <a:sym typeface="Helvetica Light"/>
      </a:defRPr>
    </a:lvl5pPr>
    <a:lvl6pPr indent="1141631" algn="ctr" defTabSz="583500">
      <a:defRPr sz="3600">
        <a:latin typeface="+mn-lt"/>
        <a:ea typeface="+mn-ea"/>
        <a:cs typeface="+mn-cs"/>
        <a:sym typeface="Helvetica Light"/>
      </a:defRPr>
    </a:lvl6pPr>
    <a:lvl7pPr indent="1369957" algn="ctr" defTabSz="583500">
      <a:defRPr sz="3600">
        <a:latin typeface="+mn-lt"/>
        <a:ea typeface="+mn-ea"/>
        <a:cs typeface="+mn-cs"/>
        <a:sym typeface="Helvetica Light"/>
      </a:defRPr>
    </a:lvl7pPr>
    <a:lvl8pPr indent="1598286" algn="ctr" defTabSz="583500">
      <a:defRPr sz="3600">
        <a:latin typeface="+mn-lt"/>
        <a:ea typeface="+mn-ea"/>
        <a:cs typeface="+mn-cs"/>
        <a:sym typeface="Helvetica Light"/>
      </a:defRPr>
    </a:lvl8pPr>
    <a:lvl9pPr indent="1826610" algn="ctr" defTabSz="583500">
      <a:defRPr sz="3600"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4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133450"/>
    <a:srgbClr val="9E1D64"/>
    <a:srgbClr val="AD1313"/>
    <a:srgbClr val="3366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6" d="100"/>
          <a:sy n="86" d="100"/>
        </p:scale>
        <p:origin x="1218" y="102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5" name="Shape 1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71487266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665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325" defTabSz="45665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6650" defTabSz="45665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4979" defTabSz="45665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3305" defTabSz="45665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1631" defTabSz="45665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69957" defTabSz="45665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598286" defTabSz="45665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6610" defTabSz="45665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logo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59310" y="831851"/>
            <a:ext cx="3886201" cy="1981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vinné stra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inálna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logo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40260" y="717550"/>
            <a:ext cx="3886201" cy="1981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334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ransition spd="med"/>
  <p:txStyles>
    <p:titleStyle>
      <a:lvl1pPr algn="ctr" defTabSz="583500">
        <a:defRPr sz="8000">
          <a:latin typeface="+mn-lt"/>
          <a:ea typeface="+mn-ea"/>
          <a:cs typeface="+mn-cs"/>
          <a:sym typeface="Helvetica Light"/>
        </a:defRPr>
      </a:lvl1pPr>
      <a:lvl2pPr indent="228325" algn="ctr" defTabSz="583500">
        <a:defRPr sz="8000">
          <a:latin typeface="+mn-lt"/>
          <a:ea typeface="+mn-ea"/>
          <a:cs typeface="+mn-cs"/>
          <a:sym typeface="Helvetica Light"/>
        </a:defRPr>
      </a:lvl2pPr>
      <a:lvl3pPr indent="456650" algn="ctr" defTabSz="583500">
        <a:defRPr sz="8000">
          <a:latin typeface="+mn-lt"/>
          <a:ea typeface="+mn-ea"/>
          <a:cs typeface="+mn-cs"/>
          <a:sym typeface="Helvetica Light"/>
        </a:defRPr>
      </a:lvl3pPr>
      <a:lvl4pPr indent="684979" algn="ctr" defTabSz="583500">
        <a:defRPr sz="8000">
          <a:latin typeface="+mn-lt"/>
          <a:ea typeface="+mn-ea"/>
          <a:cs typeface="+mn-cs"/>
          <a:sym typeface="Helvetica Light"/>
        </a:defRPr>
      </a:lvl4pPr>
      <a:lvl5pPr indent="913305" algn="ctr" defTabSz="583500">
        <a:defRPr sz="8000">
          <a:latin typeface="+mn-lt"/>
          <a:ea typeface="+mn-ea"/>
          <a:cs typeface="+mn-cs"/>
          <a:sym typeface="Helvetica Light"/>
        </a:defRPr>
      </a:lvl5pPr>
      <a:lvl6pPr indent="1141631" algn="ctr" defTabSz="583500">
        <a:defRPr sz="8000">
          <a:latin typeface="+mn-lt"/>
          <a:ea typeface="+mn-ea"/>
          <a:cs typeface="+mn-cs"/>
          <a:sym typeface="Helvetica Light"/>
        </a:defRPr>
      </a:lvl6pPr>
      <a:lvl7pPr indent="1369957" algn="ctr" defTabSz="583500">
        <a:defRPr sz="8000">
          <a:latin typeface="+mn-lt"/>
          <a:ea typeface="+mn-ea"/>
          <a:cs typeface="+mn-cs"/>
          <a:sym typeface="Helvetica Light"/>
        </a:defRPr>
      </a:lvl7pPr>
      <a:lvl8pPr indent="1598286" algn="ctr" defTabSz="583500">
        <a:defRPr sz="8000">
          <a:latin typeface="+mn-lt"/>
          <a:ea typeface="+mn-ea"/>
          <a:cs typeface="+mn-cs"/>
          <a:sym typeface="Helvetica Light"/>
        </a:defRPr>
      </a:lvl8pPr>
      <a:lvl9pPr indent="1826610" algn="ctr" defTabSz="5835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3967" indent="-443967" defTabSz="583500">
        <a:spcBef>
          <a:spcPts val="4199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7935" indent="-443967" defTabSz="583500">
        <a:spcBef>
          <a:spcPts val="4199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1905" indent="-443967" defTabSz="583500">
        <a:spcBef>
          <a:spcPts val="4199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5872" indent="-443967" defTabSz="583500">
        <a:spcBef>
          <a:spcPts val="4199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19840" indent="-443967" defTabSz="583500">
        <a:spcBef>
          <a:spcPts val="4199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3806" indent="-443967" defTabSz="583500">
        <a:spcBef>
          <a:spcPts val="4199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07775" indent="-443967" defTabSz="583500">
        <a:spcBef>
          <a:spcPts val="4199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1742" indent="-443967" defTabSz="583500">
        <a:spcBef>
          <a:spcPts val="4199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3995710" indent="-443967" defTabSz="583500">
        <a:spcBef>
          <a:spcPts val="4199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35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325" algn="ctr" defTabSz="5835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6650" algn="ctr" defTabSz="5835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4979" algn="ctr" defTabSz="5835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3305" algn="ctr" defTabSz="5835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1631" algn="ctr" defTabSz="5835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69957" algn="ctr" defTabSz="5835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598286" algn="ctr" defTabSz="5835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6610" algn="ctr" defTabSz="5835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256478" y="6597692"/>
            <a:ext cx="12626558" cy="533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741" tIns="50741" rIns="50741" bIns="50741" anchor="ctr">
            <a:spAutoFit/>
          </a:bodyPr>
          <a:lstStyle>
            <a:lvl1pPr>
              <a:defRPr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sk-SK" sz="2800" b="1" dirty="0" smtClean="0">
                <a:solidFill>
                  <a:srgbClr val="66FFFF"/>
                </a:solidFill>
              </a:rPr>
              <a:t>Ing. Renáta Pokorská</a:t>
            </a:r>
            <a:endParaRPr sz="2800" b="1" dirty="0">
              <a:solidFill>
                <a:srgbClr val="66FFFF"/>
              </a:solidFill>
            </a:endParaRPr>
          </a:p>
        </p:txBody>
      </p:sp>
      <p:sp>
        <p:nvSpPr>
          <p:cNvPr id="19" name="Shape 19"/>
          <p:cNvSpPr/>
          <p:nvPr/>
        </p:nvSpPr>
        <p:spPr>
          <a:xfrm>
            <a:off x="1342291" y="8418146"/>
            <a:ext cx="10389161" cy="3794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741" tIns="50741" rIns="50741" bIns="50741" anchor="ctr">
            <a:spAutoFit/>
          </a:bodyPr>
          <a:lstStyle>
            <a:lvl1pPr algn="r">
              <a:defRPr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 err="1">
                <a:solidFill>
                  <a:schemeClr val="bg1"/>
                </a:solidFill>
              </a:rPr>
              <a:t>Miesto</a:t>
            </a:r>
            <a:r>
              <a:rPr dirty="0">
                <a:solidFill>
                  <a:schemeClr val="bg1"/>
                </a:solidFill>
              </a:rPr>
              <a:t>  I  </a:t>
            </a:r>
            <a:r>
              <a:rPr dirty="0" err="1">
                <a:solidFill>
                  <a:schemeClr val="bg1"/>
                </a:solidFill>
              </a:rPr>
              <a:t>Dátum</a:t>
            </a:r>
            <a:r>
              <a:rPr dirty="0">
                <a:solidFill>
                  <a:schemeClr val="bg1"/>
                </a:solidFill>
              </a:rPr>
              <a:t>  I  </a:t>
            </a:r>
            <a:r>
              <a:rPr dirty="0" err="1">
                <a:solidFill>
                  <a:schemeClr val="bg1"/>
                </a:solidFill>
              </a:rPr>
              <a:t>Čas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5" name="Shape 17">
            <a:extLst>
              <a:ext uri="{FF2B5EF4-FFF2-40B4-BE49-F238E27FC236}">
                <a16:creationId xmlns:a16="http://schemas.microsoft.com/office/drawing/2014/main" xmlns="" id="{E935FD5B-B1CF-414A-969C-F8B4FAB24664}"/>
              </a:ext>
            </a:extLst>
          </p:cNvPr>
          <p:cNvSpPr/>
          <p:nvPr/>
        </p:nvSpPr>
        <p:spPr>
          <a:xfrm>
            <a:off x="0" y="4145170"/>
            <a:ext cx="12649761" cy="9334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741" tIns="50741" rIns="50741" bIns="50741" anchor="ctr">
            <a:spAutoFit/>
          </a:bodyPr>
          <a:lstStyle>
            <a:lvl1pPr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endParaRPr sz="5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Obdĺžnik 2"/>
          <p:cNvSpPr/>
          <p:nvPr/>
        </p:nvSpPr>
        <p:spPr>
          <a:xfrm>
            <a:off x="3251200" y="3845749"/>
            <a:ext cx="65024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b="1" dirty="0">
                <a:solidFill>
                  <a:schemeClr val="bg1"/>
                </a:solidFill>
              </a:rPr>
              <a:t>Mikropôžičky  </a:t>
            </a:r>
          </a:p>
          <a:p>
            <a:r>
              <a:rPr lang="sk-SK" b="1" dirty="0">
                <a:solidFill>
                  <a:schemeClr val="bg1"/>
                </a:solidFill>
              </a:rPr>
              <a:t>SBA                                            </a:t>
            </a:r>
            <a:r>
              <a:rPr lang="sk-SK" sz="2800" b="1" dirty="0">
                <a:solidFill>
                  <a:schemeClr val="bg1"/>
                </a:solidFill>
              </a:rPr>
              <a:t>a ich využitie na </a:t>
            </a:r>
            <a:r>
              <a:rPr lang="sk-SK" sz="2800" b="1" dirty="0" smtClean="0">
                <a:solidFill>
                  <a:schemeClr val="bg1"/>
                </a:solidFill>
              </a:rPr>
              <a:t>financovanie </a:t>
            </a:r>
            <a:r>
              <a:rPr lang="sk-SK" sz="2800" b="1" dirty="0">
                <a:solidFill>
                  <a:schemeClr val="bg1"/>
                </a:solidFill>
              </a:rPr>
              <a:t>obehového hospodárstva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914400" y="680224"/>
            <a:ext cx="11318488" cy="758283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1pPr>
            <a:lvl2pPr indent="228325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2pPr>
            <a:lvl3pPr indent="456650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3pPr>
            <a:lvl4pPr indent="684979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4pPr>
            <a:lvl5pPr indent="913305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5pPr>
            <a:lvl6pPr indent="1141631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6pPr>
            <a:lvl7pPr indent="1369957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7pPr>
            <a:lvl8pPr indent="1598286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8pPr>
            <a:lvl9pPr indent="1826610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r>
              <a:rPr lang="sk-SK" sz="4000" b="1" dirty="0" err="1" smtClean="0">
                <a:solidFill>
                  <a:schemeClr val="bg1">
                    <a:lumMod val="85000"/>
                  </a:schemeClr>
                </a:solidFill>
                <a:latin typeface="Book Antiqua" panose="02040602050305030304" pitchFamily="18" charset="0"/>
              </a:rPr>
              <a:t>MIKROP</a:t>
            </a:r>
            <a:r>
              <a:rPr lang="sk-SK" sz="4000" b="1" cap="all" dirty="0" err="1" smtClean="0">
                <a:solidFill>
                  <a:schemeClr val="bg1">
                    <a:lumMod val="85000"/>
                  </a:schemeClr>
                </a:solidFill>
                <a:latin typeface="Book Antiqua" panose="02040602050305030304" pitchFamily="18" charset="0"/>
              </a:rPr>
              <a:t>ô</a:t>
            </a:r>
            <a:r>
              <a:rPr lang="sk-SK" sz="4000" b="1" dirty="0" err="1" smtClean="0">
                <a:solidFill>
                  <a:schemeClr val="bg1">
                    <a:lumMod val="85000"/>
                  </a:schemeClr>
                </a:solidFill>
                <a:latin typeface="Book Antiqua" panose="02040602050305030304" pitchFamily="18" charset="0"/>
              </a:rPr>
              <a:t>ŽIČKY</a:t>
            </a:r>
            <a:r>
              <a:rPr lang="sk-SK" sz="4000" b="1" dirty="0" smtClean="0">
                <a:solidFill>
                  <a:schemeClr val="bg1">
                    <a:lumMod val="85000"/>
                  </a:schemeClr>
                </a:solidFill>
                <a:latin typeface="Book Antiqua" panose="02040602050305030304" pitchFamily="18" charset="0"/>
              </a:rPr>
              <a:t> – </a:t>
            </a:r>
            <a:r>
              <a:rPr lang="sk-SK" sz="3000" b="1" dirty="0" smtClean="0">
                <a:solidFill>
                  <a:schemeClr val="bg1">
                    <a:lumMod val="85000"/>
                  </a:schemeClr>
                </a:solidFill>
                <a:latin typeface="Book Antiqua" panose="02040602050305030304" pitchFamily="18" charset="0"/>
              </a:rPr>
              <a:t>dostupnejšie ako bankový úver</a:t>
            </a:r>
            <a:endParaRPr lang="sk-SK" sz="3000" b="1" dirty="0">
              <a:solidFill>
                <a:schemeClr val="bg1">
                  <a:lumMod val="8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Obdĺžnik 2"/>
          <p:cNvSpPr/>
          <p:nvPr/>
        </p:nvSpPr>
        <p:spPr>
          <a:xfrm>
            <a:off x="1003610" y="2955074"/>
            <a:ext cx="11140068" cy="5144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k-SK" sz="3000" b="1" i="0" u="none" strike="noStrike" kern="1200" cap="all" spc="0" normalizeH="0" baseline="0" noProof="0" dirty="0" smtClean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Book Antiqua" panose="02040602050305030304" pitchFamily="18" charset="0"/>
              </a:rPr>
              <a:t>SBA Poskytuje na Slovensku </a:t>
            </a:r>
            <a:r>
              <a:rPr kumimoji="0" lang="sk-SK" sz="3000" b="1" i="0" u="none" strike="noStrike" kern="1200" cap="all" spc="0" normalizeH="0" baseline="0" noProof="0" dirty="0" err="1" smtClean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Book Antiqua" panose="02040602050305030304" pitchFamily="18" charset="0"/>
              </a:rPr>
              <a:t>mikropôžičkový</a:t>
            </a:r>
            <a:r>
              <a:rPr kumimoji="0" lang="sk-SK" sz="3000" b="1" i="0" u="none" strike="noStrike" kern="1200" cap="all" spc="0" normalizeH="0" baseline="0" noProof="0" dirty="0" smtClean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Book Antiqua" panose="02040602050305030304" pitchFamily="18" charset="0"/>
              </a:rPr>
              <a:t> program Od roku 1997</a:t>
            </a:r>
            <a:endParaRPr kumimoji="0" lang="sk-SK" sz="3000" b="0" i="0" u="none" strike="noStrike" kern="1200" cap="none" spc="0" normalizeH="0" baseline="0" noProof="0" dirty="0" smtClean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AR JULIAN" panose="02000000000000000000" pitchFamily="2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sk-SK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oprávnení žiadatelia: </a:t>
            </a:r>
            <a:r>
              <a:rPr kumimoji="0" lang="sk-SK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 panose="020F0502020204030204"/>
              </a:rPr>
              <a:t>malí podnikatelia </a:t>
            </a:r>
            <a:r>
              <a:rPr kumimoji="0" lang="sk-SK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so sídlom na Slovensku, s obratom do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 10 mil. €</a:t>
            </a:r>
            <a:r>
              <a:rPr kumimoji="0" lang="sk-SK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, zamestnávajúci do 50 zamestnancov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sk-SK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Pre podnikateľov s históriou aj pre začínajúcich podnikateľov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sk-SK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výška úveru: </a:t>
            </a:r>
            <a:r>
              <a:rPr kumimoji="0" lang="sk-SK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 panose="020F0502020204030204"/>
              </a:rPr>
              <a:t>2 500 € – 50 000 €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sk-SK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splatnosť úveru: </a:t>
            </a:r>
            <a:r>
              <a:rPr kumimoji="0" lang="sk-SK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 panose="020F0502020204030204"/>
              </a:rPr>
              <a:t>6 mesiacov až 4 roky </a:t>
            </a:r>
            <a:r>
              <a:rPr kumimoji="0" lang="sk-SK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(možnosť využitia odkladu splátok o 6 mesiacov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)</a:t>
            </a:r>
            <a:endParaRPr kumimoji="0" lang="sk-SK" sz="2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sk-SK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úroková sadzba: </a:t>
            </a:r>
            <a:r>
              <a:rPr kumimoji="0" lang="sk-SK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priemerná sadzba poskytnutých mikropôžičiek je </a:t>
            </a:r>
            <a:r>
              <a:rPr kumimoji="0" lang="sk-SK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 panose="020F0502020204030204"/>
              </a:rPr>
              <a:t>približne  5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 panose="020F0502020204030204"/>
              </a:rPr>
              <a:t>%</a:t>
            </a:r>
            <a:r>
              <a:rPr kumimoji="0" lang="sk-SK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FFFF"/>
                </a:solidFill>
                <a:effectLst/>
                <a:uLnTx/>
                <a:uFillTx/>
                <a:latin typeface="Calibri" panose="020F0502020204030204"/>
              </a:rPr>
              <a:t> p. a.</a:t>
            </a:r>
            <a:endParaRPr kumimoji="0" lang="sk-SK" sz="2400" b="0" i="0" u="none" strike="noStrike" kern="1200" cap="none" spc="0" normalizeH="0" baseline="0" noProof="0" dirty="0" smtClean="0">
              <a:ln>
                <a:noFill/>
              </a:ln>
              <a:solidFill>
                <a:srgbClr val="66FFFF"/>
              </a:solidFill>
              <a:effectLst/>
              <a:uLnTx/>
              <a:uFillTx/>
              <a:latin typeface="Calibri" panose="020F0502020204030204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sk-SK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Zabezpečenie: do 10 000€ bez zabezpečenia  majetkom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k-SK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                               nad 10 000€ zabezpečenie -  hnuteľný majetok, nehnuteľný majetok, 				           predmet financovania a kombinácie zabezpečenia</a:t>
            </a:r>
            <a:endParaRPr kumimoji="0" lang="sk-SK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28389661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914400" y="680224"/>
            <a:ext cx="11318488" cy="758283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1pPr>
            <a:lvl2pPr indent="228325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2pPr>
            <a:lvl3pPr indent="456650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3pPr>
            <a:lvl4pPr indent="684979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4pPr>
            <a:lvl5pPr indent="913305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5pPr>
            <a:lvl6pPr indent="1141631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6pPr>
            <a:lvl7pPr indent="1369957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7pPr>
            <a:lvl8pPr indent="1598286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8pPr>
            <a:lvl9pPr indent="1826610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r>
              <a:rPr lang="sk-SK" sz="4000" b="1" dirty="0" err="1" smtClean="0">
                <a:solidFill>
                  <a:schemeClr val="bg1">
                    <a:lumMod val="85000"/>
                  </a:schemeClr>
                </a:solidFill>
                <a:latin typeface="Book Antiqua" panose="02040602050305030304" pitchFamily="18" charset="0"/>
              </a:rPr>
              <a:t>MIKROP</a:t>
            </a:r>
            <a:r>
              <a:rPr lang="sk-SK" sz="4000" b="1" cap="all" dirty="0" err="1" smtClean="0">
                <a:solidFill>
                  <a:schemeClr val="bg1">
                    <a:lumMod val="85000"/>
                  </a:schemeClr>
                </a:solidFill>
                <a:latin typeface="Book Antiqua" panose="02040602050305030304" pitchFamily="18" charset="0"/>
              </a:rPr>
              <a:t>ô</a:t>
            </a:r>
            <a:r>
              <a:rPr lang="sk-SK" sz="4000" b="1" dirty="0" err="1" smtClean="0">
                <a:solidFill>
                  <a:schemeClr val="bg1">
                    <a:lumMod val="85000"/>
                  </a:schemeClr>
                </a:solidFill>
                <a:latin typeface="Book Antiqua" panose="02040602050305030304" pitchFamily="18" charset="0"/>
              </a:rPr>
              <a:t>ŽIČKY</a:t>
            </a:r>
            <a:r>
              <a:rPr lang="sk-SK" sz="4000" b="1" dirty="0" smtClean="0">
                <a:solidFill>
                  <a:schemeClr val="bg1">
                    <a:lumMod val="85000"/>
                  </a:schemeClr>
                </a:solidFill>
                <a:latin typeface="Book Antiqua" panose="02040602050305030304" pitchFamily="18" charset="0"/>
              </a:rPr>
              <a:t> – </a:t>
            </a:r>
            <a:r>
              <a:rPr lang="sk-SK" sz="3000" b="1" dirty="0" smtClean="0">
                <a:solidFill>
                  <a:schemeClr val="bg1">
                    <a:lumMod val="85000"/>
                  </a:schemeClr>
                </a:solidFill>
                <a:latin typeface="Book Antiqua" panose="02040602050305030304" pitchFamily="18" charset="0"/>
              </a:rPr>
              <a:t>dostupnejšie ako bankový úver</a:t>
            </a:r>
            <a:endParaRPr lang="sk-SK" sz="3000" b="1" dirty="0">
              <a:solidFill>
                <a:schemeClr val="bg1">
                  <a:lumMod val="8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Obdĺžnik 2"/>
          <p:cNvSpPr/>
          <p:nvPr/>
        </p:nvSpPr>
        <p:spPr>
          <a:xfrm>
            <a:off x="1003610" y="2955074"/>
            <a:ext cx="11140068" cy="1706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sk-SK" sz="3000" b="1" kern="1200" dirty="0" smtClean="0">
                <a:solidFill>
                  <a:srgbClr val="66FFFF"/>
                </a:solidFill>
                <a:latin typeface="AR JULIAN" panose="02000000000000000000" pitchFamily="2" charset="0"/>
              </a:rPr>
              <a:t>Základná podmienka čerpania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lang="sk-SK" sz="3000" b="1" kern="1200" dirty="0">
              <a:solidFill>
                <a:srgbClr val="66FFFF"/>
              </a:solidFill>
              <a:latin typeface="Calibri" panose="020F0502020204030204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sk-SK" b="1" kern="1200" dirty="0">
                <a:solidFill>
                  <a:prstClr val="white"/>
                </a:solidFill>
                <a:latin typeface="Calibri" panose="020F0502020204030204"/>
              </a:rPr>
              <a:t>Vyrovnané záväzky záujemcu voči štátu</a:t>
            </a:r>
            <a:endParaRPr kumimoji="0" lang="sk-SK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04025516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914400" y="680224"/>
            <a:ext cx="11318488" cy="758283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1pPr>
            <a:lvl2pPr indent="228325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2pPr>
            <a:lvl3pPr indent="456650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3pPr>
            <a:lvl4pPr indent="684979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4pPr>
            <a:lvl5pPr indent="913305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5pPr>
            <a:lvl6pPr indent="1141631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6pPr>
            <a:lvl7pPr indent="1369957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7pPr>
            <a:lvl8pPr indent="1598286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8pPr>
            <a:lvl9pPr indent="1826610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r>
              <a:rPr lang="sk-SK" sz="4000" b="1" dirty="0" err="1" smtClean="0">
                <a:solidFill>
                  <a:schemeClr val="bg1">
                    <a:lumMod val="85000"/>
                  </a:schemeClr>
                </a:solidFill>
                <a:latin typeface="Book Antiqua" panose="02040602050305030304" pitchFamily="18" charset="0"/>
              </a:rPr>
              <a:t>MIKROP</a:t>
            </a:r>
            <a:r>
              <a:rPr lang="sk-SK" sz="4000" b="1" cap="all" dirty="0" err="1" smtClean="0">
                <a:solidFill>
                  <a:schemeClr val="bg1">
                    <a:lumMod val="85000"/>
                  </a:schemeClr>
                </a:solidFill>
                <a:latin typeface="Book Antiqua" panose="02040602050305030304" pitchFamily="18" charset="0"/>
              </a:rPr>
              <a:t>ô</a:t>
            </a:r>
            <a:r>
              <a:rPr lang="sk-SK" sz="4000" b="1" dirty="0" err="1" smtClean="0">
                <a:solidFill>
                  <a:schemeClr val="bg1">
                    <a:lumMod val="85000"/>
                  </a:schemeClr>
                </a:solidFill>
                <a:latin typeface="Book Antiqua" panose="02040602050305030304" pitchFamily="18" charset="0"/>
              </a:rPr>
              <a:t>ŽIČKY</a:t>
            </a:r>
            <a:r>
              <a:rPr lang="sk-SK" sz="4000" b="1" dirty="0" smtClean="0">
                <a:solidFill>
                  <a:schemeClr val="bg1">
                    <a:lumMod val="85000"/>
                  </a:schemeClr>
                </a:solidFill>
                <a:latin typeface="Book Antiqua" panose="02040602050305030304" pitchFamily="18" charset="0"/>
              </a:rPr>
              <a:t> – </a:t>
            </a:r>
            <a:r>
              <a:rPr lang="sk-SK" sz="3000" b="1" dirty="0" smtClean="0">
                <a:solidFill>
                  <a:schemeClr val="bg1">
                    <a:lumMod val="85000"/>
                  </a:schemeClr>
                </a:solidFill>
                <a:latin typeface="Book Antiqua" panose="02040602050305030304" pitchFamily="18" charset="0"/>
              </a:rPr>
              <a:t>dostupnejšie ako bankový úver</a:t>
            </a:r>
            <a:endParaRPr lang="sk-SK" sz="3000" b="1" dirty="0">
              <a:solidFill>
                <a:schemeClr val="bg1">
                  <a:lumMod val="8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Obdĺžnik 2"/>
          <p:cNvSpPr/>
          <p:nvPr/>
        </p:nvSpPr>
        <p:spPr>
          <a:xfrm>
            <a:off x="1003610" y="2955074"/>
            <a:ext cx="11140068" cy="506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sk-SK" sz="3000" b="1" kern="1200" dirty="0">
                <a:solidFill>
                  <a:srgbClr val="66FFFF"/>
                </a:solidFill>
                <a:latin typeface="AR JULIAN"/>
              </a:rPr>
              <a:t>výhody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sk-SK" sz="2800" kern="1200" dirty="0">
              <a:solidFill>
                <a:srgbClr val="4472C4">
                  <a:lumMod val="50000"/>
                </a:srgbClr>
              </a:solidFill>
              <a:latin typeface="AR JULIAN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sk-SK" sz="2200" kern="1200" dirty="0">
                <a:solidFill>
                  <a:prstClr val="white"/>
                </a:solidFill>
                <a:latin typeface="Calibri" panose="020F0502020204030204"/>
              </a:rPr>
              <a:t>mikropôžičky poskytujeme aj podnikateľom bez podnikateľskej histórie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sk-SK" sz="2200" kern="1200" dirty="0">
                <a:solidFill>
                  <a:prstClr val="white"/>
                </a:solidFill>
                <a:latin typeface="Calibri" panose="020F0502020204030204"/>
              </a:rPr>
              <a:t>mikropôžičky poskytujeme aj v minimálnych výškach od 2500 €, ktoré sú pre komerčné banky nerentabilné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sk-SK" sz="2200" kern="1200" dirty="0">
                <a:solidFill>
                  <a:prstClr val="white"/>
                </a:solidFill>
                <a:latin typeface="Calibri" panose="020F0502020204030204"/>
              </a:rPr>
              <a:t>sme schopní akceptovať vyššie riziko ako finančné inštitúcie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sk-SK" sz="2200" kern="1200" dirty="0">
                <a:solidFill>
                  <a:prstClr val="white"/>
                </a:solidFill>
                <a:latin typeface="Calibri" panose="020F0502020204030204"/>
              </a:rPr>
              <a:t>posudzujeme nielen históriu malých podnikateľov, ale aj podnikateľský plán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sk-SK" sz="2200" kern="1200" dirty="0">
                <a:solidFill>
                  <a:prstClr val="white"/>
                </a:solidFill>
                <a:latin typeface="Calibri" panose="020F0502020204030204"/>
              </a:rPr>
              <a:t>mikropôžička je finančne dostupná pre klientov (poplatky a úrokové sadzby)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sk-SK" sz="2200" kern="1200" dirty="0">
                <a:solidFill>
                  <a:prstClr val="white"/>
                </a:solidFill>
                <a:latin typeface="Calibri" panose="020F0502020204030204"/>
              </a:rPr>
              <a:t>poskytujeme možnosť odkladu splátok istiny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sk-SK" sz="2200" kern="1200" dirty="0">
                <a:solidFill>
                  <a:prstClr val="white"/>
                </a:solidFill>
                <a:latin typeface="Calibri" panose="020F0502020204030204"/>
              </a:rPr>
              <a:t>individuálne nastavujeme splácanie podľa charakteru podnikania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sk-SK" sz="2200" b="1" kern="1200" dirty="0">
                <a:solidFill>
                  <a:prstClr val="white"/>
                </a:solidFill>
                <a:latin typeface="Calibri" panose="020F0502020204030204"/>
              </a:rPr>
              <a:t>prepájame financovanie so vzdelávaním, </a:t>
            </a:r>
            <a:r>
              <a:rPr lang="sk-SK" sz="2200" b="1" kern="1200" dirty="0" err="1">
                <a:solidFill>
                  <a:prstClr val="white"/>
                </a:solidFill>
                <a:latin typeface="Calibri" panose="020F0502020204030204"/>
              </a:rPr>
              <a:t>mentoringom</a:t>
            </a:r>
            <a:r>
              <a:rPr lang="sk-SK" sz="2200" b="1" kern="1200" dirty="0">
                <a:solidFill>
                  <a:prstClr val="white"/>
                </a:solidFill>
                <a:latin typeface="Calibri" panose="020F0502020204030204"/>
              </a:rPr>
              <a:t>, poradenstvom a podporou v oblasti medzinárodných aktivít</a:t>
            </a:r>
            <a:endParaRPr kumimoji="0" lang="sk-SK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5425155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914400" y="680224"/>
            <a:ext cx="11318488" cy="758283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1pPr>
            <a:lvl2pPr indent="228325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2pPr>
            <a:lvl3pPr indent="456650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3pPr>
            <a:lvl4pPr indent="684979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4pPr>
            <a:lvl5pPr indent="913305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5pPr>
            <a:lvl6pPr indent="1141631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6pPr>
            <a:lvl7pPr indent="1369957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7pPr>
            <a:lvl8pPr indent="1598286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8pPr>
            <a:lvl9pPr indent="1826610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r>
              <a:rPr lang="sk-SK" sz="4000" b="1" dirty="0" err="1" smtClean="0">
                <a:solidFill>
                  <a:schemeClr val="bg1">
                    <a:lumMod val="85000"/>
                  </a:schemeClr>
                </a:solidFill>
                <a:latin typeface="Book Antiqua" panose="02040602050305030304" pitchFamily="18" charset="0"/>
              </a:rPr>
              <a:t>MIKROP</a:t>
            </a:r>
            <a:r>
              <a:rPr lang="sk-SK" sz="4000" b="1" cap="all" dirty="0" err="1" smtClean="0">
                <a:solidFill>
                  <a:schemeClr val="bg1">
                    <a:lumMod val="85000"/>
                  </a:schemeClr>
                </a:solidFill>
                <a:latin typeface="Book Antiqua" panose="02040602050305030304" pitchFamily="18" charset="0"/>
              </a:rPr>
              <a:t>ô</a:t>
            </a:r>
            <a:r>
              <a:rPr lang="sk-SK" sz="4000" b="1" dirty="0" err="1" smtClean="0">
                <a:solidFill>
                  <a:schemeClr val="bg1">
                    <a:lumMod val="85000"/>
                  </a:schemeClr>
                </a:solidFill>
                <a:latin typeface="Book Antiqua" panose="02040602050305030304" pitchFamily="18" charset="0"/>
              </a:rPr>
              <a:t>ŽIČKY</a:t>
            </a:r>
            <a:r>
              <a:rPr lang="sk-SK" sz="4000" b="1" dirty="0" smtClean="0">
                <a:solidFill>
                  <a:schemeClr val="bg1">
                    <a:lumMod val="85000"/>
                  </a:schemeClr>
                </a:solidFill>
                <a:latin typeface="Book Antiqua" panose="02040602050305030304" pitchFamily="18" charset="0"/>
              </a:rPr>
              <a:t> – </a:t>
            </a:r>
            <a:r>
              <a:rPr lang="sk-SK" sz="3000" b="1" dirty="0" smtClean="0">
                <a:solidFill>
                  <a:schemeClr val="bg1">
                    <a:lumMod val="85000"/>
                  </a:schemeClr>
                </a:solidFill>
                <a:latin typeface="Book Antiqua" panose="02040602050305030304" pitchFamily="18" charset="0"/>
              </a:rPr>
              <a:t>dostupnejšie ako bankový úver</a:t>
            </a:r>
            <a:endParaRPr lang="sk-SK" sz="3000" b="1" dirty="0">
              <a:solidFill>
                <a:schemeClr val="bg1">
                  <a:lumMod val="8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Obdĺžnik 2"/>
          <p:cNvSpPr/>
          <p:nvPr/>
        </p:nvSpPr>
        <p:spPr>
          <a:xfrm>
            <a:off x="1003610" y="2955074"/>
            <a:ext cx="11140068" cy="4314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sk-SK" sz="3000" b="1" kern="1200" dirty="0">
                <a:solidFill>
                  <a:srgbClr val="66FFFF"/>
                </a:solidFill>
                <a:latin typeface="AR JULIAN"/>
              </a:rPr>
              <a:t>základná filozofia je umožniť financovanie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sk-SK" sz="3000" b="1" kern="1200" dirty="0">
              <a:solidFill>
                <a:srgbClr val="66FFFF"/>
              </a:solidFill>
              <a:latin typeface="AR JULIAN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sk-SK" sz="3000" kern="1200" dirty="0">
                <a:solidFill>
                  <a:prstClr val="white"/>
                </a:solidFill>
                <a:latin typeface="Calibri" panose="020F0502020204030204"/>
              </a:rPr>
              <a:t> začínajúcim podnikateľom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sk-SK" sz="3000" kern="1200" dirty="0">
                <a:solidFill>
                  <a:prstClr val="white"/>
                </a:solidFill>
                <a:latin typeface="Calibri" panose="020F0502020204030204"/>
              </a:rPr>
              <a:t>podnikateľom s problémovým prístupom k financiám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sk-SK" sz="3000" kern="1200" dirty="0">
                <a:solidFill>
                  <a:prstClr val="white"/>
                </a:solidFill>
                <a:latin typeface="Calibri" panose="020F0502020204030204"/>
              </a:rPr>
              <a:t>marginalizovaným skupinám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sk-SK" sz="3000" kern="1200" dirty="0">
                <a:solidFill>
                  <a:prstClr val="white"/>
                </a:solidFill>
                <a:latin typeface="Calibri" panose="020F0502020204030204"/>
              </a:rPr>
              <a:t>podnikateľom v regiónoch s nízkou mierou zamestnanosti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sk-SK" sz="3000" kern="1200" dirty="0">
              <a:solidFill>
                <a:prstClr val="white"/>
              </a:solidFill>
              <a:latin typeface="Calibri" panose="020F0502020204030204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k-SK" sz="3000" b="1" kern="1200" dirty="0">
                <a:solidFill>
                  <a:srgbClr val="66FFFF"/>
                </a:solidFill>
                <a:latin typeface="AR JULIAN"/>
              </a:rPr>
              <a:t>s vysokou mierou návratnosti poskytnutých zdrojov</a:t>
            </a:r>
            <a:endParaRPr kumimoji="0" lang="sk-SK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7608852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914400" y="680224"/>
            <a:ext cx="11318488" cy="758283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1pPr>
            <a:lvl2pPr indent="228325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2pPr>
            <a:lvl3pPr indent="456650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3pPr>
            <a:lvl4pPr indent="684979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4pPr>
            <a:lvl5pPr indent="913305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5pPr>
            <a:lvl6pPr indent="1141631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6pPr>
            <a:lvl7pPr indent="1369957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7pPr>
            <a:lvl8pPr indent="1598286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8pPr>
            <a:lvl9pPr indent="1826610" algn="ctr" defTabSz="583500">
              <a:defRPr sz="8000"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r>
              <a:rPr lang="sk-SK" sz="4000" b="1" dirty="0" err="1" smtClean="0">
                <a:solidFill>
                  <a:schemeClr val="bg1">
                    <a:lumMod val="85000"/>
                  </a:schemeClr>
                </a:solidFill>
                <a:latin typeface="Book Antiqua" panose="02040602050305030304" pitchFamily="18" charset="0"/>
              </a:rPr>
              <a:t>MIKROP</a:t>
            </a:r>
            <a:r>
              <a:rPr lang="sk-SK" sz="4000" b="1" cap="all" dirty="0" err="1" smtClean="0">
                <a:solidFill>
                  <a:schemeClr val="bg1">
                    <a:lumMod val="85000"/>
                  </a:schemeClr>
                </a:solidFill>
                <a:latin typeface="Book Antiqua" panose="02040602050305030304" pitchFamily="18" charset="0"/>
              </a:rPr>
              <a:t>ô</a:t>
            </a:r>
            <a:r>
              <a:rPr lang="sk-SK" sz="4000" b="1" dirty="0" err="1" smtClean="0">
                <a:solidFill>
                  <a:schemeClr val="bg1">
                    <a:lumMod val="85000"/>
                  </a:schemeClr>
                </a:solidFill>
                <a:latin typeface="Book Antiqua" panose="02040602050305030304" pitchFamily="18" charset="0"/>
              </a:rPr>
              <a:t>ŽIČKY</a:t>
            </a:r>
            <a:r>
              <a:rPr lang="sk-SK" sz="4000" b="1" dirty="0" smtClean="0">
                <a:solidFill>
                  <a:schemeClr val="bg1">
                    <a:lumMod val="85000"/>
                  </a:schemeClr>
                </a:solidFill>
                <a:latin typeface="Book Antiqua" panose="02040602050305030304" pitchFamily="18" charset="0"/>
              </a:rPr>
              <a:t> – </a:t>
            </a:r>
            <a:r>
              <a:rPr lang="sk-SK" sz="3000" b="1" dirty="0" smtClean="0">
                <a:solidFill>
                  <a:schemeClr val="bg1">
                    <a:lumMod val="85000"/>
                  </a:schemeClr>
                </a:solidFill>
                <a:latin typeface="Book Antiqua" panose="02040602050305030304" pitchFamily="18" charset="0"/>
              </a:rPr>
              <a:t>dostupnejšie ako bankový úver</a:t>
            </a:r>
            <a:endParaRPr lang="sk-SK" sz="3000" b="1" dirty="0">
              <a:solidFill>
                <a:schemeClr val="bg1">
                  <a:lumMod val="8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Obdĺžnik 2"/>
          <p:cNvSpPr/>
          <p:nvPr/>
        </p:nvSpPr>
        <p:spPr>
          <a:xfrm>
            <a:off x="1003610" y="2955074"/>
            <a:ext cx="11140068" cy="3929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sk-SK" sz="3000" b="1" kern="1200" dirty="0">
                <a:solidFill>
                  <a:srgbClr val="66FFFF"/>
                </a:solidFill>
                <a:latin typeface="AR JULIAN" panose="02000000000000000000" pitchFamily="2" charset="0"/>
              </a:rPr>
              <a:t>štatistiky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sk-SK" sz="3000" kern="1200" dirty="0">
              <a:solidFill>
                <a:srgbClr val="66FFFF"/>
              </a:solidFill>
              <a:latin typeface="AR JULIAN" panose="02000000000000000000" pitchFamily="2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sk-SK" sz="3000" kern="1200" dirty="0">
                <a:solidFill>
                  <a:prstClr val="white"/>
                </a:solidFill>
                <a:latin typeface="Calibri" panose="020F0502020204030204"/>
              </a:rPr>
              <a:t>celkovo bolo doteraz  poskytnutých </a:t>
            </a:r>
            <a:r>
              <a:rPr lang="sk-SK" sz="3000" b="1" kern="1200" dirty="0">
                <a:solidFill>
                  <a:srgbClr val="66FFFF"/>
                </a:solidFill>
                <a:latin typeface="Calibri" panose="020F0502020204030204"/>
              </a:rPr>
              <a:t>2300 úverov za viac ako</a:t>
            </a:r>
            <a:r>
              <a:rPr lang="en-US" sz="3000" b="1" kern="1200" dirty="0">
                <a:solidFill>
                  <a:srgbClr val="66FFFF"/>
                </a:solidFill>
                <a:latin typeface="Calibri" panose="020F0502020204030204"/>
              </a:rPr>
              <a:t> </a:t>
            </a:r>
            <a:r>
              <a:rPr lang="sk-SK" sz="3000" b="1" kern="1200" dirty="0">
                <a:solidFill>
                  <a:srgbClr val="66FFFF"/>
                </a:solidFill>
                <a:latin typeface="Calibri" panose="020F0502020204030204"/>
              </a:rPr>
              <a:t>      42</a:t>
            </a:r>
            <a:r>
              <a:rPr lang="en-US" sz="3000" b="1" kern="1200" dirty="0">
                <a:solidFill>
                  <a:srgbClr val="66FFFF"/>
                </a:solidFill>
                <a:latin typeface="Calibri" panose="020F0502020204030204"/>
              </a:rPr>
              <a:t>mil. €</a:t>
            </a:r>
            <a:r>
              <a:rPr lang="en-US" sz="3000" kern="1200" dirty="0">
                <a:solidFill>
                  <a:prstClr val="white"/>
                </a:solidFill>
                <a:latin typeface="Calibri" panose="020F0502020204030204"/>
              </a:rPr>
              <a:t>, </a:t>
            </a:r>
            <a:r>
              <a:rPr lang="sk-SK" sz="3000" kern="1200" dirty="0">
                <a:solidFill>
                  <a:prstClr val="white"/>
                </a:solidFill>
                <a:latin typeface="Calibri" panose="020F0502020204030204"/>
              </a:rPr>
              <a:t>vytvorených viac ako </a:t>
            </a:r>
            <a:r>
              <a:rPr lang="en-US" sz="3000" kern="1200" dirty="0">
                <a:solidFill>
                  <a:prstClr val="white"/>
                </a:solidFill>
                <a:latin typeface="Calibri" panose="020F0502020204030204"/>
              </a:rPr>
              <a:t>3</a:t>
            </a:r>
            <a:r>
              <a:rPr lang="sk-SK" sz="3000" kern="1200" dirty="0">
                <a:solidFill>
                  <a:prstClr val="white"/>
                </a:solidFill>
                <a:latin typeface="Calibri" panose="020F0502020204030204"/>
              </a:rPr>
              <a:t>,3 tisíc</a:t>
            </a:r>
            <a:r>
              <a:rPr lang="en-US" sz="3000" kern="1200" dirty="0">
                <a:solidFill>
                  <a:prstClr val="white"/>
                </a:solidFill>
                <a:latin typeface="Calibri" panose="020F0502020204030204"/>
              </a:rPr>
              <a:t> </a:t>
            </a:r>
            <a:r>
              <a:rPr lang="sk-SK" sz="3000" kern="1200" dirty="0">
                <a:solidFill>
                  <a:prstClr val="white"/>
                </a:solidFill>
                <a:latin typeface="Calibri" panose="020F0502020204030204"/>
              </a:rPr>
              <a:t>pracovných miest a 6 tisíc udržaných/stabilizovaných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sk-SK" sz="3000" kern="1200" dirty="0">
              <a:solidFill>
                <a:prstClr val="white"/>
              </a:solidFill>
              <a:latin typeface="Calibri" panose="020F0502020204030204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sk-SK" sz="3000" kern="1200" dirty="0">
                <a:solidFill>
                  <a:prstClr val="white"/>
                </a:solidFill>
                <a:latin typeface="Calibri" panose="020F0502020204030204"/>
              </a:rPr>
              <a:t>od roku 2013 SBA spracovalo cez 700 žiadostí, poskytlo sa viac ako  400 mikropôžičiek v hodnote viac ako 11,5 miliónov €</a:t>
            </a:r>
            <a:endParaRPr kumimoji="0" lang="sk-SK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9526279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/>
        </p:nvSpPr>
        <p:spPr>
          <a:xfrm>
            <a:off x="538601" y="3719713"/>
            <a:ext cx="11927596" cy="7180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741" tIns="50741" rIns="50741" bIns="50741" anchor="ctr">
            <a:spAutoFit/>
          </a:bodyPr>
          <a:lstStyle>
            <a:lvl1pPr>
              <a:defRPr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 b="1" dirty="0" err="1" smtClean="0">
                <a:solidFill>
                  <a:schemeClr val="bg1"/>
                </a:solidFill>
              </a:rPr>
              <a:t>Ďakujem</a:t>
            </a:r>
            <a:r>
              <a:rPr sz="4000" b="1" dirty="0" smtClean="0">
                <a:solidFill>
                  <a:schemeClr val="bg1"/>
                </a:solidFill>
              </a:rPr>
              <a:t> </a:t>
            </a:r>
            <a:r>
              <a:rPr sz="4000" b="1" dirty="0">
                <a:solidFill>
                  <a:schemeClr val="bg1"/>
                </a:solidFill>
              </a:rPr>
              <a:t>za </a:t>
            </a:r>
            <a:r>
              <a:rPr sz="4000" b="1" dirty="0" err="1">
                <a:solidFill>
                  <a:schemeClr val="bg1"/>
                </a:solidFill>
              </a:rPr>
              <a:t>pozornosť</a:t>
            </a:r>
            <a:r>
              <a:rPr sz="4000" b="1" dirty="0">
                <a:solidFill>
                  <a:schemeClr val="bg1"/>
                </a:solidFill>
              </a:rPr>
              <a:t>!</a:t>
            </a:r>
          </a:p>
        </p:txBody>
      </p:sp>
      <p:sp>
        <p:nvSpPr>
          <p:cNvPr id="58" name="Shape 58"/>
          <p:cNvSpPr/>
          <p:nvPr/>
        </p:nvSpPr>
        <p:spPr>
          <a:xfrm>
            <a:off x="3200120" y="6235440"/>
            <a:ext cx="6694993" cy="14566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741" tIns="50741" rIns="50741" bIns="50741" anchor="ctr">
            <a:spAutoFit/>
          </a:bodyPr>
          <a:lstStyle/>
          <a:p>
            <a:pPr lvl="0">
              <a:defRPr sz="1800"/>
            </a:pPr>
            <a:r>
              <a:rPr lang="sk-SK" sz="2400" b="1" dirty="0">
                <a:solidFill>
                  <a:srgbClr val="FFFFFF"/>
                </a:solidFill>
                <a:latin typeface="Helvetica Neue LT Pro 45 Light"/>
                <a:ea typeface="Helvetica Neue LT Pro 45 Light"/>
                <a:cs typeface="Helvetica Neue LT Pro 45 Light"/>
                <a:sym typeface="Helvetica Neue LT Pro 45 Light"/>
              </a:rPr>
              <a:t>WWW.SBAGENCY.SK</a:t>
            </a:r>
            <a:endParaRPr sz="2400" b="1" dirty="0">
              <a:solidFill>
                <a:srgbClr val="FFFFFF"/>
              </a:solidFill>
              <a:latin typeface="Helvetica Neue LT Pro 45 Light"/>
              <a:ea typeface="Helvetica Neue LT Pro 45 Light"/>
              <a:cs typeface="Helvetica Neue LT Pro 45 Light"/>
              <a:sym typeface="Helvetica Neue LT Pro 45 Light"/>
            </a:endParaRPr>
          </a:p>
          <a:p>
            <a:pPr lvl="0">
              <a:defRPr sz="1800"/>
            </a:pPr>
            <a:r>
              <a:rPr sz="16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Slovak Business Agency</a:t>
            </a:r>
          </a:p>
          <a:p>
            <a:pPr lvl="0">
              <a:defRPr sz="1800"/>
            </a:pPr>
            <a:r>
              <a:rPr lang="sk-SK" sz="1600" dirty="0" err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Karadžičová</a:t>
            </a:r>
            <a:r>
              <a:rPr sz="16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2</a:t>
            </a:r>
          </a:p>
          <a:p>
            <a:pPr lvl="0">
              <a:defRPr sz="1800"/>
            </a:pPr>
            <a:r>
              <a:rPr sz="16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r>
              <a:rPr lang="sk-SK" sz="16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r>
              <a:rPr sz="16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09  BRATISLAVA</a:t>
            </a:r>
            <a:r>
              <a:rPr lang="sk-SK" sz="16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2</a:t>
            </a:r>
            <a:endParaRPr sz="16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lang="sk-SK" sz="16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Slovenská republika</a:t>
            </a:r>
            <a:endParaRPr sz="16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Obdĺžnik 1">
            <a:extLst>
              <a:ext uri="{FF2B5EF4-FFF2-40B4-BE49-F238E27FC236}">
                <a16:creationId xmlns:a16="http://schemas.microsoft.com/office/drawing/2014/main" xmlns="" id="{92B9C1CA-95D5-48FC-A6D9-CF51B22A5B62}"/>
              </a:ext>
            </a:extLst>
          </p:cNvPr>
          <p:cNvSpPr/>
          <p:nvPr/>
        </p:nvSpPr>
        <p:spPr>
          <a:xfrm>
            <a:off x="-1" y="8001004"/>
            <a:ext cx="13004801" cy="1273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sk-SK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xmlns="" id="{4F0F0684-3600-4D78-9E11-7AB28DFEA3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086" y="8196489"/>
            <a:ext cx="6899729" cy="862466"/>
          </a:xfrm>
          <a:prstGeom prst="rect">
            <a:avLst/>
          </a:prstGeom>
        </p:spPr>
      </p:pic>
      <p:sp>
        <p:nvSpPr>
          <p:cNvPr id="6" name="BlokTextu 5"/>
          <p:cNvSpPr txBox="1"/>
          <p:nvPr/>
        </p:nvSpPr>
        <p:spPr>
          <a:xfrm>
            <a:off x="4859801" y="5105757"/>
            <a:ext cx="3285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914400" rtl="0"/>
            <a:r>
              <a:rPr lang="sk-SK" sz="2000" kern="1200" dirty="0" smtClean="0">
                <a:solidFill>
                  <a:srgbClr val="66FFFF"/>
                </a:solidFill>
                <a:latin typeface="Calibri" panose="020F0502020204030204"/>
              </a:rPr>
              <a:t>mikropôžičky</a:t>
            </a:r>
            <a:r>
              <a:rPr lang="en-US" sz="2000" kern="1200" dirty="0" smtClean="0">
                <a:solidFill>
                  <a:srgbClr val="66FFFF"/>
                </a:solidFill>
                <a:latin typeface="Calibri" panose="020F0502020204030204"/>
              </a:rPr>
              <a:t>@</a:t>
            </a:r>
            <a:r>
              <a:rPr lang="sk-SK" sz="2400" kern="1200" dirty="0" smtClean="0">
                <a:solidFill>
                  <a:srgbClr val="66FFFF"/>
                </a:solidFill>
                <a:latin typeface="Calibri" panose="020F0502020204030204"/>
              </a:rPr>
              <a:t>sbagency.sk</a:t>
            </a:r>
            <a:endParaRPr lang="sk-SK" sz="2400" kern="1200" dirty="0">
              <a:solidFill>
                <a:srgbClr val="66FFFF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1375</TotalTime>
  <Words>336</Words>
  <Application>Microsoft Office PowerPoint</Application>
  <PresentationFormat>Vlastná</PresentationFormat>
  <Paragraphs>50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9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7" baseType="lpstr">
      <vt:lpstr>AR JULIAN</vt:lpstr>
      <vt:lpstr>Arial</vt:lpstr>
      <vt:lpstr>Arial Black</vt:lpstr>
      <vt:lpstr>Avenir Roman</vt:lpstr>
      <vt:lpstr>Book Antiqua</vt:lpstr>
      <vt:lpstr>Calibri</vt:lpstr>
      <vt:lpstr>Helvetica Light</vt:lpstr>
      <vt:lpstr>Helvetica Neue LT Pro 45 Light</vt:lpstr>
      <vt:lpstr>Wingdings</vt:lpstr>
      <vt:lpstr>White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SBA prezentacia</dc:title>
  <dc:creator>Dolezal Roman</dc:creator>
  <cp:lastModifiedBy>Pokorská Renáta</cp:lastModifiedBy>
  <cp:revision>61</cp:revision>
  <dcterms:modified xsi:type="dcterms:W3CDTF">2019-10-28T15:28:01Z</dcterms:modified>
</cp:coreProperties>
</file>