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6" r:id="rId2"/>
    <p:sldId id="270" r:id="rId3"/>
    <p:sldId id="269" r:id="rId4"/>
    <p:sldId id="264" r:id="rId5"/>
    <p:sldId id="273" r:id="rId6"/>
    <p:sldId id="267" r:id="rId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466" autoAdjust="0"/>
  </p:normalViewPr>
  <p:slideViewPr>
    <p:cSldViewPr snapToGrid="0">
      <p:cViewPr varScale="1">
        <p:scale>
          <a:sx n="61" d="100"/>
          <a:sy n="61" d="100"/>
        </p:scale>
        <p:origin x="23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61E06-45A1-4E7E-BE52-C193087F7251}" type="datetimeFigureOut">
              <a:rPr lang="sk-SK" smtClean="0"/>
              <a:t>5.11.2019</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99E66-33E7-46E8-9D6F-624036BCBA7E}" type="slidenum">
              <a:rPr lang="sk-SK" smtClean="0"/>
              <a:t>‹#›</a:t>
            </a:fld>
            <a:endParaRPr lang="sk-SK"/>
          </a:p>
        </p:txBody>
      </p:sp>
    </p:spTree>
    <p:extLst>
      <p:ext uri="{BB962C8B-B14F-4D97-AF65-F5344CB8AC3E}">
        <p14:creationId xmlns:p14="http://schemas.microsoft.com/office/powerpoint/2010/main" val="169401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inzp.sk/files/iep/greener_slovakia-strategy_of_the_environmental_policy_of_the_slovak_republic_until_203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-Verejno-súkromné</a:t>
            </a:r>
            <a:r>
              <a:rPr lang="sk-SK" baseline="0" dirty="0" smtClean="0"/>
              <a:t> partnerstvo pre obehové hospodárstvo</a:t>
            </a:r>
          </a:p>
          <a:p>
            <a:r>
              <a:rPr lang="sk-SK" baseline="0" dirty="0" smtClean="0"/>
              <a:t>-od októbra 2019, myšlienka založenia vznikla už v roku </a:t>
            </a:r>
            <a:r>
              <a:rPr lang="sk-SK" baseline="0" dirty="0" smtClean="0"/>
              <a:t>2018</a:t>
            </a:r>
            <a:endParaRPr lang="sk-SK" baseline="0" dirty="0" smtClean="0"/>
          </a:p>
          <a:p>
            <a:endParaRPr lang="sk-SK" baseline="0" dirty="0" smtClean="0"/>
          </a:p>
          <a:p>
            <a:r>
              <a:rPr lang="sk-SK" baseline="0" dirty="0" smtClean="0"/>
              <a:t>Príjemné doobedie, Dámy a páni,</a:t>
            </a:r>
          </a:p>
          <a:p>
            <a:r>
              <a:rPr lang="sk-SK" baseline="0" dirty="0" smtClean="0"/>
              <a:t>Volám sa Denisa Rášová a som koordinátorkou...</a:t>
            </a:r>
          </a:p>
          <a:p>
            <a:r>
              <a:rPr lang="sk-SK" baseline="0" dirty="0" smtClean="0"/>
              <a:t>Je mi veľkou cťou tu byť, ďakujem organizátorom za možnosť vôbec po prvý krát vystúpiť a predstaviť Vám platformu pre OH, ktorá bude postavená na verejno-súkromnom partnerstve. Predstavujem ju po prvý krát  práve z toho dôvodu, že táto iniciatíva naberá kontúry a smeruje k </a:t>
            </a:r>
            <a:r>
              <a:rPr lang="sk-SK" baseline="0" dirty="0" err="1" smtClean="0"/>
              <a:t>inštitucionalizácii</a:t>
            </a:r>
            <a:r>
              <a:rPr lang="sk-SK" baseline="0" dirty="0" smtClean="0"/>
              <a:t> od októbra tohto roku. Je to veľmi čerstvá záležitosť, hoci teda história siaha dlhšie.</a:t>
            </a:r>
          </a:p>
          <a:p>
            <a:endParaRPr lang="sk-SK" baseline="0" dirty="0" smtClean="0"/>
          </a:p>
          <a:p>
            <a:pPr rtl="0"/>
            <a:r>
              <a:rPr lang="sk-SK" sz="1200" b="0" i="0" u="none" strike="noStrike" kern="1200" dirty="0" smtClean="0">
                <a:solidFill>
                  <a:schemeClr val="tx1"/>
                </a:solidFill>
                <a:effectLst/>
                <a:latin typeface="+mn-lt"/>
                <a:ea typeface="+mn-ea"/>
                <a:cs typeface="+mn-cs"/>
              </a:rPr>
              <a:t>Hlavným cieľom platformy je nadviazať na trend v Európe a vo svete, v ktorom stúpa význam obehového hospodárstva, nie len v kontexte širšieho rámca ochrany životného prostredia, ale aj ako ekonomicky udržateľného a výhodného konceptu. Myslíme si, že kľúčová podpora v tejto oblasti na Slovensku by mala spočívať vo výmene skúseností v oblasti obehového hospodárstva, informovaní hráčov na trhu o najnovších zmenách v súvisiacej legislatíve ako aj </a:t>
            </a:r>
            <a:r>
              <a:rPr lang="sk-SK" sz="1200" b="0" i="0" u="none" strike="noStrike" kern="1200" dirty="0" err="1" smtClean="0">
                <a:solidFill>
                  <a:schemeClr val="tx1"/>
                </a:solidFill>
                <a:effectLst/>
                <a:latin typeface="+mn-lt"/>
                <a:ea typeface="+mn-ea"/>
                <a:cs typeface="+mn-cs"/>
              </a:rPr>
              <a:t>podielanie</a:t>
            </a:r>
            <a:r>
              <a:rPr lang="sk-SK" sz="1200" b="0" i="0" u="none" strike="noStrike" kern="1200" dirty="0" smtClean="0">
                <a:solidFill>
                  <a:schemeClr val="tx1"/>
                </a:solidFill>
                <a:effectLst/>
                <a:latin typeface="+mn-lt"/>
                <a:ea typeface="+mn-ea"/>
                <a:cs typeface="+mn-cs"/>
              </a:rPr>
              <a:t> sa na tvorbe politík a pri vyhľadávaní a podpore obchodných partnerstiev, ktoré fungujú na princípe obehového hospodárstva.</a:t>
            </a:r>
          </a:p>
          <a:p>
            <a:pPr rtl="0"/>
            <a:endParaRPr lang="sk-SK" sz="1200" b="0" i="0" u="none" strike="noStrike" kern="1200" dirty="0" smtClean="0">
              <a:solidFill>
                <a:schemeClr val="tx1"/>
              </a:solidFill>
              <a:effectLst/>
              <a:latin typeface="+mn-lt"/>
              <a:ea typeface="+mn-ea"/>
              <a:cs typeface="+mn-cs"/>
            </a:endParaRPr>
          </a:p>
          <a:p>
            <a:pPr rtl="0"/>
            <a:r>
              <a:rPr lang="sk-SK" sz="1200" b="0" i="0" u="none" strike="noStrike" kern="1200" dirty="0" smtClean="0">
                <a:solidFill>
                  <a:schemeClr val="tx1"/>
                </a:solidFill>
                <a:effectLst/>
                <a:latin typeface="+mn-lt"/>
                <a:ea typeface="+mn-ea"/>
                <a:cs typeface="+mn-cs"/>
              </a:rPr>
              <a:t>Aj na SK začína táto</a:t>
            </a:r>
            <a:r>
              <a:rPr lang="sk-SK" sz="1200" b="0" i="0" u="none" strike="noStrike" kern="1200" baseline="0" dirty="0" smtClean="0">
                <a:solidFill>
                  <a:schemeClr val="tx1"/>
                </a:solidFill>
                <a:effectLst/>
                <a:latin typeface="+mn-lt"/>
                <a:ea typeface="+mn-ea"/>
                <a:cs typeface="+mn-cs"/>
              </a:rPr>
              <a:t> téma rezonovať naberať na dôležitosti a podnikateľská obec sa čoraz viac zaujíma a výhody, ktoré obehový model prináša pre ich podnikanie.</a:t>
            </a:r>
            <a:endParaRPr lang="sk-SK" sz="1200" b="0" i="0" u="none" strike="noStrike" kern="1200" dirty="0" smtClean="0">
              <a:solidFill>
                <a:schemeClr val="tx1"/>
              </a:solidFill>
              <a:effectLst/>
              <a:latin typeface="+mn-lt"/>
              <a:ea typeface="+mn-ea"/>
              <a:cs typeface="+mn-cs"/>
            </a:endParaRPr>
          </a:p>
          <a:p>
            <a:pPr rtl="0"/>
            <a:endParaRPr lang="sk-SK"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0" i="0" u="none" strike="noStrike" kern="1200" dirty="0" smtClean="0">
                <a:solidFill>
                  <a:schemeClr val="tx1"/>
                </a:solidFill>
                <a:effectLst/>
                <a:latin typeface="+mn-lt"/>
                <a:ea typeface="+mn-ea"/>
                <a:cs typeface="+mn-cs"/>
              </a:rPr>
              <a:t>(Inými slovami, to čo môže byť pre niekoho odpadom s ktorým sú spojené náklady, môže byť pre iného výrobným vstupom. Práve na hľadanie takýchto ekonomicky opodstatnených a udržateľných riešení sa chceme zamerať. Možno vedľa vás</a:t>
            </a:r>
            <a:r>
              <a:rPr lang="sk-SK" sz="1200" b="0" i="0" u="none" strike="noStrike" kern="1200" baseline="0" dirty="0" smtClean="0">
                <a:solidFill>
                  <a:schemeClr val="tx1"/>
                </a:solidFill>
                <a:effectLst/>
                <a:latin typeface="+mn-lt"/>
                <a:ea typeface="+mn-ea"/>
                <a:cs typeface="+mn-cs"/>
              </a:rPr>
              <a:t> sedí niekto, kto vie spracovať druhotnú surovinu alebo odpad, ktorý vzniká pri vašej (podnikateľskej) činnosti, no neviete o tom. Cirkulárna ekonomika je práve o hľadaní spolupráce naprieč celým hodnotovým reťazcom. </a:t>
            </a:r>
            <a:r>
              <a:rPr lang="sk-SK" dirty="0" smtClean="0"/>
              <a:t/>
            </a:r>
            <a:br>
              <a:rPr lang="sk-SK" dirty="0" smtClean="0"/>
            </a:br>
            <a:endParaRPr lang="sk-SK" dirty="0"/>
          </a:p>
        </p:txBody>
      </p:sp>
      <p:sp>
        <p:nvSpPr>
          <p:cNvPr id="4" name="Zástupný symbol čísla snímky 3"/>
          <p:cNvSpPr>
            <a:spLocks noGrp="1"/>
          </p:cNvSpPr>
          <p:nvPr>
            <p:ph type="sldNum" sz="quarter" idx="10"/>
          </p:nvPr>
        </p:nvSpPr>
        <p:spPr/>
        <p:txBody>
          <a:bodyPr/>
          <a:lstStyle/>
          <a:p>
            <a:fld id="{65799E66-33E7-46E8-9D6F-624036BCBA7E}" type="slidenum">
              <a:rPr lang="sk-SK" smtClean="0"/>
              <a:t>1</a:t>
            </a:fld>
            <a:endParaRPr lang="sk-SK"/>
          </a:p>
        </p:txBody>
      </p:sp>
    </p:spTree>
    <p:extLst>
      <p:ext uri="{BB962C8B-B14F-4D97-AF65-F5344CB8AC3E}">
        <p14:creationId xmlns:p14="http://schemas.microsoft.com/office/powerpoint/2010/main" val="59315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Myšlienka o vytvorení slovenskej platformy pre </a:t>
            </a:r>
            <a:r>
              <a:rPr lang="sk-SK" sz="1200" kern="1200" dirty="0" err="1" smtClean="0">
                <a:solidFill>
                  <a:schemeClr val="tx1"/>
                </a:solidFill>
                <a:effectLst/>
                <a:latin typeface="+mn-lt"/>
                <a:ea typeface="+mn-ea"/>
                <a:cs typeface="+mn-cs"/>
              </a:rPr>
              <a:t>CiE</a:t>
            </a:r>
            <a:r>
              <a:rPr lang="sk-SK" sz="1200" kern="1200" dirty="0" smtClean="0">
                <a:solidFill>
                  <a:schemeClr val="tx1"/>
                </a:solidFill>
                <a:effectLst/>
                <a:latin typeface="+mn-lt"/>
                <a:ea typeface="+mn-ea"/>
                <a:cs typeface="+mn-cs"/>
              </a:rPr>
              <a:t> sa zrodila ešte v roku 2017. Spúšťačom bola účasť</a:t>
            </a:r>
            <a:r>
              <a:rPr lang="sk-SK" sz="1200" kern="1200" baseline="0" dirty="0" smtClean="0">
                <a:solidFill>
                  <a:schemeClr val="tx1"/>
                </a:solidFill>
                <a:effectLst/>
                <a:latin typeface="+mn-lt"/>
                <a:ea typeface="+mn-ea"/>
                <a:cs typeface="+mn-cs"/>
              </a:rPr>
              <a:t> viacerých </a:t>
            </a:r>
            <a:r>
              <a:rPr lang="sk-SK" sz="1200" kern="1200" baseline="0" dirty="0" err="1" smtClean="0">
                <a:solidFill>
                  <a:schemeClr val="tx1"/>
                </a:solidFill>
                <a:effectLst/>
                <a:latin typeface="+mn-lt"/>
                <a:ea typeface="+mn-ea"/>
                <a:cs typeface="+mn-cs"/>
              </a:rPr>
              <a:t>stakeholderov</a:t>
            </a:r>
            <a:r>
              <a:rPr lang="sk-SK" sz="1200" kern="1200" baseline="0" dirty="0" smtClean="0">
                <a:solidFill>
                  <a:schemeClr val="tx1"/>
                </a:solidFill>
                <a:effectLst/>
                <a:latin typeface="+mn-lt"/>
                <a:ea typeface="+mn-ea"/>
                <a:cs typeface="+mn-cs"/>
              </a:rPr>
              <a:t> na Holland </a:t>
            </a:r>
            <a:r>
              <a:rPr lang="sk-SK" sz="1200" kern="1200" baseline="0" dirty="0" err="1" smtClean="0">
                <a:solidFill>
                  <a:schemeClr val="tx1"/>
                </a:solidFill>
                <a:effectLst/>
                <a:latin typeface="+mn-lt"/>
                <a:ea typeface="+mn-ea"/>
                <a:cs typeface="+mn-cs"/>
              </a:rPr>
              <a:t>Circular</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Economy</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Week</a:t>
            </a:r>
            <a:r>
              <a:rPr lang="sk-SK" sz="1200" kern="1200" baseline="0" dirty="0" smtClean="0">
                <a:solidFill>
                  <a:schemeClr val="tx1"/>
                </a:solidFill>
                <a:effectLst/>
                <a:latin typeface="+mn-lt"/>
                <a:ea typeface="+mn-ea"/>
                <a:cs typeface="+mn-cs"/>
              </a:rPr>
              <a:t> v Holandsku. </a:t>
            </a:r>
            <a:r>
              <a:rPr lang="sk-SK" sz="1200" kern="1200" dirty="0" smtClean="0">
                <a:solidFill>
                  <a:schemeClr val="tx1"/>
                </a:solidFill>
                <a:effectLst/>
                <a:latin typeface="+mn-lt"/>
                <a:ea typeface="+mn-ea"/>
                <a:cs typeface="+mn-cs"/>
              </a:rPr>
              <a:t>Odvtedy sa uskutočnilo niekoľko neformálnych stretnutí partnerov a podporovateľov myšlienky vzniku obehovej platformy,</a:t>
            </a:r>
            <a:r>
              <a:rPr lang="sk-SK" sz="1200" kern="1200" baseline="0" dirty="0" smtClean="0">
                <a:solidFill>
                  <a:schemeClr val="tx1"/>
                </a:solidFill>
                <a:effectLst/>
                <a:latin typeface="+mn-lt"/>
                <a:ea typeface="+mn-ea"/>
                <a:cs typeface="+mn-cs"/>
              </a:rPr>
              <a:t> ktorí sa zhodli na tom, že je nevyhnutné pretaviť spoločné úsilie do vzniku jednej platformy. </a:t>
            </a:r>
            <a:r>
              <a:rPr lang="sk-SK" sz="1200" kern="1200" dirty="0" smtClean="0">
                <a:solidFill>
                  <a:schemeClr val="tx1"/>
                </a:solidFill>
                <a:effectLst/>
                <a:latin typeface="+mn-lt"/>
                <a:ea typeface="+mn-ea"/>
                <a:cs typeface="+mn-cs"/>
              </a:rPr>
              <a:t>Prvým úspešným výstupom spolupráce bolo podujatie Obehové hospodárstvo – Podnikateľský model budúcnosti, na ktorého</a:t>
            </a:r>
            <a:r>
              <a:rPr lang="sk-SK" sz="1200" kern="1200" baseline="0" dirty="0" smtClean="0">
                <a:solidFill>
                  <a:schemeClr val="tx1"/>
                </a:solidFill>
                <a:effectLst/>
                <a:latin typeface="+mn-lt"/>
                <a:ea typeface="+mn-ea"/>
                <a:cs typeface="+mn-cs"/>
              </a:rPr>
              <a:t> organizácii sa okrem NL ambasády, MŽP a SBA spolupodieľala aj pani Spírová z SOPK BB a projekt HOPE na čele s pánom </a:t>
            </a:r>
            <a:r>
              <a:rPr lang="sk-SK" sz="1200" kern="1200" baseline="0" dirty="0" err="1" smtClean="0">
                <a:solidFill>
                  <a:schemeClr val="tx1"/>
                </a:solidFill>
                <a:effectLst/>
                <a:latin typeface="+mn-lt"/>
                <a:ea typeface="+mn-ea"/>
                <a:cs typeface="+mn-cs"/>
              </a:rPr>
              <a:t>Grollmusom</a:t>
            </a:r>
            <a:r>
              <a:rPr lang="sk-SK" sz="1200" kern="1200" baseline="0" dirty="0" smtClean="0">
                <a:solidFill>
                  <a:schemeClr val="tx1"/>
                </a:solidFill>
                <a:effectLst/>
                <a:latin typeface="+mn-lt"/>
                <a:ea typeface="+mn-ea"/>
                <a:cs typeface="+mn-cs"/>
              </a:rPr>
              <a:t> a pani </a:t>
            </a:r>
            <a:r>
              <a:rPr lang="sk-SK" sz="1200" kern="1200" baseline="0" dirty="0" err="1" smtClean="0">
                <a:solidFill>
                  <a:schemeClr val="tx1"/>
                </a:solidFill>
                <a:effectLst/>
                <a:latin typeface="+mn-lt"/>
                <a:ea typeface="+mn-ea"/>
                <a:cs typeface="+mn-cs"/>
              </a:rPr>
              <a:t>Ikrényiovou</a:t>
            </a:r>
            <a:r>
              <a:rPr lang="sk-SK"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effectLst/>
                <a:latin typeface="+mn-lt"/>
                <a:ea typeface="+mn-ea"/>
                <a:cs typeface="+mn-cs"/>
              </a:rPr>
              <a:t>OH je vždy postavené na partnerstve verejného a súkromného sektora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endParaRPr lang="sk-SK" sz="1200" b="0" i="0" kern="1200" baseline="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65799E66-33E7-46E8-9D6F-624036BCBA7E}" type="slidenum">
              <a:rPr lang="sk-SK" smtClean="0"/>
              <a:t>2</a:t>
            </a:fld>
            <a:endParaRPr lang="sk-SK"/>
          </a:p>
        </p:txBody>
      </p:sp>
    </p:spTree>
    <p:extLst>
      <p:ext uri="{BB962C8B-B14F-4D97-AF65-F5344CB8AC3E}">
        <p14:creationId xmlns:p14="http://schemas.microsoft.com/office/powerpoint/2010/main" val="354618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Určite sa pýtate, kto stojí</a:t>
            </a:r>
            <a:r>
              <a:rPr lang="sk-SK" sz="1200" kern="1200" baseline="0" dirty="0" smtClean="0">
                <a:solidFill>
                  <a:schemeClr val="tx1"/>
                </a:solidFill>
                <a:effectLst/>
                <a:latin typeface="+mn-lt"/>
                <a:ea typeface="+mn-ea"/>
                <a:cs typeface="+mn-cs"/>
              </a:rPr>
              <a:t> za vznikom platformy</a:t>
            </a: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Predstaviť</a:t>
            </a:r>
            <a:r>
              <a:rPr lang="sk-SK" sz="1200" kern="1200" baseline="0" dirty="0" smtClean="0">
                <a:solidFill>
                  <a:schemeClr val="tx1"/>
                </a:solidFill>
                <a:effectLst/>
                <a:latin typeface="+mn-lt"/>
                <a:ea typeface="+mn-ea"/>
                <a:cs typeface="+mn-cs"/>
              </a:rPr>
              <a:t> stručne zakladajúcich členov: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MŽP a SAŽP</a:t>
            </a:r>
            <a:r>
              <a:rPr lang="sk-SK" sz="1200" kern="1200" baseline="0" dirty="0" smtClean="0">
                <a:solidFill>
                  <a:schemeClr val="tx1"/>
                </a:solidFill>
                <a:effectLst/>
                <a:latin typeface="+mn-lt"/>
                <a:ea typeface="+mn-ea"/>
                <a:cs typeface="+mn-cs"/>
              </a:rPr>
              <a:t> ako odborná organizácia MŽP</a:t>
            </a:r>
            <a:r>
              <a:rPr lang="sk-SK"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3"/>
              </a:rPr>
              <a:t>Environmental Strategy until 2030</a:t>
            </a:r>
            <a:r>
              <a:rPr lang="en-GB" sz="1200" kern="1200" dirty="0" smtClean="0">
                <a:solidFill>
                  <a:schemeClr val="tx1"/>
                </a:solidFill>
                <a:effectLst/>
                <a:latin typeface="+mn-lt"/>
                <a:ea typeface="+mn-ea"/>
                <a:cs typeface="+mn-cs"/>
              </a:rPr>
              <a:t> prioritizes the transition to circular economy in achieving greener Slovakia. With the aim to bring all relevant stakeholders together, the Slovak Ministry of Environment launched in 2016 during the Slovak presidency in the Council of the EU so-called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Transition to Green Economy</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process (T2gE). </a:t>
            </a: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NL Ambasáda a obchodná komora:</a:t>
            </a:r>
            <a:r>
              <a:rPr lang="sk-SK" sz="1200" kern="1200" baseline="0" dirty="0" smtClean="0">
                <a:solidFill>
                  <a:schemeClr val="tx1"/>
                </a:solidFill>
                <a:effectLst/>
                <a:latin typeface="+mn-lt"/>
                <a:ea typeface="+mn-ea"/>
                <a:cs typeface="+mn-cs"/>
              </a:rPr>
              <a:t> Janka už predstavila, </a:t>
            </a:r>
            <a:r>
              <a:rPr lang="sk-SK" sz="1200" kern="1200" baseline="0" dirty="0" err="1" smtClean="0">
                <a:solidFill>
                  <a:schemeClr val="tx1"/>
                </a:solidFill>
                <a:effectLst/>
                <a:latin typeface="+mn-lt"/>
                <a:ea typeface="+mn-ea"/>
                <a:cs typeface="+mn-cs"/>
              </a:rPr>
              <a:t>ešťe</a:t>
            </a:r>
            <a:r>
              <a:rPr lang="sk-SK" sz="1200" kern="1200" baseline="0" dirty="0" smtClean="0">
                <a:solidFill>
                  <a:schemeClr val="tx1"/>
                </a:solidFill>
                <a:effectLst/>
                <a:latin typeface="+mn-lt"/>
                <a:ea typeface="+mn-ea"/>
                <a:cs typeface="+mn-cs"/>
              </a:rPr>
              <a:t> v roku 2015 za mojich študentských čias som mala možnosť </a:t>
            </a:r>
            <a:r>
              <a:rPr lang="sk-SK" sz="1200" kern="1200" baseline="0" dirty="0" err="1" smtClean="0">
                <a:solidFill>
                  <a:schemeClr val="tx1"/>
                </a:solidFill>
                <a:effectLst/>
                <a:latin typeface="+mn-lt"/>
                <a:ea typeface="+mn-ea"/>
                <a:cs typeface="+mn-cs"/>
              </a:rPr>
              <a:t>zúčastsniť</a:t>
            </a:r>
            <a:r>
              <a:rPr lang="sk-SK" sz="1200" kern="1200" baseline="0" dirty="0" smtClean="0">
                <a:solidFill>
                  <a:schemeClr val="tx1"/>
                </a:solidFill>
                <a:effectLst/>
                <a:latin typeface="+mn-lt"/>
                <a:ea typeface="+mn-ea"/>
                <a:cs typeface="+mn-cs"/>
              </a:rPr>
              <a:t> sa workshopu....NL ambasáda popularizátor témy na SK, prináša zaujímavých rečníkov za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effectLst/>
                <a:latin typeface="+mn-lt"/>
                <a:ea typeface="+mn-ea"/>
                <a:cs typeface="+mn-cs"/>
              </a:rPr>
              <a:t>SBA: projekt MOVECO a COCO4CCI</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effectLst/>
                <a:latin typeface="+mn-lt"/>
                <a:ea typeface="+mn-ea"/>
                <a:cs typeface="+mn-cs"/>
              </a:rPr>
              <a:t>INCIEN: ako zástupca tretieho sektora a najrešpektovanejšia inštitúcia zastupujúca obehovú ekonomiku na Slovensku</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err="1" smtClean="0">
                <a:solidFill>
                  <a:schemeClr val="tx1"/>
                </a:solidFill>
                <a:effectLst/>
                <a:latin typeface="+mn-lt"/>
                <a:ea typeface="+mn-ea"/>
                <a:cs typeface="+mn-cs"/>
              </a:rPr>
              <a:t>PwC</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help</a:t>
            </a:r>
            <a:r>
              <a:rPr lang="sk-SK"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clients to navigate them through the process of becoming circular, from development of circular strategy, and execution of readiness checks, through the process of transformation to the circular model and up to integrating circular topics into sustainability reporting</a:t>
            </a: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0" i="0" kern="1200" baseline="0" dirty="0" smtClean="0">
              <a:solidFill>
                <a:schemeClr val="tx1"/>
              </a:solidFill>
              <a:effectLst/>
              <a:latin typeface="+mn-lt"/>
              <a:ea typeface="+mn-ea"/>
              <a:cs typeface="+mn-cs"/>
            </a:endParaRPr>
          </a:p>
          <a:p>
            <a:endParaRPr lang="sk-SK" sz="1200" b="0" i="0" kern="1200" baseline="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65799E66-33E7-46E8-9D6F-624036BCBA7E}" type="slidenum">
              <a:rPr lang="sk-SK" smtClean="0"/>
              <a:t>3</a:t>
            </a:fld>
            <a:endParaRPr lang="sk-SK"/>
          </a:p>
        </p:txBody>
      </p:sp>
    </p:spTree>
    <p:extLst>
      <p:ext uri="{BB962C8B-B14F-4D97-AF65-F5344CB8AC3E}">
        <p14:creationId xmlns:p14="http://schemas.microsoft.com/office/powerpoint/2010/main" val="381160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0" spc="-10" dirty="0" smtClean="0">
              <a:solidFill>
                <a:srgbClr val="E82126"/>
              </a:solidFill>
              <a:latin typeface="Bahnschrift Light"/>
              <a:cs typeface="Bahnschrif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0" spc="-25" dirty="0" smtClean="0">
                <a:solidFill>
                  <a:srgbClr val="414042"/>
                </a:solidFill>
                <a:latin typeface="Bahnschrift Light"/>
                <a:cs typeface="Bahnschrift Light"/>
              </a:rPr>
              <a:t>„Udržateľnosť ako podnikateľská príležitosť“</a:t>
            </a:r>
            <a:r>
              <a:rPr lang="sk-SK" sz="1200" b="0" spc="-25" baseline="0" dirty="0" smtClean="0">
                <a:solidFill>
                  <a:srgbClr val="414042"/>
                </a:solidFill>
                <a:latin typeface="Bahnschrift Light"/>
                <a:cs typeface="Bahnschrift Light"/>
              </a:rPr>
              <a:t> - </a:t>
            </a:r>
            <a:r>
              <a:rPr lang="sk-SK" sz="1200" b="0" spc="-10" dirty="0" smtClean="0">
                <a:solidFill>
                  <a:srgbClr val="E82126"/>
                </a:solidFill>
                <a:latin typeface="Bahnschrift Light"/>
                <a:cs typeface="Bahnschrift Light"/>
              </a:rPr>
              <a:t>Obehový prístup prináša podnikom konkurenčnú výhodu na trhu, podporuje inovačné procesy a vytvára nové pracovné príležitosti.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0" spc="-10" dirty="0" smtClean="0">
              <a:solidFill>
                <a:srgbClr val="E82126"/>
              </a:solidFill>
              <a:latin typeface="Bahnschrift Light"/>
              <a:cs typeface="Bahnschrif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0" spc="-10" dirty="0" smtClean="0">
                <a:solidFill>
                  <a:srgbClr val="E82126"/>
                </a:solidFill>
                <a:latin typeface="Bahnschrift Light"/>
                <a:cs typeface="Bahnschrift Light"/>
              </a:rPr>
              <a:t>Chceme ponúknuť aj pod</a:t>
            </a:r>
            <a:r>
              <a:rPr lang="en-US" sz="1200" b="0" spc="-10" dirty="0" smtClean="0">
                <a:solidFill>
                  <a:srgbClr val="E82126"/>
                </a:solidFill>
                <a:latin typeface="Bahnschrift Light"/>
                <a:cs typeface="Bahnschrift Light"/>
              </a:rPr>
              <a:t>p</a:t>
            </a:r>
            <a:r>
              <a:rPr lang="sk-SK" sz="1200" b="0" spc="-10" dirty="0" err="1" smtClean="0">
                <a:solidFill>
                  <a:srgbClr val="E82126"/>
                </a:solidFill>
                <a:latin typeface="Bahnschrift Light"/>
                <a:cs typeface="Bahnschrift Light"/>
              </a:rPr>
              <a:t>oriť</a:t>
            </a:r>
            <a:r>
              <a:rPr lang="sk-SK" sz="1200" b="0" spc="-10" dirty="0" smtClean="0">
                <a:solidFill>
                  <a:srgbClr val="E82126"/>
                </a:solidFill>
                <a:latin typeface="Bahnschrift Light"/>
                <a:cs typeface="Bahnschrift Light"/>
              </a:rPr>
              <a:t>,</a:t>
            </a:r>
            <a:r>
              <a:rPr lang="sk-SK" sz="1200" b="0" spc="-10" baseline="0" dirty="0" smtClean="0">
                <a:solidFill>
                  <a:srgbClr val="E82126"/>
                </a:solidFill>
                <a:latin typeface="Bahnschrift Light"/>
                <a:cs typeface="Bahnschrift Light"/>
              </a:rPr>
              <a:t> opiera sa o 4 piliere:</a:t>
            </a:r>
            <a:endParaRPr lang="sk-SK" sz="1200" b="0" spc="-10" dirty="0" smtClean="0">
              <a:solidFill>
                <a:srgbClr val="E82126"/>
              </a:solidFill>
              <a:latin typeface="Bahnschrift Light"/>
              <a:cs typeface="Bahnschrift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0" spc="-10" dirty="0" smtClean="0">
              <a:solidFill>
                <a:srgbClr val="E82126"/>
              </a:solidFill>
              <a:latin typeface="Bahnschrift Light"/>
              <a:cs typeface="Bahnschrift Light"/>
            </a:endParaRPr>
          </a:p>
          <a:p>
            <a:pPr marL="90805" marR="5080" indent="-78105">
              <a:lnSpc>
                <a:spcPct val="116700"/>
              </a:lnSpc>
              <a:spcBef>
                <a:spcPts val="100"/>
              </a:spcBef>
              <a:buFontTx/>
              <a:buChar char="•"/>
              <a:tabLst>
                <a:tab pos="91440" algn="l"/>
              </a:tabLst>
            </a:pPr>
            <a:r>
              <a:rPr lang="sk-SK" sz="1200" spc="-10" dirty="0" smtClean="0">
                <a:solidFill>
                  <a:srgbClr val="FF0000"/>
                </a:solidFill>
                <a:latin typeface="Bahnschrift Light"/>
                <a:cs typeface="Bahnschrift Light"/>
              </a:rPr>
              <a:t>Zvyšovať</a:t>
            </a:r>
            <a:r>
              <a:rPr lang="sk-SK" sz="1200" spc="-10" baseline="0" dirty="0" smtClean="0">
                <a:solidFill>
                  <a:srgbClr val="FF0000"/>
                </a:solidFill>
                <a:latin typeface="Bahnschrift Light"/>
                <a:cs typeface="Bahnschrift Light"/>
              </a:rPr>
              <a:t> </a:t>
            </a:r>
            <a:r>
              <a:rPr lang="sk-SK" sz="1200" spc="-10" dirty="0" smtClean="0">
                <a:solidFill>
                  <a:srgbClr val="FF0000"/>
                </a:solidFill>
                <a:latin typeface="Bahnschrift Light"/>
                <a:cs typeface="Bahnschrift Light"/>
              </a:rPr>
              <a:t>povedomia </a:t>
            </a:r>
            <a:r>
              <a:rPr lang="sk-SK" sz="1200" spc="-10" dirty="0" smtClean="0">
                <a:solidFill>
                  <a:srgbClr val="414042"/>
                </a:solidFill>
                <a:latin typeface="Bahnschrift Light"/>
                <a:cs typeface="Bahnschrift Light"/>
              </a:rPr>
              <a:t>o obehovom hospodárstve,</a:t>
            </a:r>
            <a:endParaRPr lang="en-US" sz="1200" spc="-10" dirty="0" smtClean="0">
              <a:solidFill>
                <a:srgbClr val="414042"/>
              </a:solidFill>
              <a:latin typeface="Bahnschrift Light"/>
              <a:cs typeface="Bahnschrift Light"/>
            </a:endParaRPr>
          </a:p>
          <a:p>
            <a:pPr marL="90805" marR="5080" indent="-78105">
              <a:lnSpc>
                <a:spcPct val="116700"/>
              </a:lnSpc>
              <a:spcBef>
                <a:spcPts val="100"/>
              </a:spcBef>
              <a:buFontTx/>
              <a:buChar char="•"/>
              <a:tabLst>
                <a:tab pos="91440" algn="l"/>
              </a:tabLst>
            </a:pPr>
            <a:r>
              <a:rPr lang="sk-SK" sz="1200" spc="-10" dirty="0" err="1" smtClean="0">
                <a:solidFill>
                  <a:srgbClr val="414042"/>
                </a:solidFill>
                <a:latin typeface="Bahnschrift Light"/>
                <a:cs typeface="Bahnschrift Light"/>
              </a:rPr>
              <a:t>Podporirť</a:t>
            </a:r>
            <a:r>
              <a:rPr lang="sk-SK" sz="1200" spc="-10" dirty="0" smtClean="0">
                <a:solidFill>
                  <a:srgbClr val="414042"/>
                </a:solidFill>
                <a:latin typeface="Bahnschrift Light"/>
                <a:cs typeface="Bahnschrift Light"/>
              </a:rPr>
              <a:t> aktívnu diskusiu medzi verejným, súkromným a tretím sektorom o</a:t>
            </a:r>
            <a:r>
              <a:rPr lang="sk-SK" sz="1200" spc="-10" dirty="0" smtClean="0">
                <a:solidFill>
                  <a:srgbClr val="FF0000"/>
                </a:solidFill>
                <a:latin typeface="Bahnschrift Light"/>
                <a:cs typeface="Bahnschrift Light"/>
              </a:rPr>
              <a:t> príležitostiach a odstraňovaní bariér v prechode na obehové hospodárstvo,</a:t>
            </a:r>
            <a:endParaRPr lang="en-US" sz="1200" spc="-10" dirty="0" smtClean="0">
              <a:solidFill>
                <a:srgbClr val="414042"/>
              </a:solidFill>
              <a:latin typeface="Bahnschrift Light"/>
              <a:cs typeface="Bahnschrift Light"/>
            </a:endParaRPr>
          </a:p>
          <a:p>
            <a:pPr marL="90805" marR="5080" indent="-78105">
              <a:lnSpc>
                <a:spcPct val="116700"/>
              </a:lnSpc>
              <a:spcBef>
                <a:spcPts val="100"/>
              </a:spcBef>
              <a:buFontTx/>
              <a:buChar char="•"/>
              <a:tabLst>
                <a:tab pos="91440" algn="l"/>
              </a:tabLst>
            </a:pPr>
            <a:r>
              <a:rPr lang="sk-SK" sz="1200" spc="-10" dirty="0" smtClean="0">
                <a:solidFill>
                  <a:srgbClr val="414042"/>
                </a:solidFill>
                <a:latin typeface="Bahnschrift Light"/>
                <a:cs typeface="Bahnschrift Light"/>
              </a:rPr>
              <a:t>Podporiť vznik </a:t>
            </a:r>
            <a:r>
              <a:rPr lang="sk-SK" sz="1200" spc="-10" dirty="0" smtClean="0">
                <a:solidFill>
                  <a:srgbClr val="FF0000"/>
                </a:solidFill>
                <a:latin typeface="Bahnschrift Light"/>
                <a:cs typeface="Bahnschrift Light"/>
              </a:rPr>
              <a:t>nových projektov a vytváranie partnerstiev </a:t>
            </a:r>
            <a:r>
              <a:rPr lang="sk-SK" sz="1200" spc="-10" dirty="0" smtClean="0">
                <a:solidFill>
                  <a:srgbClr val="414042"/>
                </a:solidFill>
                <a:latin typeface="Bahnschrift Light"/>
                <a:cs typeface="Bahnschrift Light"/>
              </a:rPr>
              <a:t>od verejnej správy cez výskum až po biznis,  </a:t>
            </a:r>
            <a:endParaRPr lang="en-US" sz="1200" spc="-10" dirty="0" smtClean="0">
              <a:solidFill>
                <a:srgbClr val="414042"/>
              </a:solidFill>
              <a:latin typeface="Bahnschrift Light"/>
              <a:cs typeface="Bahnschrift Light"/>
            </a:endParaRPr>
          </a:p>
          <a:p>
            <a:pPr marL="90805" marR="5080" indent="-78105">
              <a:lnSpc>
                <a:spcPct val="116700"/>
              </a:lnSpc>
              <a:spcBef>
                <a:spcPts val="100"/>
              </a:spcBef>
              <a:buFontTx/>
              <a:buChar char="•"/>
              <a:tabLst>
                <a:tab pos="91440" algn="l"/>
              </a:tabLst>
            </a:pPr>
            <a:r>
              <a:rPr lang="sk-SK" sz="1200" spc="-10" dirty="0" err="1" smtClean="0">
                <a:solidFill>
                  <a:srgbClr val="FF0000"/>
                </a:solidFill>
                <a:latin typeface="Bahnschrift Light"/>
                <a:cs typeface="Bahnschrift Light"/>
              </a:rPr>
              <a:t>Podpirť</a:t>
            </a:r>
            <a:r>
              <a:rPr lang="sk-SK" sz="1200" spc="-10" dirty="0" smtClean="0">
                <a:solidFill>
                  <a:srgbClr val="FF0000"/>
                </a:solidFill>
                <a:latin typeface="Bahnschrift Light"/>
                <a:cs typeface="Bahnschrift Light"/>
              </a:rPr>
              <a:t> výmenu skúseností a vedomostí </a:t>
            </a:r>
            <a:r>
              <a:rPr lang="sk-SK" sz="1200" spc="-10" dirty="0" smtClean="0">
                <a:solidFill>
                  <a:srgbClr val="414042"/>
                </a:solidFill>
                <a:latin typeface="Bahnschrift Light"/>
                <a:cs typeface="Bahnschrift Light"/>
              </a:rPr>
              <a:t>a prezentáciu úspešných príkladov z praxe.</a:t>
            </a:r>
            <a:endParaRPr lang="en-US" sz="1200" spc="-10" dirty="0">
              <a:solidFill>
                <a:srgbClr val="414042"/>
              </a:solidFill>
              <a:latin typeface="Bahnschrift Light"/>
              <a:cs typeface="Bahnschrift Light"/>
            </a:endParaRPr>
          </a:p>
        </p:txBody>
      </p:sp>
      <p:sp>
        <p:nvSpPr>
          <p:cNvPr id="4" name="Zástupný symbol čísla snímky 3"/>
          <p:cNvSpPr>
            <a:spLocks noGrp="1"/>
          </p:cNvSpPr>
          <p:nvPr>
            <p:ph type="sldNum" sz="quarter" idx="10"/>
          </p:nvPr>
        </p:nvSpPr>
        <p:spPr/>
        <p:txBody>
          <a:bodyPr/>
          <a:lstStyle/>
          <a:p>
            <a:fld id="{65799E66-33E7-46E8-9D6F-624036BCBA7E}" type="slidenum">
              <a:rPr lang="sk-SK" smtClean="0"/>
              <a:t>4</a:t>
            </a:fld>
            <a:endParaRPr lang="sk-SK"/>
          </a:p>
        </p:txBody>
      </p:sp>
    </p:spTree>
    <p:extLst>
      <p:ext uri="{BB962C8B-B14F-4D97-AF65-F5344CB8AC3E}">
        <p14:creationId xmlns:p14="http://schemas.microsoft.com/office/powerpoint/2010/main" val="396622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b="0" i="0" kern="1200" dirty="0" smtClean="0">
                <a:solidFill>
                  <a:schemeClr val="tx1"/>
                </a:solidFill>
                <a:effectLst/>
                <a:latin typeface="+mn-lt"/>
                <a:ea typeface="+mn-ea"/>
                <a:cs typeface="+mn-cs"/>
              </a:rPr>
              <a:t>Staňte</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sa členom platformy a komunity </a:t>
            </a:r>
            <a:r>
              <a:rPr lang="sk-SK" sz="1200" b="0" i="0" kern="1200" dirty="0" err="1" smtClean="0">
                <a:solidFill>
                  <a:schemeClr val="tx1"/>
                </a:solidFill>
                <a:effectLst/>
                <a:latin typeface="+mn-lt"/>
                <a:ea typeface="+mn-ea"/>
                <a:cs typeface="+mn-cs"/>
              </a:rPr>
              <a:t>Circular</a:t>
            </a:r>
            <a:r>
              <a:rPr lang="sk-SK" sz="1200" b="0" i="0" kern="1200" baseline="0" dirty="0" smtClean="0">
                <a:solidFill>
                  <a:schemeClr val="tx1"/>
                </a:solidFill>
                <a:effectLst/>
                <a:latin typeface="+mn-lt"/>
                <a:ea typeface="+mn-ea"/>
                <a:cs typeface="+mn-cs"/>
              </a:rPr>
              <a:t> Slovakia. „</a:t>
            </a:r>
            <a:r>
              <a:rPr lang="sk-SK" sz="1200" b="0" i="0" kern="1200" baseline="0" dirty="0" err="1" smtClean="0">
                <a:solidFill>
                  <a:schemeClr val="tx1"/>
                </a:solidFill>
                <a:effectLst/>
                <a:latin typeface="+mn-lt"/>
                <a:ea typeface="+mn-ea"/>
                <a:cs typeface="+mn-cs"/>
              </a:rPr>
              <a:t>Early</a:t>
            </a:r>
            <a:r>
              <a:rPr lang="sk-SK" sz="1200" b="0" i="0" kern="1200" baseline="0" dirty="0" smtClean="0">
                <a:solidFill>
                  <a:schemeClr val="tx1"/>
                </a:solidFill>
                <a:effectLst/>
                <a:latin typeface="+mn-lt"/>
                <a:ea typeface="+mn-ea"/>
                <a:cs typeface="+mn-cs"/>
              </a:rPr>
              <a:t> </a:t>
            </a:r>
            <a:r>
              <a:rPr lang="sk-SK" sz="1200" b="0" i="0" kern="1200" baseline="0" dirty="0" err="1" smtClean="0">
                <a:solidFill>
                  <a:schemeClr val="tx1"/>
                </a:solidFill>
                <a:effectLst/>
                <a:latin typeface="+mn-lt"/>
                <a:ea typeface="+mn-ea"/>
                <a:cs typeface="+mn-cs"/>
              </a:rPr>
              <a:t>birds</a:t>
            </a:r>
            <a:r>
              <a:rPr lang="sk-SK" sz="1200" b="0" i="0" kern="1200" baseline="0" dirty="0" smtClean="0">
                <a:solidFill>
                  <a:schemeClr val="tx1"/>
                </a:solidFill>
                <a:effectLst/>
                <a:latin typeface="+mn-lt"/>
                <a:ea typeface="+mn-ea"/>
                <a:cs typeface="+mn-cs"/>
              </a:rPr>
              <a:t>“ členovia, teda tí, ktorí sa k nám pridajú ako prví, dostanú príležitosť podieľať sa na nastavovaní fungovania platformy, určovaní prioritných oblastí a aktivít platformy podľa vašich potrieb a hodnôt </a:t>
            </a:r>
            <a:r>
              <a:rPr lang="en-GB" sz="1200" kern="1200" dirty="0" smtClean="0">
                <a:solidFill>
                  <a:schemeClr val="tx1"/>
                </a:solidFill>
                <a:effectLst/>
                <a:latin typeface="+mn-lt"/>
                <a:ea typeface="+mn-ea"/>
                <a:cs typeface="+mn-cs"/>
              </a:rPr>
              <a:t>(best example dissemination, ability to be part of decision-making process etc.)</a:t>
            </a:r>
            <a:r>
              <a:rPr lang="sk-SK" sz="1200" kern="1200" dirty="0" smtClean="0">
                <a:solidFill>
                  <a:schemeClr val="tx1"/>
                </a:solidFill>
                <a:effectLst/>
                <a:latin typeface="+mn-lt"/>
                <a:ea typeface="+mn-ea"/>
                <a:cs typeface="+mn-cs"/>
              </a:rPr>
              <a:t>,</a:t>
            </a:r>
            <a:r>
              <a:rPr lang="sk-SK" sz="1200" kern="1200" baseline="0" dirty="0" smtClean="0">
                <a:solidFill>
                  <a:schemeClr val="tx1"/>
                </a:solidFill>
                <a:effectLst/>
                <a:latin typeface="+mn-lt"/>
                <a:ea typeface="+mn-ea"/>
                <a:cs typeface="+mn-cs"/>
              </a:rPr>
              <a:t> pretože na tie práve chceme reagovať.</a:t>
            </a: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Hľadáme </a:t>
            </a:r>
            <a:r>
              <a:rPr lang="sk-SK" sz="1200" kern="1200" dirty="0" err="1" smtClean="0">
                <a:solidFill>
                  <a:schemeClr val="tx1"/>
                </a:solidFill>
                <a:effectLst/>
                <a:latin typeface="+mn-lt"/>
                <a:ea typeface="+mn-ea"/>
                <a:cs typeface="+mn-cs"/>
              </a:rPr>
              <a:t>korporátne</a:t>
            </a:r>
            <a:r>
              <a:rPr lang="sk-SK" sz="1200" kern="1200" dirty="0" smtClean="0">
                <a:solidFill>
                  <a:schemeClr val="tx1"/>
                </a:solidFill>
                <a:effectLst/>
                <a:latin typeface="+mn-lt"/>
                <a:ea typeface="+mn-ea"/>
                <a:cs typeface="+mn-cs"/>
              </a:rPr>
              <a:t>,</a:t>
            </a:r>
            <a:r>
              <a:rPr lang="sk-SK" sz="1200" kern="1200" baseline="0" dirty="0" smtClean="0">
                <a:solidFill>
                  <a:schemeClr val="tx1"/>
                </a:solidFill>
                <a:effectLst/>
                <a:latin typeface="+mn-lt"/>
                <a:ea typeface="+mn-ea"/>
                <a:cs typeface="+mn-cs"/>
              </a:rPr>
              <a:t> veľké ako aj MSP, ktoré sú:</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effectLst/>
                <a:latin typeface="+mn-lt"/>
                <a:ea typeface="+mn-ea"/>
                <a:cs typeface="+mn-cs"/>
                <a:sym typeface="Wingdings" panose="05000000000000000000" pitchFamily="2" charset="2"/>
              </a:rPr>
              <a:t></a:t>
            </a:r>
            <a:r>
              <a:rPr lang="sk-SK" sz="1200" kern="1200" baseline="0" dirty="0" smtClean="0">
                <a:solidFill>
                  <a:schemeClr val="tx1"/>
                </a:solidFill>
                <a:effectLst/>
                <a:latin typeface="+mn-lt"/>
                <a:ea typeface="+mn-ea"/>
                <a:cs typeface="+mn-cs"/>
              </a:rPr>
              <a:t>etablované na poli obehovej ekonomiky (</a:t>
            </a:r>
            <a:r>
              <a:rPr lang="sk-SK" sz="1200" kern="1200" baseline="0" dirty="0" err="1" smtClean="0">
                <a:solidFill>
                  <a:schemeClr val="tx1"/>
                </a:solidFill>
                <a:effectLst/>
                <a:latin typeface="+mn-lt"/>
                <a:ea typeface="+mn-ea"/>
                <a:cs typeface="+mn-cs"/>
              </a:rPr>
              <a:t>best</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practice</a:t>
            </a:r>
            <a:r>
              <a:rPr lang="sk-SK" sz="1200" kern="1200" baseline="0" dirty="0" smtClean="0">
                <a:solidFill>
                  <a:schemeClr val="tx1"/>
                </a:solidFill>
                <a:effectLst/>
                <a:latin typeface="+mn-lt"/>
                <a:ea typeface="+mn-ea"/>
                <a:cs typeface="+mn-cs"/>
              </a:rPr>
              <a:t>) alebo</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effectLst/>
                <a:latin typeface="+mn-lt"/>
                <a:ea typeface="+mn-ea"/>
                <a:cs typeface="+mn-cs"/>
                <a:sym typeface="Wingdings" panose="05000000000000000000" pitchFamily="2" charset="2"/>
              </a:rPr>
              <a:t></a:t>
            </a:r>
            <a:r>
              <a:rPr lang="sk-SK" sz="1200" kern="1200" baseline="0" dirty="0" smtClean="0">
                <a:solidFill>
                  <a:schemeClr val="tx1"/>
                </a:solidFill>
                <a:effectLst/>
                <a:latin typeface="+mn-lt"/>
                <a:ea typeface="+mn-ea"/>
                <a:cs typeface="+mn-cs"/>
              </a:rPr>
              <a:t>vnímajú udržateľnosť ako podnikateľskú príležitosť a obehový biznis model ako možnosť pre zavádzanie inovácie a ďalší rozvoj. </a:t>
            </a: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err="1" smtClean="0"/>
              <a:t>Pridajte</a:t>
            </a:r>
            <a:r>
              <a:rPr lang="en-US" sz="1200" kern="0" dirty="0" smtClean="0"/>
              <a:t> </a:t>
            </a:r>
            <a:r>
              <a:rPr lang="en-US" sz="1200" kern="0" dirty="0" err="1" smtClean="0"/>
              <a:t>sa</a:t>
            </a:r>
            <a:r>
              <a:rPr lang="en-US" sz="1200" kern="0" dirty="0" smtClean="0"/>
              <a:t> do </a:t>
            </a:r>
            <a:r>
              <a:rPr lang="en-US" sz="1200" kern="0" dirty="0" err="1" smtClean="0"/>
              <a:t>verejno-súkromného</a:t>
            </a:r>
            <a:r>
              <a:rPr lang="en-US" sz="1200" kern="0" dirty="0" smtClean="0"/>
              <a:t> </a:t>
            </a:r>
            <a:r>
              <a:rPr lang="en-US" sz="1200" kern="0" dirty="0" err="1" smtClean="0"/>
              <a:t>partnerstvo</a:t>
            </a:r>
            <a:r>
              <a:rPr lang="en-US" sz="1200" kern="0" dirty="0" smtClean="0"/>
              <a:t> a </a:t>
            </a:r>
            <a:r>
              <a:rPr lang="en-US" sz="1200" kern="0" dirty="0" err="1" smtClean="0"/>
              <a:t>urýchlime</a:t>
            </a:r>
            <a:r>
              <a:rPr lang="en-US" sz="1200" kern="0" dirty="0" smtClean="0"/>
              <a:t> </a:t>
            </a:r>
            <a:r>
              <a:rPr lang="en-US" sz="1200" kern="0" dirty="0" err="1" smtClean="0"/>
              <a:t>spoločne</a:t>
            </a:r>
            <a:r>
              <a:rPr lang="en-US" sz="1200" kern="0" dirty="0" smtClean="0"/>
              <a:t> </a:t>
            </a:r>
            <a:r>
              <a:rPr lang="en-US" sz="1200" kern="0" dirty="0" err="1" smtClean="0"/>
              <a:t>prechod</a:t>
            </a:r>
            <a:r>
              <a:rPr lang="en-US" sz="1200" kern="0" dirty="0" smtClean="0"/>
              <a:t> </a:t>
            </a:r>
            <a:r>
              <a:rPr lang="en-US" sz="1200" kern="0" dirty="0" err="1" smtClean="0"/>
              <a:t>Slovenska</a:t>
            </a:r>
            <a:r>
              <a:rPr lang="en-US" sz="1200" kern="0" dirty="0" smtClean="0"/>
              <a:t> </a:t>
            </a:r>
            <a:r>
              <a:rPr lang="en-US" sz="1200" kern="0" dirty="0" err="1" smtClean="0"/>
              <a:t>na</a:t>
            </a:r>
            <a:r>
              <a:rPr lang="en-US" sz="1200" kern="0" dirty="0" smtClean="0"/>
              <a:t> </a:t>
            </a:r>
            <a:r>
              <a:rPr lang="en-US" sz="1200" kern="0" dirty="0" err="1" smtClean="0"/>
              <a:t>obehové</a:t>
            </a:r>
            <a:r>
              <a:rPr lang="en-US" sz="1200" kern="0" dirty="0" smtClean="0"/>
              <a:t> </a:t>
            </a:r>
            <a:r>
              <a:rPr lang="en-US" sz="1200" kern="0" dirty="0" err="1" smtClean="0"/>
              <a:t>hospodárstvo</a:t>
            </a:r>
            <a:r>
              <a:rPr lang="en-US" sz="1200" kern="0" dirty="0" smtClean="0"/>
              <a:t>. </a:t>
            </a: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effectLst/>
                <a:latin typeface="+mn-lt"/>
                <a:ea typeface="+mn-ea"/>
                <a:cs typeface="+mn-cs"/>
              </a:rPr>
              <a:t>Spoločnosti, ktoré vnímajú prechod na obehové hospodárstvo ako imperatív k súčasnému neudržateľnému ´modelu lineárneho fungovania nášho hospodárstva. Podľa </a:t>
            </a:r>
            <a:r>
              <a:rPr lang="sk-SK" sz="1200" kern="1200" baseline="0" dirty="0" err="1" smtClean="0">
                <a:solidFill>
                  <a:schemeClr val="tx1"/>
                </a:solidFill>
                <a:effectLst/>
                <a:latin typeface="+mn-lt"/>
                <a:ea typeface="+mn-ea"/>
                <a:cs typeface="+mn-cs"/>
              </a:rPr>
              <a:t>Circle</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Economy</a:t>
            </a:r>
            <a:r>
              <a:rPr lang="sk-SK" sz="1200" kern="1200" baseline="0" dirty="0" smtClean="0">
                <a:solidFill>
                  <a:schemeClr val="tx1"/>
                </a:solidFill>
                <a:effectLst/>
                <a:latin typeface="+mn-lt"/>
                <a:ea typeface="+mn-ea"/>
                <a:cs typeface="+mn-cs"/>
              </a:rPr>
              <a:t> v súčasnosti funguje na obehových princípoch iba 9 % globálneho hospodárstva. Takmer 70 % emisií CO2 vzniká v súvislosti s nakladaním s materiálmi, zmiernenie klimatických zmien si preto vyžaduje zavádzanie obehových stratégií a riešení v oblasti využívania materiálov a energie:</a:t>
            </a:r>
          </a:p>
          <a:p>
            <a:r>
              <a:rPr lang="sk-SK" dirty="0" smtClean="0">
                <a:sym typeface="Wingdings" panose="05000000000000000000" pitchFamily="2" charset="2"/>
              </a:rPr>
              <a:t>stop </a:t>
            </a:r>
            <a:r>
              <a:rPr lang="sk-SK" dirty="0" err="1" smtClean="0">
                <a:sym typeface="Wingdings" panose="05000000000000000000" pitchFamily="2" charset="2"/>
              </a:rPr>
              <a:t>extracting</a:t>
            </a:r>
            <a:endParaRPr lang="sk-SK" dirty="0" smtClean="0">
              <a:sym typeface="Wingdings" panose="05000000000000000000" pitchFamily="2" charset="2"/>
            </a:endParaRPr>
          </a:p>
          <a:p>
            <a:r>
              <a:rPr lang="sk-SK" dirty="0" smtClean="0">
                <a:sym typeface="Wingdings" panose="05000000000000000000" pitchFamily="2" charset="2"/>
              </a:rPr>
              <a:t>stop </a:t>
            </a:r>
            <a:r>
              <a:rPr lang="sk-SK" dirty="0" err="1" smtClean="0">
                <a:sym typeface="Wingdings" panose="05000000000000000000" pitchFamily="2" charset="2"/>
              </a:rPr>
              <a:t>wasting</a:t>
            </a:r>
            <a:endParaRPr lang="sk-SK" dirty="0" smtClean="0">
              <a:sym typeface="Wingdings" panose="05000000000000000000" pitchFamily="2" charset="2"/>
            </a:endParaRPr>
          </a:p>
          <a:p>
            <a:r>
              <a:rPr lang="sk-SK" dirty="0" smtClean="0">
                <a:sym typeface="Wingdings" panose="05000000000000000000" pitchFamily="2" charset="2"/>
              </a:rPr>
              <a:t></a:t>
            </a:r>
            <a:r>
              <a:rPr lang="sk-SK" dirty="0" err="1" smtClean="0">
                <a:sym typeface="Wingdings" panose="05000000000000000000" pitchFamily="2" charset="2"/>
              </a:rPr>
              <a:t>optimise</a:t>
            </a:r>
            <a:r>
              <a:rPr lang="sk-SK" baseline="0" dirty="0" smtClean="0">
                <a:sym typeface="Wingdings" panose="05000000000000000000" pitchFamily="2" charset="2"/>
              </a:rPr>
              <a:t> </a:t>
            </a:r>
            <a:r>
              <a:rPr lang="sk-SK" baseline="0" dirty="0" err="1" smtClean="0">
                <a:sym typeface="Wingdings" panose="05000000000000000000" pitchFamily="2" charset="2"/>
              </a:rPr>
              <a:t>what</a:t>
            </a:r>
            <a:r>
              <a:rPr lang="sk-SK" baseline="0" dirty="0" smtClean="0">
                <a:sym typeface="Wingdings" panose="05000000000000000000" pitchFamily="2" charset="2"/>
              </a:rPr>
              <a:t> </a:t>
            </a:r>
            <a:r>
              <a:rPr lang="sk-SK" baseline="0" dirty="0" err="1" smtClean="0">
                <a:sym typeface="Wingdings" panose="05000000000000000000" pitchFamily="2" charset="2"/>
              </a:rPr>
              <a:t>we</a:t>
            </a:r>
            <a:r>
              <a:rPr lang="sk-SK" baseline="0" dirty="0" smtClean="0">
                <a:sym typeface="Wingdings" panose="05000000000000000000" pitchFamily="2" charset="2"/>
              </a:rPr>
              <a:t> </a:t>
            </a:r>
            <a:r>
              <a:rPr lang="sk-SK" baseline="0" dirty="0" err="1" smtClean="0">
                <a:sym typeface="Wingdings" panose="05000000000000000000" pitchFamily="2" charset="2"/>
              </a:rPr>
              <a:t>already</a:t>
            </a:r>
            <a:r>
              <a:rPr lang="sk-SK" baseline="0" dirty="0" smtClean="0">
                <a:sym typeface="Wingdings" panose="05000000000000000000" pitchFamily="2" charset="2"/>
              </a:rPr>
              <a:t> </a:t>
            </a:r>
            <a:r>
              <a:rPr lang="sk-SK" baseline="0" dirty="0" err="1" smtClean="0">
                <a:sym typeface="Wingdings" panose="05000000000000000000" pitchFamily="2" charset="2"/>
              </a:rPr>
              <a:t>have</a:t>
            </a:r>
            <a:endParaRPr lang="sk-SK" baseline="0" dirty="0" smtClean="0">
              <a:sym typeface="Wingdings" panose="05000000000000000000" pitchFamily="2" charset="2"/>
            </a:endParaRPr>
          </a:p>
          <a:p>
            <a:r>
              <a:rPr lang="sk-SK" baseline="0" dirty="0" smtClean="0">
                <a:sym typeface="Wingdings" panose="05000000000000000000" pitchFamily="2" charset="2"/>
              </a:rPr>
              <a:t></a:t>
            </a:r>
            <a:r>
              <a:rPr lang="sk-SK" baseline="0" dirty="0" err="1" smtClean="0">
                <a:sym typeface="Wingdings" panose="05000000000000000000" pitchFamily="2" charset="2"/>
              </a:rPr>
              <a:t>cycle</a:t>
            </a:r>
            <a:r>
              <a:rPr lang="sk-SK" baseline="0" dirty="0" smtClean="0">
                <a:sym typeface="Wingdings" panose="05000000000000000000" pitchFamily="2" charset="2"/>
              </a:rPr>
              <a:t> more and </a:t>
            </a:r>
            <a:r>
              <a:rPr lang="sk-SK" baseline="0" dirty="0" err="1" smtClean="0">
                <a:sym typeface="Wingdings" panose="05000000000000000000" pitchFamily="2" charset="2"/>
              </a:rPr>
              <a:t>better</a:t>
            </a:r>
            <a:endParaRPr lang="sk-SK" dirty="0" smtClean="0"/>
          </a:p>
          <a:p>
            <a:endParaRPr lang="sk-SK" sz="1200" b="0" i="0" kern="1200" baseline="0" dirty="0" smtClean="0">
              <a:solidFill>
                <a:schemeClr val="tx1"/>
              </a:solidFill>
              <a:effectLst/>
              <a:latin typeface="+mn-lt"/>
              <a:ea typeface="+mn-ea"/>
              <a:cs typeface="+mn-cs"/>
            </a:endParaRPr>
          </a:p>
          <a:p>
            <a:r>
              <a:rPr lang="sk-SK" sz="1200" b="0" i="0" kern="1200" baseline="0" dirty="0" smtClean="0">
                <a:solidFill>
                  <a:schemeClr val="tx1"/>
                </a:solidFill>
                <a:effectLst/>
                <a:latin typeface="+mn-lt"/>
                <a:ea typeface="+mn-ea"/>
                <a:cs typeface="+mn-cs"/>
              </a:rPr>
              <a:t>Financovanie bude postavené na členských príspevkoch, no chceme osloviť čo možno najširšiu skupinu záujemcov a odborníkov v tejto téme, ktorých bude považovať za strategických partnerov.</a:t>
            </a:r>
          </a:p>
          <a:p>
            <a:endParaRPr lang="sk-SK" sz="1200" b="0" i="0" kern="1200" baseline="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65799E66-33E7-46E8-9D6F-624036BCBA7E}" type="slidenum">
              <a:rPr lang="sk-SK" smtClean="0"/>
              <a:t>5</a:t>
            </a:fld>
            <a:endParaRPr lang="sk-SK"/>
          </a:p>
        </p:txBody>
      </p:sp>
    </p:spTree>
    <p:extLst>
      <p:ext uri="{BB962C8B-B14F-4D97-AF65-F5344CB8AC3E}">
        <p14:creationId xmlns:p14="http://schemas.microsoft.com/office/powerpoint/2010/main" val="30272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Momentálne sme založili FB,</a:t>
            </a:r>
            <a:r>
              <a:rPr lang="sk-SK" baseline="0" dirty="0" smtClean="0"/>
              <a:t> postupne ho budeme využívať na komunikáciu ďalších krokov platformy.</a:t>
            </a:r>
            <a:endParaRPr lang="sk-SK" dirty="0"/>
          </a:p>
        </p:txBody>
      </p:sp>
      <p:sp>
        <p:nvSpPr>
          <p:cNvPr id="4" name="Zástupný symbol čísla snímky 3"/>
          <p:cNvSpPr>
            <a:spLocks noGrp="1"/>
          </p:cNvSpPr>
          <p:nvPr>
            <p:ph type="sldNum" sz="quarter" idx="10"/>
          </p:nvPr>
        </p:nvSpPr>
        <p:spPr/>
        <p:txBody>
          <a:bodyPr/>
          <a:lstStyle/>
          <a:p>
            <a:fld id="{65799E66-33E7-46E8-9D6F-624036BCBA7E}" type="slidenum">
              <a:rPr lang="sk-SK" smtClean="0"/>
              <a:t>6</a:t>
            </a:fld>
            <a:endParaRPr lang="sk-SK"/>
          </a:p>
        </p:txBody>
      </p:sp>
    </p:spTree>
    <p:extLst>
      <p:ext uri="{BB962C8B-B14F-4D97-AF65-F5344CB8AC3E}">
        <p14:creationId xmlns:p14="http://schemas.microsoft.com/office/powerpoint/2010/main" val="133514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BFB0830-FAD9-46E8-87E7-715D9453A21B}" type="datetimeFigureOut">
              <a:rPr lang="sk-SK" smtClean="0"/>
              <a:t>5.11.2019</a:t>
            </a:fld>
            <a:endParaRPr lang="sk-SK"/>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sk-SK"/>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FB879FD-4C51-4C2B-A35C-26679AAD60CD}" type="slidenum">
              <a:rPr lang="sk-SK" smtClean="0"/>
              <a:t>‹#›</a:t>
            </a:fld>
            <a:endParaRPr lang="sk-SK"/>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688520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BFB0830-FAD9-46E8-87E7-715D9453A21B}" type="datetimeFigureOut">
              <a:rPr lang="sk-SK" smtClean="0"/>
              <a:t>5.11.2019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414022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BFB0830-FAD9-46E8-87E7-715D9453A21B}" type="datetimeFigureOut">
              <a:rPr lang="sk-SK" smtClean="0"/>
              <a:t>5.11.2019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129440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BFB0830-FAD9-46E8-87E7-715D9453A21B}" type="datetimeFigureOut">
              <a:rPr lang="sk-SK" smtClean="0"/>
              <a:t>5.11.2019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236983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BFB0830-FAD9-46E8-87E7-715D9453A21B}" type="datetimeFigureOut">
              <a:rPr lang="sk-SK" smtClean="0"/>
              <a:t>5.11.2019</a:t>
            </a:fld>
            <a:endParaRPr lang="sk-SK"/>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sk-SK"/>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FB879FD-4C51-4C2B-A35C-26679AAD60CD}" type="slidenum">
              <a:rPr lang="sk-SK" smtClean="0"/>
              <a:t>‹#›</a:t>
            </a:fld>
            <a:endParaRPr lang="sk-SK"/>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286157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sk-SK" smtClean="0"/>
              <a:t>Upravte štýly predlohy textu</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6BFB0830-FAD9-46E8-87E7-715D9453A21B}" type="datetimeFigureOut">
              <a:rPr lang="sk-SK" smtClean="0"/>
              <a:t>5.11.2019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298898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6BFB0830-FAD9-46E8-87E7-715D9453A21B}" type="datetimeFigureOut">
              <a:rPr lang="sk-SK" smtClean="0"/>
              <a:t>5.11.2019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284741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6BFB0830-FAD9-46E8-87E7-715D9453A21B}" type="datetimeFigureOut">
              <a:rPr lang="sk-SK" smtClean="0"/>
              <a:t>5.11.2019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67149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B0830-FAD9-46E8-87E7-715D9453A21B}" type="datetimeFigureOut">
              <a:rPr lang="sk-SK" smtClean="0"/>
              <a:t>5.11.2019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5FB879FD-4C51-4C2B-A35C-26679AAD60CD}" type="slidenum">
              <a:rPr lang="sk-SK" smtClean="0"/>
              <a:t>‹#›</a:t>
            </a:fld>
            <a:endParaRPr lang="sk-SK"/>
          </a:p>
        </p:txBody>
      </p:sp>
    </p:spTree>
    <p:extLst>
      <p:ext uri="{BB962C8B-B14F-4D97-AF65-F5344CB8AC3E}">
        <p14:creationId xmlns:p14="http://schemas.microsoft.com/office/powerpoint/2010/main" val="182457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sk-SK" smtClean="0"/>
              <a:t>Upravte štýly predlohy textu</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BFB0830-FAD9-46E8-87E7-715D9453A21B}" type="datetimeFigureOut">
              <a:rPr lang="sk-SK" smtClean="0"/>
              <a:t>5.11.2019</a:t>
            </a:fld>
            <a:endParaRPr lang="sk-SK"/>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sk-SK"/>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FB879FD-4C51-4C2B-A35C-26679AAD60CD}" type="slidenum">
              <a:rPr lang="sk-SK" smtClean="0"/>
              <a:t>‹#›</a:t>
            </a:fld>
            <a:endParaRPr lang="sk-SK"/>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302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BFB0830-FAD9-46E8-87E7-715D9453A21B}" type="datetimeFigureOut">
              <a:rPr lang="sk-SK" smtClean="0"/>
              <a:t>5.11.2019</a:t>
            </a:fld>
            <a:endParaRPr lang="sk-SK"/>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sk-SK"/>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FB879FD-4C51-4C2B-A35C-26679AAD60CD}" type="slidenum">
              <a:rPr lang="sk-SK" smtClean="0"/>
              <a:t>‹#›</a:t>
            </a:fld>
            <a:endParaRPr lang="sk-SK"/>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916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BFB0830-FAD9-46E8-87E7-715D9453A21B}" type="datetimeFigureOut">
              <a:rPr lang="sk-SK" smtClean="0"/>
              <a:t>5.11.2019</a:t>
            </a:fld>
            <a:endParaRPr lang="sk-SK"/>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sk-SK"/>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FB879FD-4C51-4C2B-A35C-26679AAD60CD}" type="slidenum">
              <a:rPr lang="sk-SK" smtClean="0"/>
              <a:t>‹#›</a:t>
            </a:fld>
            <a:endParaRPr lang="sk-SK"/>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2372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ircularslovakia@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dĺžnik 8"/>
          <p:cNvSpPr/>
          <p:nvPr/>
        </p:nvSpPr>
        <p:spPr>
          <a:xfrm>
            <a:off x="0" y="420166"/>
            <a:ext cx="8193868" cy="357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6"/>
          <p:cNvPicPr>
            <a:picLocks noChangeAspect="1"/>
          </p:cNvPicPr>
          <p:nvPr/>
        </p:nvPicPr>
        <p:blipFill rotWithShape="1">
          <a:blip r:embed="rId3">
            <a:extLst>
              <a:ext uri="{28A0092B-C50C-407E-A947-70E740481C1C}">
                <a14:useLocalDpi xmlns:a14="http://schemas.microsoft.com/office/drawing/2010/main" val="0"/>
              </a:ext>
            </a:extLst>
          </a:blip>
          <a:srcRect l="9544" r="20503"/>
          <a:stretch/>
        </p:blipFill>
        <p:spPr>
          <a:xfrm>
            <a:off x="-1394227" y="817475"/>
            <a:ext cx="13586227" cy="6087020"/>
          </a:xfrm>
          <a:prstGeom prst="rect">
            <a:avLst/>
          </a:prstGeom>
        </p:spPr>
      </p:pic>
      <p:sp>
        <p:nvSpPr>
          <p:cNvPr id="8" name="Obdĺžnik 7"/>
          <p:cNvSpPr/>
          <p:nvPr/>
        </p:nvSpPr>
        <p:spPr>
          <a:xfrm>
            <a:off x="-220513" y="-174171"/>
            <a:ext cx="8193868" cy="4365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2984425" y="817475"/>
            <a:ext cx="5617614" cy="488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ject 2"/>
          <p:cNvSpPr txBox="1">
            <a:spLocks/>
          </p:cNvSpPr>
          <p:nvPr/>
        </p:nvSpPr>
        <p:spPr>
          <a:xfrm>
            <a:off x="1754553" y="1471156"/>
            <a:ext cx="4601614" cy="751488"/>
          </a:xfrm>
          <a:prstGeom prst="rect">
            <a:avLst/>
          </a:prstGeom>
        </p:spPr>
        <p:txBody>
          <a:bodyPr vert="horz" wrap="square" lIns="0" tIns="12700" rIns="0" bIns="0" rtlCol="0">
            <a:spAutoFit/>
          </a:bodyPr>
          <a:lstStyle>
            <a:lvl1pPr>
              <a:defRPr sz="4000" b="0" i="0">
                <a:solidFill>
                  <a:srgbClr val="0F4F9E"/>
                </a:solidFill>
                <a:latin typeface="Bahnschrift Light"/>
                <a:ea typeface="+mj-ea"/>
                <a:cs typeface="Bahnschrift Light"/>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0" i="0" u="none" strike="noStrike" kern="0" cap="none" spc="0" normalizeH="0" baseline="0" noProof="0" dirty="0" err="1" smtClean="0">
                <a:ln>
                  <a:noFill/>
                </a:ln>
                <a:solidFill>
                  <a:srgbClr val="0F4F9E"/>
                </a:solidFill>
                <a:effectLst/>
                <a:uLnTx/>
                <a:uFillTx/>
                <a:latin typeface="Bahnschrift Light"/>
                <a:ea typeface="+mj-ea"/>
              </a:rPr>
              <a:t>Platforma</a:t>
            </a:r>
            <a:r>
              <a:rPr kumimoji="0" lang="en-US" sz="4800" b="0" i="0" u="none" strike="noStrike" kern="0" cap="none" spc="0" normalizeH="0" baseline="0" noProof="0" dirty="0" smtClean="0">
                <a:ln>
                  <a:noFill/>
                </a:ln>
                <a:solidFill>
                  <a:srgbClr val="0F4F9E"/>
                </a:solidFill>
                <a:effectLst/>
                <a:uLnTx/>
                <a:uFillTx/>
                <a:latin typeface="Bahnschrift Light"/>
                <a:ea typeface="+mj-ea"/>
              </a:rPr>
              <a:t> pre  </a:t>
            </a:r>
            <a:endParaRPr kumimoji="0" lang="en-US" sz="4800" b="0" i="0" u="none" strike="noStrike" kern="0" cap="none" spc="0" normalizeH="0" baseline="0" noProof="0" dirty="0">
              <a:ln>
                <a:noFill/>
              </a:ln>
              <a:solidFill>
                <a:srgbClr val="0F4F9E"/>
              </a:solidFill>
              <a:effectLst/>
              <a:uLnTx/>
              <a:uFillTx/>
              <a:latin typeface="Bahnschrift Light"/>
              <a:ea typeface="+mj-ea"/>
            </a:endParaRPr>
          </a:p>
        </p:txBody>
      </p:sp>
      <p:sp>
        <p:nvSpPr>
          <p:cNvPr id="6" name="object 3"/>
          <p:cNvSpPr txBox="1"/>
          <p:nvPr/>
        </p:nvSpPr>
        <p:spPr>
          <a:xfrm>
            <a:off x="1754553" y="2222644"/>
            <a:ext cx="7688667" cy="751488"/>
          </a:xfrm>
          <a:prstGeom prst="rect">
            <a:avLst/>
          </a:prstGeom>
        </p:spPr>
        <p:txBody>
          <a:bodyPr vert="horz" wrap="square" lIns="0" tIns="12700" rIns="0" bIns="0" rtlCol="0">
            <a:spAutoFit/>
          </a:bodyPr>
          <a:lstStyle/>
          <a:p>
            <a:pPr marL="12700">
              <a:spcBef>
                <a:spcPts val="100"/>
              </a:spcBef>
            </a:pPr>
            <a:r>
              <a:rPr lang="en-US" sz="4800" dirty="0">
                <a:solidFill>
                  <a:srgbClr val="E92227"/>
                </a:solidFill>
                <a:latin typeface="Bahnschrift Light"/>
                <a:cs typeface="Bahnschrift Light"/>
              </a:rPr>
              <a:t>Obehov</a:t>
            </a:r>
            <a:r>
              <a:rPr lang="sk-SK" sz="4800" dirty="0">
                <a:solidFill>
                  <a:srgbClr val="E92227"/>
                </a:solidFill>
                <a:latin typeface="Bahnschrift Light"/>
                <a:cs typeface="Bahnschrift Light"/>
              </a:rPr>
              <a:t>é </a:t>
            </a:r>
            <a:r>
              <a:rPr sz="4800" dirty="0" err="1">
                <a:solidFill>
                  <a:srgbClr val="E92227"/>
                </a:solidFill>
                <a:latin typeface="Bahnschrift Light"/>
                <a:cs typeface="Bahnschrift Light"/>
              </a:rPr>
              <a:t>hospo</a:t>
            </a:r>
            <a:r>
              <a:rPr lang="sk-SK" sz="4800" dirty="0">
                <a:solidFill>
                  <a:srgbClr val="E92227"/>
                </a:solidFill>
                <a:latin typeface="Bahnschrift Light"/>
                <a:cs typeface="Bahnschrift Light"/>
              </a:rPr>
              <a:t>dá</a:t>
            </a:r>
            <a:r>
              <a:rPr sz="4800" dirty="0" err="1">
                <a:solidFill>
                  <a:srgbClr val="E92227"/>
                </a:solidFill>
                <a:latin typeface="Bahnschrift Light"/>
                <a:cs typeface="Bahnschrift Light"/>
              </a:rPr>
              <a:t>r</a:t>
            </a:r>
            <a:r>
              <a:rPr sz="4800" spc="-5" dirty="0" err="1">
                <a:solidFill>
                  <a:srgbClr val="E92227"/>
                </a:solidFill>
                <a:latin typeface="Bahnschrift Light"/>
                <a:cs typeface="Bahnschrift Light"/>
              </a:rPr>
              <a:t>st</a:t>
            </a:r>
            <a:r>
              <a:rPr sz="4800" spc="-40" dirty="0" err="1">
                <a:solidFill>
                  <a:srgbClr val="E92227"/>
                </a:solidFill>
                <a:latin typeface="Bahnschrift Light"/>
                <a:cs typeface="Bahnschrift Light"/>
              </a:rPr>
              <a:t>v</a:t>
            </a:r>
            <a:r>
              <a:rPr sz="4800" dirty="0" err="1">
                <a:solidFill>
                  <a:srgbClr val="E92227"/>
                </a:solidFill>
                <a:latin typeface="Bahnschrift Light"/>
                <a:cs typeface="Bahnschrift Light"/>
              </a:rPr>
              <a:t>o</a:t>
            </a:r>
            <a:endParaRPr sz="4800" dirty="0">
              <a:solidFill>
                <a:prstClr val="black"/>
              </a:solidFill>
              <a:latin typeface="Bahnschrift Light"/>
              <a:cs typeface="Bahnschrift Light"/>
            </a:endParaRPr>
          </a:p>
        </p:txBody>
      </p:sp>
      <p:pic>
        <p:nvPicPr>
          <p:cNvPr id="2" name="Obrázo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801" y="3487667"/>
            <a:ext cx="5255172" cy="1101891"/>
          </a:xfrm>
          <a:prstGeom prst="rect">
            <a:avLst/>
          </a:prstGeom>
        </p:spPr>
      </p:pic>
    </p:spTree>
    <p:extLst>
      <p:ext uri="{BB962C8B-B14F-4D97-AF65-F5344CB8AC3E}">
        <p14:creationId xmlns:p14="http://schemas.microsoft.com/office/powerpoint/2010/main" val="171121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13"/>
          <p:cNvSpPr txBox="1"/>
          <p:nvPr/>
        </p:nvSpPr>
        <p:spPr>
          <a:xfrm>
            <a:off x="1183499" y="1468159"/>
            <a:ext cx="2953071" cy="1120820"/>
          </a:xfrm>
          <a:prstGeom prst="rect">
            <a:avLst/>
          </a:prstGeom>
        </p:spPr>
        <p:txBody>
          <a:bodyPr vert="horz" wrap="square" lIns="0" tIns="12700" rIns="0" bIns="0" rtlCol="0">
            <a:spAutoFit/>
          </a:bodyPr>
          <a:lstStyle/>
          <a:p>
            <a:pPr marL="12700">
              <a:lnSpc>
                <a:spcPct val="100000"/>
              </a:lnSpc>
              <a:spcBef>
                <a:spcPts val="100"/>
              </a:spcBef>
            </a:pPr>
            <a:r>
              <a:rPr lang="sk-SK" sz="3600" b="0" spc="-5" dirty="0" smtClean="0">
                <a:solidFill>
                  <a:srgbClr val="E82126"/>
                </a:solidFill>
                <a:latin typeface="Bahnschrift Light"/>
                <a:cs typeface="Bahnschrift Light"/>
              </a:rPr>
              <a:t>Obehové hospodárstvo</a:t>
            </a:r>
          </a:p>
        </p:txBody>
      </p:sp>
      <p:pic>
        <p:nvPicPr>
          <p:cNvPr id="2" name="Obrázok 1"/>
          <p:cNvPicPr>
            <a:picLocks noChangeAspect="1"/>
          </p:cNvPicPr>
          <p:nvPr/>
        </p:nvPicPr>
        <p:blipFill rotWithShape="1">
          <a:blip r:embed="rId3"/>
          <a:srcRect r="11086"/>
          <a:stretch/>
        </p:blipFill>
        <p:spPr>
          <a:xfrm>
            <a:off x="4339772" y="897769"/>
            <a:ext cx="6854739" cy="5096631"/>
          </a:xfrm>
          <a:prstGeom prst="rect">
            <a:avLst/>
          </a:prstGeom>
        </p:spPr>
      </p:pic>
      <p:sp>
        <p:nvSpPr>
          <p:cNvPr id="8" name="object 2"/>
          <p:cNvSpPr txBox="1">
            <a:spLocks/>
          </p:cNvSpPr>
          <p:nvPr/>
        </p:nvSpPr>
        <p:spPr>
          <a:xfrm>
            <a:off x="1183498" y="2795551"/>
            <a:ext cx="3156274" cy="2377574"/>
          </a:xfrm>
          <a:prstGeom prst="rect">
            <a:avLst/>
          </a:prstGeom>
        </p:spPr>
        <p:txBody>
          <a:bodyPr vert="horz" wrap="square" lIns="0" tIns="12700" rIns="0" bIns="0" rtlCol="0">
            <a:spAutoFit/>
          </a:bodyPr>
          <a:lstStyle>
            <a:lvl1pPr>
              <a:defRPr sz="4000" b="0" i="0">
                <a:solidFill>
                  <a:srgbClr val="0F4F9E"/>
                </a:solidFill>
                <a:latin typeface="Bahnschrift Light"/>
                <a:ea typeface="+mj-ea"/>
                <a:cs typeface="Bahnschrift Light"/>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3200" b="0" i="0" u="none" strike="noStrike" kern="0" cap="none" spc="0" normalizeH="0" baseline="0" noProof="0" dirty="0" smtClean="0">
                <a:ln>
                  <a:noFill/>
                </a:ln>
                <a:solidFill>
                  <a:srgbClr val="0F4F9E"/>
                </a:solidFill>
                <a:effectLst/>
                <a:uLnTx/>
                <a:uFillTx/>
                <a:latin typeface="Bahnschrift Light"/>
                <a:ea typeface="+mj-ea"/>
              </a:rPr>
              <a:t>P</a:t>
            </a:r>
            <a:r>
              <a:rPr kumimoji="0" lang="sk-SK" sz="3200" b="0" i="0" u="none" strike="noStrike" kern="0" cap="none" spc="0" normalizeH="0" baseline="0" noProof="0" dirty="0" err="1" smtClean="0">
                <a:ln>
                  <a:noFill/>
                </a:ln>
                <a:solidFill>
                  <a:srgbClr val="0F4F9E"/>
                </a:solidFill>
                <a:effectLst/>
                <a:uLnTx/>
                <a:uFillTx/>
                <a:latin typeface="Bahnschrift Light"/>
                <a:ea typeface="+mj-ea"/>
              </a:rPr>
              <a:t>odnikateľský</a:t>
            </a:r>
            <a:r>
              <a:rPr kumimoji="0" lang="sk-SK" sz="3200" b="0" i="0" u="none" strike="noStrike" kern="0" cap="none" spc="0" normalizeH="0" baseline="0" noProof="0" dirty="0" smtClean="0">
                <a:ln>
                  <a:noFill/>
                </a:ln>
                <a:solidFill>
                  <a:srgbClr val="0F4F9E"/>
                </a:solidFill>
                <a:effectLst/>
                <a:uLnTx/>
                <a:uFillTx/>
                <a:latin typeface="Bahnschrift Light"/>
                <a:ea typeface="+mj-ea"/>
              </a:rPr>
              <a:t> model budúcnosti</a:t>
            </a:r>
          </a:p>
          <a:p>
            <a:pPr marL="12700" marR="0" lvl="0" indent="0" defTabSz="914400" eaLnBrk="1" fontAlgn="auto" latinLnBrk="0" hangingPunct="1">
              <a:lnSpc>
                <a:spcPct val="100000"/>
              </a:lnSpc>
              <a:spcBef>
                <a:spcPts val="100"/>
              </a:spcBef>
              <a:spcAft>
                <a:spcPts val="0"/>
              </a:spcAft>
              <a:buClrTx/>
              <a:buSzTx/>
              <a:buFontTx/>
              <a:buNone/>
              <a:tabLst/>
              <a:defRPr/>
            </a:pPr>
            <a:endParaRPr kumimoji="0" lang="sk-SK" sz="3200" b="0" i="0" u="none" strike="noStrike" kern="0" cap="none" spc="0" normalizeH="0" baseline="0" noProof="0" dirty="0" smtClean="0">
              <a:ln>
                <a:noFill/>
              </a:ln>
              <a:solidFill>
                <a:srgbClr val="0F4F9E"/>
              </a:solidFill>
              <a:effectLst/>
              <a:uLnTx/>
              <a:uFillTx/>
              <a:latin typeface="Bahnschrift Light"/>
              <a:ea typeface="+mj-ea"/>
            </a:endParaRPr>
          </a:p>
          <a:p>
            <a:pPr marL="12700" marR="0" lvl="0" indent="0" defTabSz="914400" eaLnBrk="1" fontAlgn="auto" latinLnBrk="0" hangingPunct="1">
              <a:lnSpc>
                <a:spcPct val="100000"/>
              </a:lnSpc>
              <a:spcBef>
                <a:spcPts val="100"/>
              </a:spcBef>
              <a:spcAft>
                <a:spcPts val="0"/>
              </a:spcAft>
              <a:buClrTx/>
              <a:buSzTx/>
              <a:buFontTx/>
              <a:buNone/>
              <a:tabLst/>
              <a:defRPr/>
            </a:pPr>
            <a:r>
              <a:rPr lang="sk-SK" sz="2000" kern="0" noProof="0" dirty="0" smtClean="0"/>
              <a:t>November 2018</a:t>
            </a:r>
            <a:endParaRPr kumimoji="0" lang="en-US" sz="2000" b="0" i="0" u="none" strike="noStrike" kern="0" cap="none" spc="0" normalizeH="0" baseline="0" noProof="0" dirty="0">
              <a:ln>
                <a:noFill/>
              </a:ln>
              <a:solidFill>
                <a:srgbClr val="0F4F9E"/>
              </a:solidFill>
              <a:effectLst/>
              <a:uLnTx/>
              <a:uFillTx/>
            </a:endParaRPr>
          </a:p>
        </p:txBody>
      </p:sp>
    </p:spTree>
    <p:extLst>
      <p:ext uri="{BB962C8B-B14F-4D97-AF65-F5344CB8AC3E}">
        <p14:creationId xmlns:p14="http://schemas.microsoft.com/office/powerpoint/2010/main" val="301237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bject 7"/>
          <p:cNvSpPr txBox="1"/>
          <p:nvPr/>
        </p:nvSpPr>
        <p:spPr>
          <a:xfrm>
            <a:off x="4114200" y="548676"/>
            <a:ext cx="5178930" cy="566822"/>
          </a:xfrm>
          <a:prstGeom prst="rect">
            <a:avLst/>
          </a:prstGeom>
        </p:spPr>
        <p:txBody>
          <a:bodyPr vert="horz" wrap="square" lIns="0" tIns="12700" rIns="0" bIns="0" rtlCol="0">
            <a:spAutoFit/>
          </a:bodyPr>
          <a:lstStyle/>
          <a:p>
            <a:pPr marL="12700">
              <a:lnSpc>
                <a:spcPct val="100000"/>
              </a:lnSpc>
              <a:spcBef>
                <a:spcPts val="100"/>
              </a:spcBef>
            </a:pPr>
            <a:r>
              <a:rPr lang="sk-SK" sz="3600" dirty="0">
                <a:solidFill>
                  <a:srgbClr val="0F4F9E"/>
                </a:solidFill>
                <a:latin typeface="Bahnschrift Light"/>
                <a:cs typeface="Bahnschrift Light"/>
              </a:rPr>
              <a:t>Zakladajúci  partneri</a:t>
            </a:r>
            <a:endParaRPr sz="3600" dirty="0">
              <a:latin typeface="Bahnschrift Light"/>
              <a:cs typeface="Bahnschrift Light"/>
            </a:endParaRPr>
          </a:p>
        </p:txBody>
      </p:sp>
      <p:sp>
        <p:nvSpPr>
          <p:cNvPr id="10" name="object 13"/>
          <p:cNvSpPr/>
          <p:nvPr/>
        </p:nvSpPr>
        <p:spPr>
          <a:xfrm>
            <a:off x="4533762" y="1957336"/>
            <a:ext cx="2169903" cy="570455"/>
          </a:xfrm>
          <a:prstGeom prst="rect">
            <a:avLst/>
          </a:prstGeom>
          <a:blipFill>
            <a:blip r:embed="rId3" cstate="print"/>
            <a:stretch>
              <a:fillRect/>
            </a:stretch>
          </a:blipFill>
        </p:spPr>
        <p:txBody>
          <a:bodyPr wrap="square" lIns="0" tIns="0" rIns="0" bIns="0" rtlCol="0"/>
          <a:lstStyle/>
          <a:p>
            <a:endParaRPr/>
          </a:p>
        </p:txBody>
      </p:sp>
      <p:sp>
        <p:nvSpPr>
          <p:cNvPr id="11" name="object 14"/>
          <p:cNvSpPr/>
          <p:nvPr/>
        </p:nvSpPr>
        <p:spPr>
          <a:xfrm>
            <a:off x="2220347" y="3452922"/>
            <a:ext cx="1644203" cy="779130"/>
          </a:xfrm>
          <a:prstGeom prst="rect">
            <a:avLst/>
          </a:prstGeom>
          <a:blipFill>
            <a:blip r:embed="rId4" cstate="print"/>
            <a:stretch>
              <a:fillRect/>
            </a:stretch>
          </a:blipFill>
        </p:spPr>
        <p:txBody>
          <a:bodyPr wrap="square" lIns="0" tIns="0" rIns="0" bIns="0" rtlCol="0"/>
          <a:lstStyle/>
          <a:p>
            <a:endParaRPr/>
          </a:p>
        </p:txBody>
      </p:sp>
      <p:pic>
        <p:nvPicPr>
          <p:cNvPr id="12" name="Picture 4" descr="Image result for saz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7685" y="3206082"/>
            <a:ext cx="2124304" cy="12821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p:cNvPicPr>
            <a:picLocks noChangeAspect="1"/>
          </p:cNvPicPr>
          <p:nvPr/>
        </p:nvPicPr>
        <p:blipFill>
          <a:blip r:embed="rId6"/>
          <a:stretch>
            <a:fillRect/>
          </a:stretch>
        </p:blipFill>
        <p:spPr>
          <a:xfrm>
            <a:off x="3409095" y="4983623"/>
            <a:ext cx="2387871" cy="1272208"/>
          </a:xfrm>
          <a:prstGeom prst="rect">
            <a:avLst/>
          </a:prstGeom>
        </p:spPr>
      </p:pic>
      <p:pic>
        <p:nvPicPr>
          <p:cNvPr id="14" name="Picture 24"/>
          <p:cNvPicPr>
            <a:picLocks noChangeAspect="1"/>
          </p:cNvPicPr>
          <p:nvPr/>
        </p:nvPicPr>
        <p:blipFill>
          <a:blip r:embed="rId7"/>
          <a:stretch>
            <a:fillRect/>
          </a:stretch>
        </p:blipFill>
        <p:spPr>
          <a:xfrm>
            <a:off x="6226273" y="4913159"/>
            <a:ext cx="2206785" cy="1244450"/>
          </a:xfrm>
          <a:prstGeom prst="rect">
            <a:avLst/>
          </a:prstGeom>
        </p:spPr>
      </p:pic>
      <p:pic>
        <p:nvPicPr>
          <p:cNvPr id="16" name="Obrázo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3675" y="2979430"/>
            <a:ext cx="2329896" cy="1333980"/>
          </a:xfrm>
          <a:prstGeom prst="rect">
            <a:avLst/>
          </a:prstGeom>
        </p:spPr>
      </p:pic>
      <p:pic>
        <p:nvPicPr>
          <p:cNvPr id="17" name="Obrázok 16"/>
          <p:cNvPicPr>
            <a:picLocks noChangeAspect="1"/>
          </p:cNvPicPr>
          <p:nvPr/>
        </p:nvPicPr>
        <p:blipFill>
          <a:blip r:embed="rId9"/>
          <a:stretch>
            <a:fillRect/>
          </a:stretch>
        </p:blipFill>
        <p:spPr>
          <a:xfrm>
            <a:off x="2261648" y="1725946"/>
            <a:ext cx="1625278" cy="1131082"/>
          </a:xfrm>
          <a:prstGeom prst="rect">
            <a:avLst/>
          </a:prstGeom>
        </p:spPr>
      </p:pic>
      <p:pic>
        <p:nvPicPr>
          <p:cNvPr id="18" name="Obrázok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7588" y="1547505"/>
            <a:ext cx="1546673" cy="980286"/>
          </a:xfrm>
          <a:prstGeom prst="rect">
            <a:avLst/>
          </a:prstGeom>
        </p:spPr>
      </p:pic>
    </p:spTree>
    <p:extLst>
      <p:ext uri="{BB962C8B-B14F-4D97-AF65-F5344CB8AC3E}">
        <p14:creationId xmlns:p14="http://schemas.microsoft.com/office/powerpoint/2010/main" val="3237086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13"/>
          <p:cNvSpPr txBox="1"/>
          <p:nvPr/>
        </p:nvSpPr>
        <p:spPr>
          <a:xfrm>
            <a:off x="1795579" y="1383556"/>
            <a:ext cx="3630438" cy="1367041"/>
          </a:xfrm>
          <a:prstGeom prst="rect">
            <a:avLst/>
          </a:prstGeom>
        </p:spPr>
        <p:txBody>
          <a:bodyPr vert="horz" wrap="square" lIns="0" tIns="12700" rIns="0" bIns="0" rtlCol="0">
            <a:spAutoFit/>
          </a:bodyPr>
          <a:lstStyle/>
          <a:p>
            <a:pPr marL="12700">
              <a:lnSpc>
                <a:spcPct val="100000"/>
              </a:lnSpc>
              <a:spcBef>
                <a:spcPts val="100"/>
              </a:spcBef>
            </a:pPr>
            <a:r>
              <a:rPr sz="4400" b="0" spc="-5" dirty="0">
                <a:solidFill>
                  <a:srgbClr val="E82126"/>
                </a:solidFill>
                <a:latin typeface="Bahnschrift Light"/>
                <a:cs typeface="Bahnschrift Light"/>
              </a:rPr>
              <a:t>Naša </a:t>
            </a:r>
            <a:r>
              <a:rPr sz="4400" b="0" dirty="0" err="1">
                <a:solidFill>
                  <a:srgbClr val="E82126"/>
                </a:solidFill>
                <a:latin typeface="Bahnschrift Light"/>
                <a:cs typeface="Bahnschrift Light"/>
              </a:rPr>
              <a:t>vízia</a:t>
            </a:r>
            <a:r>
              <a:rPr sz="4400" b="0" dirty="0">
                <a:solidFill>
                  <a:srgbClr val="E82126"/>
                </a:solidFill>
                <a:latin typeface="Bahnschrift Light"/>
                <a:cs typeface="Bahnschrift Light"/>
              </a:rPr>
              <a:t> </a:t>
            </a:r>
            <a:endParaRPr lang="sk-SK" sz="4400" b="0" dirty="0" smtClean="0">
              <a:solidFill>
                <a:srgbClr val="E82126"/>
              </a:solidFill>
              <a:latin typeface="Bahnschrift Light"/>
              <a:cs typeface="Bahnschrift Light"/>
            </a:endParaRPr>
          </a:p>
          <a:p>
            <a:pPr marL="12700">
              <a:lnSpc>
                <a:spcPct val="100000"/>
              </a:lnSpc>
              <a:spcBef>
                <a:spcPts val="100"/>
              </a:spcBef>
            </a:pPr>
            <a:r>
              <a:rPr sz="4400" b="0" spc="-10" dirty="0" smtClean="0">
                <a:solidFill>
                  <a:srgbClr val="E82126"/>
                </a:solidFill>
                <a:latin typeface="Bahnschrift Light"/>
                <a:cs typeface="Bahnschrift Light"/>
              </a:rPr>
              <a:t>pre</a:t>
            </a:r>
            <a:r>
              <a:rPr sz="4400" b="0" spc="-80" dirty="0" smtClean="0">
                <a:solidFill>
                  <a:srgbClr val="E82126"/>
                </a:solidFill>
                <a:latin typeface="Bahnschrift Light"/>
                <a:cs typeface="Bahnschrift Light"/>
              </a:rPr>
              <a:t> </a:t>
            </a:r>
            <a:r>
              <a:rPr sz="4400" b="0" spc="-10" dirty="0" err="1" smtClean="0">
                <a:solidFill>
                  <a:srgbClr val="E82126"/>
                </a:solidFill>
                <a:latin typeface="Bahnschrift Light"/>
                <a:cs typeface="Bahnschrift Light"/>
              </a:rPr>
              <a:t>Slovensko</a:t>
            </a:r>
            <a:endParaRPr sz="4400" dirty="0">
              <a:latin typeface="Bahnschrift Light"/>
              <a:cs typeface="Bahnschrift Light"/>
            </a:endParaRPr>
          </a:p>
        </p:txBody>
      </p:sp>
      <p:sp>
        <p:nvSpPr>
          <p:cNvPr id="7" name="Obdĺžnik s dvoma zaoblenými rohmi na rovnakej strane 6"/>
          <p:cNvSpPr/>
          <p:nvPr/>
        </p:nvSpPr>
        <p:spPr>
          <a:xfrm>
            <a:off x="6021345" y="3674088"/>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ject 7"/>
          <p:cNvSpPr txBox="1"/>
          <p:nvPr/>
        </p:nvSpPr>
        <p:spPr>
          <a:xfrm>
            <a:off x="5946406" y="3998361"/>
            <a:ext cx="2343297" cy="1146468"/>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Vytvárať</a:t>
            </a:r>
          </a:p>
          <a:p>
            <a:pPr marL="12700" algn="ctr">
              <a:lnSpc>
                <a:spcPct val="100000"/>
              </a:lnSpc>
              <a:spcBef>
                <a:spcPts val="100"/>
              </a:spcBef>
            </a:pPr>
            <a:r>
              <a:rPr lang="sk-SK" sz="2400" dirty="0">
                <a:solidFill>
                  <a:srgbClr val="0F4F9E"/>
                </a:solidFill>
                <a:latin typeface="Bahnschrift Light"/>
                <a:cs typeface="Bahnschrift Light"/>
              </a:rPr>
              <a:t>n</a:t>
            </a:r>
            <a:r>
              <a:rPr lang="sk-SK" sz="2400" dirty="0" smtClean="0">
                <a:solidFill>
                  <a:srgbClr val="0F4F9E"/>
                </a:solidFill>
                <a:latin typeface="Bahnschrift Light"/>
                <a:cs typeface="Bahnschrift Light"/>
              </a:rPr>
              <a:t>ové</a:t>
            </a:r>
          </a:p>
          <a:p>
            <a:pPr marL="12700" algn="ctr">
              <a:lnSpc>
                <a:spcPct val="100000"/>
              </a:lnSpc>
              <a:spcBef>
                <a:spcPts val="100"/>
              </a:spcBef>
            </a:pPr>
            <a:r>
              <a:rPr lang="sk-SK" sz="2400" dirty="0" smtClean="0">
                <a:solidFill>
                  <a:srgbClr val="0F4F9E"/>
                </a:solidFill>
                <a:latin typeface="Bahnschrift Light"/>
                <a:cs typeface="Bahnschrift Light"/>
              </a:rPr>
              <a:t>partnerstvá</a:t>
            </a:r>
          </a:p>
        </p:txBody>
      </p:sp>
      <p:sp>
        <p:nvSpPr>
          <p:cNvPr id="14" name="Obdĺžnik s dvoma zaoblenými rohmi na rovnakej strane 13"/>
          <p:cNvSpPr/>
          <p:nvPr/>
        </p:nvSpPr>
        <p:spPr>
          <a:xfrm>
            <a:off x="6021345" y="1421583"/>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bject 7"/>
          <p:cNvSpPr txBox="1"/>
          <p:nvPr/>
        </p:nvSpPr>
        <p:spPr>
          <a:xfrm>
            <a:off x="5860936" y="1998604"/>
            <a:ext cx="2514235" cy="751488"/>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Zvyšovať povedomie</a:t>
            </a:r>
            <a:endParaRPr sz="2400" dirty="0">
              <a:latin typeface="Bahnschrift Light"/>
              <a:cs typeface="Bahnschrift Light"/>
            </a:endParaRPr>
          </a:p>
        </p:txBody>
      </p:sp>
      <p:sp>
        <p:nvSpPr>
          <p:cNvPr id="16" name="Obdĺžnik s dvoma zaoblenými rohmi na rovnakej strane 15"/>
          <p:cNvSpPr/>
          <p:nvPr/>
        </p:nvSpPr>
        <p:spPr>
          <a:xfrm>
            <a:off x="8649686" y="1421583"/>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bject 7"/>
          <p:cNvSpPr txBox="1"/>
          <p:nvPr/>
        </p:nvSpPr>
        <p:spPr>
          <a:xfrm>
            <a:off x="8214767" y="1968948"/>
            <a:ext cx="2980479" cy="764312"/>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Odstraňovať</a:t>
            </a:r>
          </a:p>
          <a:p>
            <a:pPr marL="12700" algn="ctr">
              <a:lnSpc>
                <a:spcPct val="100000"/>
              </a:lnSpc>
              <a:spcBef>
                <a:spcPts val="100"/>
              </a:spcBef>
            </a:pPr>
            <a:r>
              <a:rPr lang="sk-SK" sz="2400" dirty="0" smtClean="0">
                <a:solidFill>
                  <a:srgbClr val="0F4F9E"/>
                </a:solidFill>
                <a:latin typeface="Bahnschrift Light"/>
                <a:cs typeface="Bahnschrift Light"/>
              </a:rPr>
              <a:t> bariéry</a:t>
            </a:r>
            <a:endParaRPr sz="2400" dirty="0">
              <a:latin typeface="Bahnschrift Light"/>
              <a:cs typeface="Bahnschrift Light"/>
            </a:endParaRPr>
          </a:p>
        </p:txBody>
      </p:sp>
      <p:sp>
        <p:nvSpPr>
          <p:cNvPr id="18" name="Obdĺžnik s dvoma zaoblenými rohmi na rovnakej strane 17"/>
          <p:cNvSpPr/>
          <p:nvPr/>
        </p:nvSpPr>
        <p:spPr>
          <a:xfrm>
            <a:off x="8608295" y="3620034"/>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bject 7"/>
          <p:cNvSpPr txBox="1"/>
          <p:nvPr/>
        </p:nvSpPr>
        <p:spPr>
          <a:xfrm>
            <a:off x="8256157" y="3964698"/>
            <a:ext cx="2980479" cy="1146468"/>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Podporovať</a:t>
            </a:r>
          </a:p>
          <a:p>
            <a:pPr marL="12700" algn="ctr">
              <a:lnSpc>
                <a:spcPct val="100000"/>
              </a:lnSpc>
              <a:spcBef>
                <a:spcPts val="100"/>
              </a:spcBef>
            </a:pPr>
            <a:r>
              <a:rPr lang="sk-SK" sz="2400" dirty="0">
                <a:solidFill>
                  <a:srgbClr val="0F4F9E"/>
                </a:solidFill>
                <a:latin typeface="Bahnschrift Light"/>
                <a:cs typeface="Bahnschrift Light"/>
              </a:rPr>
              <a:t>v</a:t>
            </a:r>
            <a:r>
              <a:rPr lang="sk-SK" sz="2400" dirty="0" smtClean="0">
                <a:solidFill>
                  <a:srgbClr val="0F4F9E"/>
                </a:solidFill>
                <a:latin typeface="Bahnschrift Light"/>
                <a:cs typeface="Bahnschrift Light"/>
              </a:rPr>
              <a:t>ýmenu</a:t>
            </a:r>
          </a:p>
          <a:p>
            <a:pPr marL="12700" algn="ctr">
              <a:lnSpc>
                <a:spcPct val="100000"/>
              </a:lnSpc>
              <a:spcBef>
                <a:spcPts val="100"/>
              </a:spcBef>
            </a:pPr>
            <a:r>
              <a:rPr lang="sk-SK" sz="2400" dirty="0" smtClean="0">
                <a:solidFill>
                  <a:srgbClr val="0F4F9E"/>
                </a:solidFill>
                <a:latin typeface="Bahnschrift Light"/>
                <a:cs typeface="Bahnschrift Light"/>
              </a:rPr>
              <a:t>skúseností</a:t>
            </a:r>
            <a:endParaRPr sz="2400" dirty="0">
              <a:latin typeface="Bahnschrift Light"/>
              <a:cs typeface="Bahnschrift Light"/>
            </a:endParaRPr>
          </a:p>
        </p:txBody>
      </p:sp>
      <p:sp>
        <p:nvSpPr>
          <p:cNvPr id="12" name="object 4"/>
          <p:cNvSpPr txBox="1"/>
          <p:nvPr/>
        </p:nvSpPr>
        <p:spPr>
          <a:xfrm>
            <a:off x="1905956" y="1900747"/>
            <a:ext cx="635000" cy="2009775"/>
          </a:xfrm>
          <a:prstGeom prst="rect">
            <a:avLst/>
          </a:prstGeom>
        </p:spPr>
        <p:txBody>
          <a:bodyPr vert="horz" wrap="square" lIns="0" tIns="15240" rIns="0" bIns="0" rtlCol="0">
            <a:spAutoFit/>
          </a:bodyPr>
          <a:lstStyle/>
          <a:p>
            <a:pPr marL="12700">
              <a:lnSpc>
                <a:spcPct val="100000"/>
              </a:lnSpc>
              <a:spcBef>
                <a:spcPts val="120"/>
              </a:spcBef>
            </a:pPr>
            <a:r>
              <a:rPr sz="13000" b="0" spc="5" dirty="0">
                <a:solidFill>
                  <a:srgbClr val="0F4F9E"/>
                </a:solidFill>
                <a:latin typeface="Bahnschrift Light"/>
                <a:cs typeface="Bahnschrift Light"/>
              </a:rPr>
              <a:t>„</a:t>
            </a:r>
            <a:endParaRPr sz="13000" dirty="0">
              <a:latin typeface="Bahnschrift Light"/>
              <a:cs typeface="Bahnschrift Light"/>
            </a:endParaRPr>
          </a:p>
        </p:txBody>
      </p:sp>
      <p:sp>
        <p:nvSpPr>
          <p:cNvPr id="13" name="object 5"/>
          <p:cNvSpPr txBox="1"/>
          <p:nvPr/>
        </p:nvSpPr>
        <p:spPr>
          <a:xfrm>
            <a:off x="1905956" y="4060997"/>
            <a:ext cx="2726690" cy="1259840"/>
          </a:xfrm>
          <a:prstGeom prst="rect">
            <a:avLst/>
          </a:prstGeom>
        </p:spPr>
        <p:txBody>
          <a:bodyPr vert="horz" wrap="square" lIns="0" tIns="12700" rIns="0" bIns="0" rtlCol="0">
            <a:spAutoFit/>
          </a:bodyPr>
          <a:lstStyle/>
          <a:p>
            <a:pPr marL="12700">
              <a:lnSpc>
                <a:spcPct val="100000"/>
              </a:lnSpc>
              <a:spcBef>
                <a:spcPts val="100"/>
              </a:spcBef>
            </a:pPr>
            <a:r>
              <a:rPr lang="sk-SK" sz="2700" b="0" spc="-25" dirty="0">
                <a:solidFill>
                  <a:srgbClr val="414042"/>
                </a:solidFill>
                <a:latin typeface="Bahnschrift Light"/>
                <a:cs typeface="Bahnschrift Light"/>
              </a:rPr>
              <a:t>Udržateľnosť ako podnikateľská </a:t>
            </a:r>
            <a:r>
              <a:rPr lang="sk-SK" sz="2700" spc="-25" dirty="0">
                <a:solidFill>
                  <a:srgbClr val="414042"/>
                </a:solidFill>
                <a:latin typeface="Bahnschrift Light"/>
                <a:cs typeface="Bahnschrift Light"/>
              </a:rPr>
              <a:t>príležitosť</a:t>
            </a:r>
            <a:r>
              <a:rPr lang="sk-SK" sz="2700" b="0" spc="-25" dirty="0">
                <a:solidFill>
                  <a:srgbClr val="414042"/>
                </a:solidFill>
                <a:latin typeface="Bahnschrift Light"/>
                <a:cs typeface="Bahnschrift Light"/>
              </a:rPr>
              <a:t> </a:t>
            </a:r>
            <a:endParaRPr sz="2700" dirty="0">
              <a:latin typeface="Bahnschrift Light"/>
              <a:cs typeface="Bahnschrift Light"/>
            </a:endParaRPr>
          </a:p>
        </p:txBody>
      </p:sp>
    </p:spTree>
    <p:extLst>
      <p:ext uri="{BB962C8B-B14F-4D97-AF65-F5344CB8AC3E}">
        <p14:creationId xmlns:p14="http://schemas.microsoft.com/office/powerpoint/2010/main" val="4278195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13"/>
          <p:cNvSpPr txBox="1"/>
          <p:nvPr/>
        </p:nvSpPr>
        <p:spPr>
          <a:xfrm>
            <a:off x="1657767" y="1639994"/>
            <a:ext cx="3432515" cy="1367041"/>
          </a:xfrm>
          <a:prstGeom prst="rect">
            <a:avLst/>
          </a:prstGeom>
        </p:spPr>
        <p:txBody>
          <a:bodyPr vert="horz" wrap="square" lIns="0" tIns="12700" rIns="0" bIns="0" rtlCol="0">
            <a:spAutoFit/>
          </a:bodyPr>
          <a:lstStyle/>
          <a:p>
            <a:pPr marL="12700">
              <a:lnSpc>
                <a:spcPct val="100000"/>
              </a:lnSpc>
              <a:spcBef>
                <a:spcPts val="100"/>
              </a:spcBef>
            </a:pPr>
            <a:r>
              <a:rPr lang="sk-SK" sz="4400" b="0" spc="-5" dirty="0" smtClean="0">
                <a:solidFill>
                  <a:srgbClr val="E82126"/>
                </a:solidFill>
                <a:latin typeface="Bahnschrift Light"/>
                <a:cs typeface="Bahnschrift Light"/>
              </a:rPr>
              <a:t>Koho hľadáme</a:t>
            </a:r>
            <a:endParaRPr sz="4400" dirty="0">
              <a:latin typeface="Bahnschrift Light"/>
              <a:cs typeface="Bahnschrift Light"/>
            </a:endParaRPr>
          </a:p>
        </p:txBody>
      </p:sp>
      <p:sp>
        <p:nvSpPr>
          <p:cNvPr id="4" name="object 2"/>
          <p:cNvSpPr txBox="1"/>
          <p:nvPr/>
        </p:nvSpPr>
        <p:spPr>
          <a:xfrm>
            <a:off x="1657767" y="2716279"/>
            <a:ext cx="1674710" cy="1248419"/>
          </a:xfrm>
          <a:prstGeom prst="rect">
            <a:avLst/>
          </a:prstGeom>
        </p:spPr>
        <p:txBody>
          <a:bodyPr vert="horz" wrap="square" lIns="0" tIns="17145" rIns="0" bIns="0" rtlCol="0">
            <a:spAutoFit/>
          </a:bodyPr>
          <a:lstStyle/>
          <a:p>
            <a:pPr marL="12700">
              <a:spcBef>
                <a:spcPts val="135"/>
              </a:spcBef>
            </a:pPr>
            <a:r>
              <a:rPr sz="8000" b="0" spc="305" dirty="0" smtClean="0">
                <a:solidFill>
                  <a:srgbClr val="FF0000"/>
                </a:solidFill>
                <a:latin typeface="Bahnschrift Light"/>
                <a:cs typeface="Bahnschrift Light"/>
              </a:rPr>
              <a:t>„</a:t>
            </a:r>
            <a:r>
              <a:rPr lang="sk-SK" sz="2800" spc="-5" dirty="0" smtClean="0">
                <a:solidFill>
                  <a:srgbClr val="E82126"/>
                </a:solidFill>
                <a:latin typeface="Bahnschrift Light"/>
                <a:cs typeface="Bahnschrift Light"/>
              </a:rPr>
              <a:t> </a:t>
            </a:r>
            <a:endParaRPr lang="en-US" sz="2800" spc="-20" dirty="0" smtClean="0">
              <a:solidFill>
                <a:srgbClr val="FF0000"/>
              </a:solidFill>
              <a:latin typeface="Bahnschrift Light"/>
              <a:cs typeface="Bahnschrift Light"/>
            </a:endParaRPr>
          </a:p>
        </p:txBody>
      </p:sp>
      <p:sp>
        <p:nvSpPr>
          <p:cNvPr id="8" name="object 5"/>
          <p:cNvSpPr txBox="1"/>
          <p:nvPr/>
        </p:nvSpPr>
        <p:spPr>
          <a:xfrm>
            <a:off x="1699157" y="3964698"/>
            <a:ext cx="3887269" cy="1885131"/>
          </a:xfrm>
          <a:prstGeom prst="rect">
            <a:avLst/>
          </a:prstGeom>
        </p:spPr>
        <p:txBody>
          <a:bodyPr vert="horz" wrap="square" lIns="0" tIns="12700" rIns="0" bIns="0" rtlCol="0">
            <a:spAutoFit/>
          </a:bodyPr>
          <a:lstStyle/>
          <a:p>
            <a:pPr marL="12700">
              <a:lnSpc>
                <a:spcPct val="100000"/>
              </a:lnSpc>
              <a:spcBef>
                <a:spcPts val="100"/>
              </a:spcBef>
            </a:pPr>
            <a:r>
              <a:rPr lang="sk-SK" sz="2400" b="1" kern="0" dirty="0" smtClean="0">
                <a:solidFill>
                  <a:srgbClr val="0F4F9E"/>
                </a:solidFill>
                <a:latin typeface="Bahnschrift Light"/>
                <a:ea typeface="+mj-ea"/>
                <a:cs typeface="Bahnschrift Light"/>
              </a:rPr>
              <a:t>Staňte sa „</a:t>
            </a:r>
            <a:r>
              <a:rPr lang="sk-SK" sz="2400" b="1" kern="0" dirty="0" err="1" smtClean="0">
                <a:solidFill>
                  <a:srgbClr val="0F4F9E"/>
                </a:solidFill>
                <a:latin typeface="Bahnschrift Light"/>
                <a:ea typeface="+mj-ea"/>
                <a:cs typeface="Bahnschrift Light"/>
              </a:rPr>
              <a:t>early</a:t>
            </a:r>
            <a:r>
              <a:rPr lang="sk-SK" sz="2400" b="1" kern="0" dirty="0" smtClean="0">
                <a:solidFill>
                  <a:srgbClr val="0F4F9E"/>
                </a:solidFill>
                <a:latin typeface="Bahnschrift Light"/>
                <a:ea typeface="+mj-ea"/>
                <a:cs typeface="Bahnschrift Light"/>
              </a:rPr>
              <a:t> </a:t>
            </a:r>
            <a:r>
              <a:rPr lang="sk-SK" sz="2400" b="1" kern="0" dirty="0" err="1" smtClean="0">
                <a:solidFill>
                  <a:srgbClr val="0F4F9E"/>
                </a:solidFill>
                <a:latin typeface="Bahnschrift Light"/>
                <a:ea typeface="+mj-ea"/>
                <a:cs typeface="Bahnschrift Light"/>
              </a:rPr>
              <a:t>birds</a:t>
            </a:r>
            <a:r>
              <a:rPr lang="sk-SK" sz="2400" b="1" kern="0" dirty="0" smtClean="0">
                <a:solidFill>
                  <a:srgbClr val="0F4F9E"/>
                </a:solidFill>
                <a:latin typeface="Bahnschrift Light"/>
                <a:ea typeface="+mj-ea"/>
                <a:cs typeface="Bahnschrift Light"/>
              </a:rPr>
              <a:t>“!</a:t>
            </a:r>
            <a:endParaRPr lang="sk-SK" sz="2400" b="1" kern="0" dirty="0">
              <a:solidFill>
                <a:srgbClr val="0F4F9E"/>
              </a:solidFill>
              <a:latin typeface="Bahnschrift Light"/>
              <a:ea typeface="+mj-ea"/>
              <a:cs typeface="Bahnschrift Light"/>
            </a:endParaRPr>
          </a:p>
          <a:p>
            <a:pPr marL="12700">
              <a:lnSpc>
                <a:spcPct val="100000"/>
              </a:lnSpc>
              <a:spcBef>
                <a:spcPts val="100"/>
              </a:spcBef>
            </a:pPr>
            <a:r>
              <a:rPr lang="sk-SK" sz="2400" kern="0" dirty="0">
                <a:solidFill>
                  <a:srgbClr val="0F4F9E"/>
                </a:solidFill>
                <a:latin typeface="Bahnschrift Light"/>
                <a:ea typeface="+mj-ea"/>
                <a:cs typeface="Bahnschrift Light"/>
              </a:rPr>
              <a:t>Urýchlime</a:t>
            </a:r>
            <a:r>
              <a:rPr lang="sk-SK" sz="2400" kern="0" dirty="0">
                <a:solidFill>
                  <a:srgbClr val="0F4F9E"/>
                </a:solidFill>
                <a:latin typeface="Bahnschrift Light"/>
                <a:ea typeface="+mj-ea"/>
                <a:cs typeface="Bahnschrift Light"/>
              </a:rPr>
              <a:t> </a:t>
            </a:r>
            <a:r>
              <a:rPr lang="sk-SK" sz="2400" kern="0" dirty="0">
                <a:solidFill>
                  <a:srgbClr val="0F4F9E"/>
                </a:solidFill>
                <a:latin typeface="Bahnschrift Light"/>
                <a:ea typeface="+mj-ea"/>
                <a:cs typeface="Bahnschrift Light"/>
              </a:rPr>
              <a:t>spoločne prechod Slovenska na obehové hospodárstvo. </a:t>
            </a:r>
          </a:p>
          <a:p>
            <a:pPr marL="12700">
              <a:lnSpc>
                <a:spcPct val="100000"/>
              </a:lnSpc>
              <a:spcBef>
                <a:spcPts val="100"/>
              </a:spcBef>
            </a:pPr>
            <a:endParaRPr sz="2400" dirty="0">
              <a:latin typeface="Bahnschrift Light"/>
              <a:cs typeface="Bahnschrift Light"/>
            </a:endParaRPr>
          </a:p>
        </p:txBody>
      </p:sp>
      <p:sp>
        <p:nvSpPr>
          <p:cNvPr id="6" name="Obdĺžnik s dvoma zaoblenými rohmi na rovnakej strane 5"/>
          <p:cNvSpPr/>
          <p:nvPr/>
        </p:nvSpPr>
        <p:spPr>
          <a:xfrm>
            <a:off x="6021345" y="3674088"/>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ject 7"/>
          <p:cNvSpPr txBox="1"/>
          <p:nvPr/>
        </p:nvSpPr>
        <p:spPr>
          <a:xfrm>
            <a:off x="5938564" y="4266322"/>
            <a:ext cx="2343297" cy="764312"/>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Tretí </a:t>
            </a:r>
          </a:p>
          <a:p>
            <a:pPr marL="12700" algn="ctr">
              <a:lnSpc>
                <a:spcPct val="100000"/>
              </a:lnSpc>
              <a:spcBef>
                <a:spcPts val="100"/>
              </a:spcBef>
            </a:pPr>
            <a:r>
              <a:rPr lang="sk-SK" sz="2400" dirty="0" smtClean="0">
                <a:solidFill>
                  <a:srgbClr val="0F4F9E"/>
                </a:solidFill>
                <a:latin typeface="Bahnschrift Light"/>
                <a:cs typeface="Bahnschrift Light"/>
              </a:rPr>
              <a:t>sektor</a:t>
            </a:r>
            <a:endParaRPr lang="sk-SK" sz="2400" dirty="0" smtClean="0">
              <a:solidFill>
                <a:srgbClr val="0F4F9E"/>
              </a:solidFill>
              <a:latin typeface="Bahnschrift Light"/>
              <a:cs typeface="Bahnschrift Light"/>
            </a:endParaRPr>
          </a:p>
        </p:txBody>
      </p:sp>
      <p:sp>
        <p:nvSpPr>
          <p:cNvPr id="10" name="Obdĺžnik s dvoma zaoblenými rohmi na rovnakej strane 9"/>
          <p:cNvSpPr/>
          <p:nvPr/>
        </p:nvSpPr>
        <p:spPr>
          <a:xfrm>
            <a:off x="6021345" y="1421583"/>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ject 7"/>
          <p:cNvSpPr txBox="1"/>
          <p:nvPr/>
        </p:nvSpPr>
        <p:spPr>
          <a:xfrm>
            <a:off x="6157912" y="1874744"/>
            <a:ext cx="2001693" cy="1133644"/>
          </a:xfrm>
          <a:prstGeom prst="rect">
            <a:avLst/>
          </a:prstGeom>
        </p:spPr>
        <p:txBody>
          <a:bodyPr vert="horz" wrap="square" lIns="0" tIns="12700" rIns="0" bIns="0" rtlCol="0">
            <a:spAutoFit/>
          </a:bodyPr>
          <a:lstStyle/>
          <a:p>
            <a:pPr marL="12700" algn="ctr">
              <a:lnSpc>
                <a:spcPct val="100000"/>
              </a:lnSpc>
              <a:spcBef>
                <a:spcPts val="100"/>
              </a:spcBef>
            </a:pPr>
            <a:r>
              <a:rPr lang="sk-SK" sz="2400" dirty="0">
                <a:solidFill>
                  <a:srgbClr val="0F4F9E"/>
                </a:solidFill>
                <a:latin typeface="Bahnschrift Light"/>
                <a:cs typeface="Bahnschrift Light"/>
              </a:rPr>
              <a:t>V</a:t>
            </a:r>
            <a:r>
              <a:rPr lang="sk-SK" sz="2400" dirty="0" smtClean="0">
                <a:solidFill>
                  <a:srgbClr val="0F4F9E"/>
                </a:solidFill>
                <a:latin typeface="Bahnschrift Light"/>
                <a:cs typeface="Bahnschrift Light"/>
              </a:rPr>
              <a:t>eľké podniky MSP</a:t>
            </a:r>
          </a:p>
          <a:p>
            <a:pPr marL="12700" algn="ctr">
              <a:lnSpc>
                <a:spcPct val="100000"/>
              </a:lnSpc>
              <a:spcBef>
                <a:spcPts val="100"/>
              </a:spcBef>
            </a:pPr>
            <a:r>
              <a:rPr lang="sk-SK" sz="2400" dirty="0" smtClean="0">
                <a:solidFill>
                  <a:srgbClr val="0F4F9E"/>
                </a:solidFill>
                <a:latin typeface="Bahnschrift Light"/>
                <a:cs typeface="Bahnschrift Light"/>
              </a:rPr>
              <a:t>združenia</a:t>
            </a:r>
            <a:endParaRPr sz="2400" dirty="0">
              <a:solidFill>
                <a:srgbClr val="0F4F9E"/>
              </a:solidFill>
              <a:latin typeface="Bahnschrift Light"/>
              <a:cs typeface="Bahnschrift Light"/>
            </a:endParaRPr>
          </a:p>
        </p:txBody>
      </p:sp>
      <p:sp>
        <p:nvSpPr>
          <p:cNvPr id="12" name="Obdĺžnik s dvoma zaoblenými rohmi na rovnakej strane 11"/>
          <p:cNvSpPr/>
          <p:nvPr/>
        </p:nvSpPr>
        <p:spPr>
          <a:xfrm>
            <a:off x="8649686" y="1421583"/>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ject 7"/>
          <p:cNvSpPr txBox="1"/>
          <p:nvPr/>
        </p:nvSpPr>
        <p:spPr>
          <a:xfrm>
            <a:off x="8214767" y="1968948"/>
            <a:ext cx="2980479" cy="764312"/>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Akademická</a:t>
            </a:r>
          </a:p>
          <a:p>
            <a:pPr marL="12700" algn="ctr">
              <a:lnSpc>
                <a:spcPct val="100000"/>
              </a:lnSpc>
              <a:spcBef>
                <a:spcPts val="100"/>
              </a:spcBef>
            </a:pPr>
            <a:r>
              <a:rPr lang="sk-SK" sz="2400" dirty="0" smtClean="0">
                <a:solidFill>
                  <a:srgbClr val="0F4F9E"/>
                </a:solidFill>
                <a:latin typeface="Bahnschrift Light"/>
                <a:cs typeface="Bahnschrift Light"/>
              </a:rPr>
              <a:t>obec</a:t>
            </a:r>
            <a:endParaRPr sz="2400" dirty="0">
              <a:latin typeface="Bahnschrift Light"/>
              <a:cs typeface="Bahnschrift Light"/>
            </a:endParaRPr>
          </a:p>
        </p:txBody>
      </p:sp>
      <p:sp>
        <p:nvSpPr>
          <p:cNvPr id="14" name="Obdĺžnik s dvoma zaoblenými rohmi na rovnakej strane 13"/>
          <p:cNvSpPr/>
          <p:nvPr/>
        </p:nvSpPr>
        <p:spPr>
          <a:xfrm>
            <a:off x="8608295" y="3620034"/>
            <a:ext cx="2193422" cy="1995457"/>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bject 7"/>
          <p:cNvSpPr txBox="1"/>
          <p:nvPr/>
        </p:nvSpPr>
        <p:spPr>
          <a:xfrm>
            <a:off x="8256157" y="3964698"/>
            <a:ext cx="2980479" cy="1146468"/>
          </a:xfrm>
          <a:prstGeom prst="rect">
            <a:avLst/>
          </a:prstGeom>
        </p:spPr>
        <p:txBody>
          <a:bodyPr vert="horz" wrap="square" lIns="0" tIns="12700" rIns="0" bIns="0" rtlCol="0">
            <a:spAutoFit/>
          </a:bodyPr>
          <a:lstStyle/>
          <a:p>
            <a:pPr marL="12700" algn="ctr">
              <a:lnSpc>
                <a:spcPct val="100000"/>
              </a:lnSpc>
              <a:spcBef>
                <a:spcPts val="100"/>
              </a:spcBef>
            </a:pPr>
            <a:r>
              <a:rPr lang="sk-SK" sz="2400" dirty="0" smtClean="0">
                <a:solidFill>
                  <a:srgbClr val="0F4F9E"/>
                </a:solidFill>
                <a:latin typeface="Bahnschrift Light"/>
                <a:cs typeface="Bahnschrift Light"/>
              </a:rPr>
              <a:t>Obehové</a:t>
            </a:r>
          </a:p>
          <a:p>
            <a:pPr marL="12700" algn="ctr">
              <a:lnSpc>
                <a:spcPct val="100000"/>
              </a:lnSpc>
              <a:spcBef>
                <a:spcPts val="100"/>
              </a:spcBef>
            </a:pPr>
            <a:r>
              <a:rPr lang="sk-SK" sz="2400" dirty="0">
                <a:solidFill>
                  <a:srgbClr val="0F4F9E"/>
                </a:solidFill>
                <a:latin typeface="Bahnschrift Light"/>
                <a:cs typeface="Bahnschrift Light"/>
              </a:rPr>
              <a:t>m</a:t>
            </a:r>
            <a:r>
              <a:rPr lang="sk-SK" sz="2400" dirty="0" smtClean="0">
                <a:solidFill>
                  <a:srgbClr val="0F4F9E"/>
                </a:solidFill>
                <a:latin typeface="Bahnschrift Light"/>
                <a:cs typeface="Bahnschrift Light"/>
              </a:rPr>
              <a:t>está a </a:t>
            </a:r>
          </a:p>
          <a:p>
            <a:pPr marL="12700" algn="ctr">
              <a:lnSpc>
                <a:spcPct val="100000"/>
              </a:lnSpc>
              <a:spcBef>
                <a:spcPts val="100"/>
              </a:spcBef>
            </a:pPr>
            <a:r>
              <a:rPr lang="sk-SK" sz="2400" dirty="0" smtClean="0">
                <a:solidFill>
                  <a:srgbClr val="0F4F9E"/>
                </a:solidFill>
                <a:latin typeface="Bahnschrift Light"/>
                <a:cs typeface="Bahnschrift Light"/>
              </a:rPr>
              <a:t>obce</a:t>
            </a:r>
            <a:endParaRPr sz="2400" dirty="0">
              <a:latin typeface="Bahnschrift Light"/>
              <a:cs typeface="Bahnschrift Light"/>
            </a:endParaRPr>
          </a:p>
        </p:txBody>
      </p:sp>
    </p:spTree>
    <p:extLst>
      <p:ext uri="{BB962C8B-B14F-4D97-AF65-F5344CB8AC3E}">
        <p14:creationId xmlns:p14="http://schemas.microsoft.com/office/powerpoint/2010/main" val="112965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Obrázok 22"/>
          <p:cNvPicPr>
            <a:picLocks noChangeAspect="1"/>
          </p:cNvPicPr>
          <p:nvPr/>
        </p:nvPicPr>
        <p:blipFill rotWithShape="1">
          <a:blip r:embed="rId3">
            <a:extLst>
              <a:ext uri="{28A0092B-C50C-407E-A947-70E740481C1C}">
                <a14:useLocalDpi xmlns:a14="http://schemas.microsoft.com/office/drawing/2010/main" val="0"/>
              </a:ext>
            </a:extLst>
          </a:blip>
          <a:srcRect r="14005"/>
          <a:stretch/>
        </p:blipFill>
        <p:spPr>
          <a:xfrm>
            <a:off x="-260650" y="-62552"/>
            <a:ext cx="13628308" cy="7130373"/>
          </a:xfrm>
          <a:prstGeom prst="rect">
            <a:avLst/>
          </a:prstGeom>
        </p:spPr>
      </p:pic>
      <p:sp>
        <p:nvSpPr>
          <p:cNvPr id="2" name="Obdĺžnik 1"/>
          <p:cNvSpPr/>
          <p:nvPr/>
        </p:nvSpPr>
        <p:spPr>
          <a:xfrm>
            <a:off x="783771" y="2772229"/>
            <a:ext cx="4804229" cy="357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ject 13"/>
          <p:cNvSpPr txBox="1"/>
          <p:nvPr/>
        </p:nvSpPr>
        <p:spPr>
          <a:xfrm>
            <a:off x="1244036" y="2047151"/>
            <a:ext cx="4521558" cy="689932"/>
          </a:xfrm>
          <a:prstGeom prst="rect">
            <a:avLst/>
          </a:prstGeom>
        </p:spPr>
        <p:txBody>
          <a:bodyPr vert="horz" wrap="square" lIns="0" tIns="12700" rIns="0" bIns="0" rtlCol="0">
            <a:spAutoFit/>
          </a:bodyPr>
          <a:lstStyle/>
          <a:p>
            <a:pPr marL="12700">
              <a:lnSpc>
                <a:spcPct val="100000"/>
              </a:lnSpc>
              <a:spcBef>
                <a:spcPts val="100"/>
              </a:spcBef>
            </a:pPr>
            <a:r>
              <a:rPr lang="sk-SK" sz="4400" b="0" spc="-5" dirty="0" smtClean="0">
                <a:solidFill>
                  <a:srgbClr val="E82126"/>
                </a:solidFill>
                <a:latin typeface="Bahnschrift Light"/>
                <a:cs typeface="Bahnschrift Light"/>
              </a:rPr>
              <a:t>Kontakt</a:t>
            </a:r>
            <a:endParaRPr sz="4400" dirty="0">
              <a:latin typeface="Bahnschrift Light"/>
              <a:cs typeface="Bahnschrift Light"/>
            </a:endParaRPr>
          </a:p>
        </p:txBody>
      </p:sp>
      <p:sp>
        <p:nvSpPr>
          <p:cNvPr id="24" name="Obdĺžnik 23"/>
          <p:cNvSpPr/>
          <p:nvPr/>
        </p:nvSpPr>
        <p:spPr>
          <a:xfrm>
            <a:off x="2859054" y="4584460"/>
            <a:ext cx="4804229" cy="357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object 5"/>
          <p:cNvSpPr txBox="1"/>
          <p:nvPr/>
        </p:nvSpPr>
        <p:spPr>
          <a:xfrm>
            <a:off x="1244036" y="3204173"/>
            <a:ext cx="6604584" cy="1528624"/>
          </a:xfrm>
          <a:prstGeom prst="rect">
            <a:avLst/>
          </a:prstGeom>
        </p:spPr>
        <p:txBody>
          <a:bodyPr vert="horz" wrap="square" lIns="0" tIns="12700" rIns="0" bIns="0" rtlCol="0">
            <a:spAutoFit/>
          </a:bodyPr>
          <a:lstStyle/>
          <a:p>
            <a:pPr marL="12700">
              <a:lnSpc>
                <a:spcPct val="100000"/>
              </a:lnSpc>
              <a:spcBef>
                <a:spcPts val="100"/>
              </a:spcBef>
            </a:pPr>
            <a:r>
              <a:rPr lang="sk-SK" sz="2400" spc="-25" dirty="0" smtClean="0">
                <a:solidFill>
                  <a:srgbClr val="414042"/>
                </a:solidFill>
                <a:latin typeface="Bahnschrift Light"/>
                <a:cs typeface="Bahnschrift Light"/>
              </a:rPr>
              <a:t>Denisa </a:t>
            </a:r>
            <a:r>
              <a:rPr lang="sk-SK" sz="2400" b="1" spc="-25" dirty="0" smtClean="0">
                <a:solidFill>
                  <a:srgbClr val="414042"/>
                </a:solidFill>
                <a:latin typeface="Bahnschrift Light"/>
                <a:cs typeface="Bahnschrift Light"/>
              </a:rPr>
              <a:t>RÁŠOVÁ</a:t>
            </a:r>
          </a:p>
          <a:p>
            <a:pPr marL="12700">
              <a:lnSpc>
                <a:spcPct val="100000"/>
              </a:lnSpc>
              <a:spcBef>
                <a:spcPts val="100"/>
              </a:spcBef>
            </a:pPr>
            <a:r>
              <a:rPr lang="sk-SK" sz="2400" spc="-25" dirty="0">
                <a:solidFill>
                  <a:srgbClr val="414042"/>
                </a:solidFill>
                <a:latin typeface="Bahnschrift Light"/>
                <a:cs typeface="Bahnschrift Light"/>
              </a:rPr>
              <a:t>k</a:t>
            </a:r>
            <a:r>
              <a:rPr lang="sk-SK" sz="2400" spc="-25" dirty="0" smtClean="0">
                <a:solidFill>
                  <a:srgbClr val="414042"/>
                </a:solidFill>
                <a:latin typeface="Bahnschrift Light"/>
                <a:cs typeface="Bahnschrift Light"/>
              </a:rPr>
              <a:t>oordinátorka platformy</a:t>
            </a:r>
          </a:p>
          <a:p>
            <a:pPr marL="12700">
              <a:lnSpc>
                <a:spcPct val="100000"/>
              </a:lnSpc>
              <a:spcBef>
                <a:spcPts val="100"/>
              </a:spcBef>
            </a:pPr>
            <a:r>
              <a:rPr lang="sk-SK" sz="2400" spc="-25" dirty="0" smtClean="0">
                <a:solidFill>
                  <a:srgbClr val="414042"/>
                </a:solidFill>
                <a:latin typeface="Bahnschrift Light"/>
                <a:cs typeface="Bahnschrift Light"/>
              </a:rPr>
              <a:t>E-mail: </a:t>
            </a:r>
            <a:r>
              <a:rPr lang="sk-SK" sz="2400" spc="-25" dirty="0" smtClean="0">
                <a:solidFill>
                  <a:srgbClr val="414042"/>
                </a:solidFill>
                <a:latin typeface="Bahnschrift Light"/>
                <a:cs typeface="Bahnschrift Light"/>
                <a:hlinkClick r:id="rId4"/>
              </a:rPr>
              <a:t>circularslovakia@gmail.com</a:t>
            </a:r>
            <a:endParaRPr lang="sk-SK" sz="2400" spc="-25" dirty="0" smtClean="0">
              <a:solidFill>
                <a:srgbClr val="414042"/>
              </a:solidFill>
              <a:latin typeface="Bahnschrift Light"/>
              <a:cs typeface="Bahnschrift Light"/>
            </a:endParaRPr>
          </a:p>
          <a:p>
            <a:pPr marL="12700">
              <a:spcBef>
                <a:spcPts val="100"/>
              </a:spcBef>
            </a:pPr>
            <a:r>
              <a:rPr lang="sk-SK" sz="2400" spc="-25" dirty="0">
                <a:solidFill>
                  <a:srgbClr val="414042"/>
                </a:solidFill>
                <a:latin typeface="Bahnschrift Light"/>
                <a:cs typeface="Bahnschrift Light"/>
              </a:rPr>
              <a:t>Tel.: +421 915 066 771</a:t>
            </a:r>
            <a:endParaRPr sz="2400" spc="-25" dirty="0">
              <a:solidFill>
                <a:srgbClr val="414042"/>
              </a:solidFill>
              <a:latin typeface="Bahnschrift Light"/>
              <a:cs typeface="Bahnschrift Light"/>
            </a:endParaRPr>
          </a:p>
        </p:txBody>
      </p:sp>
      <p:sp>
        <p:nvSpPr>
          <p:cNvPr id="22" name="object 5"/>
          <p:cNvSpPr txBox="1"/>
          <p:nvPr/>
        </p:nvSpPr>
        <p:spPr>
          <a:xfrm>
            <a:off x="1244036" y="5199887"/>
            <a:ext cx="6604584" cy="764312"/>
          </a:xfrm>
          <a:prstGeom prst="rect">
            <a:avLst/>
          </a:prstGeom>
        </p:spPr>
        <p:txBody>
          <a:bodyPr vert="horz" wrap="square" lIns="0" tIns="12700" rIns="0" bIns="0" rtlCol="0">
            <a:spAutoFit/>
          </a:bodyPr>
          <a:lstStyle/>
          <a:p>
            <a:pPr marL="12700">
              <a:lnSpc>
                <a:spcPct val="100000"/>
              </a:lnSpc>
              <a:spcBef>
                <a:spcPts val="100"/>
              </a:spcBef>
            </a:pPr>
            <a:r>
              <a:rPr lang="sk-SK" sz="2400" spc="-25" dirty="0" smtClean="0">
                <a:solidFill>
                  <a:srgbClr val="414042"/>
                </a:solidFill>
                <a:latin typeface="Bahnschrift Light"/>
                <a:cs typeface="Bahnschrift Light"/>
              </a:rPr>
              <a:t>Sledujte nás na Facebooku</a:t>
            </a:r>
          </a:p>
          <a:p>
            <a:pPr marL="12700">
              <a:lnSpc>
                <a:spcPct val="100000"/>
              </a:lnSpc>
              <a:spcBef>
                <a:spcPts val="100"/>
              </a:spcBef>
            </a:pPr>
            <a:r>
              <a:rPr lang="sk-SK" sz="2400" spc="-25" dirty="0" err="1" smtClean="0">
                <a:solidFill>
                  <a:srgbClr val="414042"/>
                </a:solidFill>
                <a:latin typeface="Bahnschrift Light"/>
                <a:cs typeface="Bahnschrift Light"/>
              </a:rPr>
              <a:t>Circular</a:t>
            </a:r>
            <a:r>
              <a:rPr lang="sk-SK" sz="2400" spc="-25" dirty="0" smtClean="0">
                <a:solidFill>
                  <a:srgbClr val="414042"/>
                </a:solidFill>
                <a:latin typeface="Bahnschrift Light"/>
                <a:cs typeface="Bahnschrift Light"/>
              </a:rPr>
              <a:t> Slovakia </a:t>
            </a:r>
            <a:endParaRPr sz="2400" spc="-25" dirty="0">
              <a:solidFill>
                <a:srgbClr val="414042"/>
              </a:solidFill>
              <a:latin typeface="Bahnschrift Light"/>
              <a:cs typeface="Bahnschrift Light"/>
            </a:endParaRPr>
          </a:p>
        </p:txBody>
      </p:sp>
    </p:spTree>
    <p:extLst>
      <p:ext uri="{BB962C8B-B14F-4D97-AF65-F5344CB8AC3E}">
        <p14:creationId xmlns:p14="http://schemas.microsoft.com/office/powerpoint/2010/main" val="2633650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TM10001105[[fn=Orezanie]]</Template>
  <TotalTime>676</TotalTime>
  <Words>873</Words>
  <Application>Microsoft Office PowerPoint</Application>
  <PresentationFormat>Širokouhlá</PresentationFormat>
  <Paragraphs>99</Paragraphs>
  <Slides>6</Slides>
  <Notes>6</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6</vt:i4>
      </vt:variant>
    </vt:vector>
  </HeadingPairs>
  <TitlesOfParts>
    <vt:vector size="11" baseType="lpstr">
      <vt:lpstr>Bahnschrift Light</vt:lpstr>
      <vt:lpstr>Calibri</vt:lpstr>
      <vt:lpstr>Franklin Gothic Book</vt:lpstr>
      <vt:lpstr>Wingdings</vt:lpstr>
      <vt:lpstr>Crop</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rasova</dc:creator>
  <cp:lastModifiedBy>rasova</cp:lastModifiedBy>
  <cp:revision>40</cp:revision>
  <dcterms:created xsi:type="dcterms:W3CDTF">2019-10-10T07:55:19Z</dcterms:created>
  <dcterms:modified xsi:type="dcterms:W3CDTF">2019-11-05T08:24:21Z</dcterms:modified>
</cp:coreProperties>
</file>